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305" r:id="rId4"/>
    <p:sldId id="306" r:id="rId5"/>
    <p:sldId id="271" r:id="rId6"/>
    <p:sldId id="309" r:id="rId7"/>
    <p:sldId id="328" r:id="rId8"/>
    <p:sldId id="336" r:id="rId9"/>
    <p:sldId id="319" r:id="rId10"/>
    <p:sldId id="334" r:id="rId11"/>
    <p:sldId id="327" r:id="rId12"/>
    <p:sldId id="337" r:id="rId13"/>
    <p:sldId id="340" r:id="rId14"/>
    <p:sldId id="338" r:id="rId15"/>
    <p:sldId id="330" r:id="rId16"/>
    <p:sldId id="339" r:id="rId17"/>
    <p:sldId id="308" r:id="rId18"/>
    <p:sldId id="310" r:id="rId19"/>
    <p:sldId id="331" r:id="rId20"/>
    <p:sldId id="278" r:id="rId21"/>
    <p:sldId id="279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58562-EF6C-469D-9699-E93275024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971433-374E-4F03-AB91-64EDFA995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E2239F-6003-43D3-916B-85EAAF12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23B1E4-4870-4297-94D9-6E682A34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CC125C-DD7F-4640-AC72-D0E737EA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917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EE2359-0EA6-4EFA-B8C3-BD41B878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D538CF-3C16-4A75-B733-42F76D8E0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E0C7A1-7871-452F-BCEA-68313C40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AC4598-5A7F-4DBF-BF3E-B9E483F7C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C45ABD-5061-4C9A-8BC5-65540223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18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0AD29B-EEB4-4FEF-BEB7-AEFAFB096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001A382-B9F9-4AF2-AEED-0EBF06295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D9D18A-2170-45C7-A785-E70BD9D30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258CCF-63EA-4616-9CF6-BFF34897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5E05DA-AAB2-4D18-B2D2-9A4A8CAB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90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1F918D-5849-4E4D-941B-66081E34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03436E-0866-4EA6-A7FA-4CD06EF78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D88FDB-E7CD-415B-BE43-2EAB6AE9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4558AA-7472-47E7-A564-98C3239D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60C14A-1829-4408-8F91-3F6423F85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55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B4323-78C9-4675-80DD-A622A424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B8ADC6-7714-41DA-BF02-ACF59F4B6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FBF181-1223-49AB-98B7-76F23FFA8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2EB101-382B-4257-86D8-9BBF919A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381D26-189E-4B11-813C-8E12A68B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69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747E55-CDCE-49CD-801A-CF14279C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EF26D5-4C51-41E8-AF6E-B5E343E1F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0965B1D-D818-4F0E-B4F4-042805F76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939D0A3-639A-4334-9AD5-9D8A16C49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DD01A6-3920-4DFE-BD06-B70DB8646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EE552FF-F5F9-4F77-BF47-980F401C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45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37534F-5A2C-4440-92A4-6FE75B153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CCAB6C-6981-466C-B87F-2263C49531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C6EF74-0010-4A73-9B69-1673AC8A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89719D5-DAAC-452B-B7EF-40CDDA7F2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0497CB5-6809-4BA7-AE86-4D1CF18B6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EBC24EE-9C2B-47D1-B50A-03E0DEAD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B3E2152-90DD-4E2E-AB81-5CF4305AB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7100D15-3304-476B-86CC-84FC7EE5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627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D1ED0C-2735-498C-A8A1-9896E8D07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D7DC6D6-4EBE-4A29-8E2A-6572EE83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B814CAB-5C21-4098-BDCD-FAB1BF50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12B9CFC-1B52-472A-9849-C3EE8179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983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DD7145D-74CF-4FC7-877E-FFD5D38D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4566BE-0BA9-4A76-A76A-0D2DDC25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5610D9-6B1A-4D76-B4DA-1D15740D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434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B54D2-0A02-4E65-87B4-5F72D31B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588C8F-A74F-47D7-A32D-4A5D680B5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3838EDB-2C32-4D71-914F-30B933E8D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AD3AAD-5D3E-463F-9341-FBF537D8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44922E-2B97-45CB-BA1A-23D01564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BA69C3-FF2D-436E-B362-F331DD94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348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1BA0B4-B97C-4DF2-9D5B-19DDCDCF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B64B893-69F8-45A0-99F9-005B95161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8479A5-3F5B-4FE2-9A81-D3CEEA175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8D40A0-1BF1-423D-A433-1E569D4E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654D428-17E7-474C-8BE9-9616E55F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C6F92D-4A31-43C5-87B6-EB4349DA8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41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D893C60-52F1-4B79-892F-053936143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CC67D8A-AABA-403D-9C6A-AC4FC6352D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6F3FD5-50D8-44A1-BE8C-49C55D726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DE670-8EFD-4355-BFCC-CCEA1D78051E}" type="datetimeFigureOut">
              <a:rPr lang="it-IT" smtClean="0"/>
              <a:t>08.9.21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509DB1-1BE6-44DB-8FC7-4894DF042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1EC54-76EA-4D35-B897-53095F31B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7E45A-D47A-4913-85EC-1A9AEED2FDB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533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gif"/><Relationship Id="rId5" Type="http://schemas.openxmlformats.org/officeDocument/2006/relationships/image" Target="../media/image4.png"/><Relationship Id="rId10" Type="http://schemas.openxmlformats.org/officeDocument/2006/relationships/image" Target="../media/image8.jp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3.tmp"/><Relationship Id="rId7" Type="http://schemas.openxmlformats.org/officeDocument/2006/relationships/image" Target="../media/image48.png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10" Type="http://schemas.openxmlformats.org/officeDocument/2006/relationships/image" Target="../media/image51.png"/><Relationship Id="rId4" Type="http://schemas.openxmlformats.org/officeDocument/2006/relationships/image" Target="../media/image2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60.png"/><Relationship Id="rId5" Type="http://schemas.openxmlformats.org/officeDocument/2006/relationships/image" Target="../media/image53.png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tmp"/><Relationship Id="rId13" Type="http://schemas.openxmlformats.org/officeDocument/2006/relationships/image" Target="../media/image62.png"/><Relationship Id="rId3" Type="http://schemas.openxmlformats.org/officeDocument/2006/relationships/image" Target="../media/image18.tmp"/><Relationship Id="rId7" Type="http://schemas.openxmlformats.org/officeDocument/2006/relationships/image" Target="../media/image22.tmp"/><Relationship Id="rId12" Type="http://schemas.openxmlformats.org/officeDocument/2006/relationships/image" Target="../media/image16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mp"/><Relationship Id="rId11" Type="http://schemas.openxmlformats.org/officeDocument/2006/relationships/image" Target="../media/image26.tmp"/><Relationship Id="rId5" Type="http://schemas.openxmlformats.org/officeDocument/2006/relationships/image" Target="../media/image20.tmp"/><Relationship Id="rId15" Type="http://schemas.openxmlformats.org/officeDocument/2006/relationships/image" Target="../media/image280.png"/><Relationship Id="rId10" Type="http://schemas.openxmlformats.org/officeDocument/2006/relationships/image" Target="../media/image25.tmp"/><Relationship Id="rId4" Type="http://schemas.openxmlformats.org/officeDocument/2006/relationships/image" Target="../media/image19.tmp"/><Relationship Id="rId9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3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tmp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7" Type="http://schemas.openxmlformats.org/officeDocument/2006/relationships/image" Target="../media/image75.tmp"/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tmp"/><Relationship Id="rId5" Type="http://schemas.openxmlformats.org/officeDocument/2006/relationships/image" Target="../media/image73.tmp"/><Relationship Id="rId4" Type="http://schemas.openxmlformats.org/officeDocument/2006/relationships/image" Target="../media/image72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tmp"/><Relationship Id="rId4" Type="http://schemas.openxmlformats.org/officeDocument/2006/relationships/image" Target="../media/image10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13" Type="http://schemas.openxmlformats.org/officeDocument/2006/relationships/image" Target="../media/image26.tmp"/><Relationship Id="rId3" Type="http://schemas.openxmlformats.org/officeDocument/2006/relationships/image" Target="../media/image2.png"/><Relationship Id="rId7" Type="http://schemas.openxmlformats.org/officeDocument/2006/relationships/image" Target="../media/image20.tmp"/><Relationship Id="rId12" Type="http://schemas.openxmlformats.org/officeDocument/2006/relationships/image" Target="../media/image25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tmp"/><Relationship Id="rId11" Type="http://schemas.openxmlformats.org/officeDocument/2006/relationships/image" Target="../media/image24.tmp"/><Relationship Id="rId5" Type="http://schemas.openxmlformats.org/officeDocument/2006/relationships/image" Target="../media/image18.tmp"/><Relationship Id="rId10" Type="http://schemas.openxmlformats.org/officeDocument/2006/relationships/image" Target="../media/image23.tmp"/><Relationship Id="rId4" Type="http://schemas.openxmlformats.org/officeDocument/2006/relationships/image" Target="../media/image17.png"/><Relationship Id="rId9" Type="http://schemas.openxmlformats.org/officeDocument/2006/relationships/image" Target="../media/image22.tm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tmp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8114F7E-3769-45D9-AD59-355F9BF8C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387" y="1567145"/>
            <a:ext cx="2023173" cy="13293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3344E38-C2C1-4D5E-8AC2-5C71ED52E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97" y="50616"/>
            <a:ext cx="2037806" cy="2037806"/>
          </a:xfrm>
          <a:prstGeom prst="rect">
            <a:avLst/>
          </a:prstGeom>
        </p:spPr>
      </p:pic>
      <p:pic>
        <p:nvPicPr>
          <p:cNvPr id="5" name="Immagine 4" descr="Immagine che contiene testo, esterni, segnale&#10;&#10;Descrizione generata automaticamente">
            <a:extLst>
              <a:ext uri="{FF2B5EF4-FFF2-40B4-BE49-F238E27FC236}">
                <a16:creationId xmlns:a16="http://schemas.microsoft.com/office/drawing/2014/main" id="{020C864D-1F81-4EA7-8EA3-B05D8A961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77" y="106749"/>
            <a:ext cx="1924594" cy="1925540"/>
          </a:xfrm>
          <a:prstGeom prst="rect">
            <a:avLst/>
          </a:prstGeom>
        </p:spPr>
      </p:pic>
      <p:pic>
        <p:nvPicPr>
          <p:cNvPr id="19" name="Immagine 1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F2A5D19-CBD0-4EB8-A0B2-CBFC91DF1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515" b="89221" l="39994" r="81411">
                        <a14:foregroundMark x1="50954" y1="57812" x2="49289" y2="64392"/>
                        <a14:foregroundMark x1="49289" y1="64392" x2="49289" y2="73193"/>
                        <a14:foregroundMark x1="49289" y1="73193" x2="50651" y2="79491"/>
                        <a14:foregroundMark x1="50651" y1="79491" x2="54708" y2="86799"/>
                        <a14:foregroundMark x1="54708" y1="86799" x2="60097" y2="89786"/>
                        <a14:foregroundMark x1="60097" y1="89786" x2="77596" y2="83609"/>
                        <a14:foregroundMark x1="77596" y1="83609" x2="81592" y2="77513"/>
                        <a14:foregroundMark x1="81592" y1="77513" x2="82713" y2="70771"/>
                        <a14:foregroundMark x1="82713" y1="70771" x2="82622" y2="63908"/>
                        <a14:foregroundMark x1="82622" y1="63908" x2="78050" y2="56560"/>
                        <a14:foregroundMark x1="78050" y1="56560" x2="72268" y2="51635"/>
                        <a14:foregroundMark x1="72268" y1="51635" x2="66818" y2="51918"/>
                        <a14:foregroundMark x1="66818" y1="51918" x2="68453" y2="38757"/>
                        <a14:foregroundMark x1="68453" y1="38757" x2="65607" y2="31570"/>
                        <a14:foregroundMark x1="65607" y1="31570" x2="47442" y2="27574"/>
                        <a14:foregroundMark x1="47442" y1="27574" x2="42204" y2="29189"/>
                        <a14:foregroundMark x1="42204" y1="29189" x2="39812" y2="35850"/>
                        <a14:foregroundMark x1="39812" y1="35850" x2="39994" y2="52564"/>
                        <a14:foregroundMark x1="39994" y1="52564" x2="43566" y2="58296"/>
                        <a14:foregroundMark x1="43566" y1="58296" x2="51559" y2="58014"/>
                        <a14:foregroundMark x1="81411" y1="59871" x2="82561" y2="76786"/>
                        <a14:foregroundMark x1="82561" y1="76786" x2="71874" y2="84053"/>
                        <a14:foregroundMark x1="71874" y1="84053" x2="65425" y2="85103"/>
                        <a14:foregroundMark x1="65425" y1="85103" x2="62549" y2="76100"/>
                        <a14:foregroundMark x1="62549" y1="76100" x2="64366" y2="69641"/>
                        <a14:foregroundMark x1="64366" y1="69641" x2="81471" y2="60073"/>
                        <a14:foregroundMark x1="72237" y1="84901" x2="55192" y2="88454"/>
                        <a14:foregroundMark x1="55192" y1="88454" x2="57130" y2="82196"/>
                        <a14:foregroundMark x1="57130" y1="82196" x2="71723" y2="85143"/>
                        <a14:foregroundMark x1="71723" y1="85143" x2="72903" y2="84780"/>
                        <a14:foregroundMark x1="64850" y1="86354" x2="60521" y2="89140"/>
                        <a14:foregroundMark x1="60521" y1="89140" x2="55344" y2="88898"/>
                        <a14:foregroundMark x1="55344" y1="88898" x2="60581" y2="86839"/>
                        <a14:foregroundMark x1="60581" y1="86839" x2="64941" y2="86839"/>
                        <a14:foregroundMark x1="62035" y1="88656" x2="57100" y2="88736"/>
                        <a14:foregroundMark x1="57100" y1="88736" x2="62125" y2="89221"/>
                        <a14:backgroundMark x1="51317" y1="22931" x2="50802" y2="25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18259" r="15810" b="9101"/>
          <a:stretch/>
        </p:blipFill>
        <p:spPr>
          <a:xfrm rot="5400000">
            <a:off x="270104" y="453412"/>
            <a:ext cx="4659133" cy="5535242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3B3320-41E6-43B9-A5FA-F004B7049D0C}"/>
              </a:ext>
            </a:extLst>
          </p:cNvPr>
          <p:cNvSpPr txBox="1"/>
          <p:nvPr/>
        </p:nvSpPr>
        <p:spPr>
          <a:xfrm>
            <a:off x="8710" y="2509540"/>
            <a:ext cx="1219199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antenna system of COSMO</a:t>
            </a:r>
          </a:p>
          <a:p>
            <a:pPr algn="ctr"/>
            <a:r>
              <a:rPr lang="en-US" sz="4400" dirty="0"/>
              <a:t>(</a:t>
            </a:r>
            <a:r>
              <a:rPr lang="en-US" sz="4400" dirty="0" err="1"/>
              <a:t>COSmic</a:t>
            </a:r>
            <a:r>
              <a:rPr lang="en-US" sz="4400" dirty="0"/>
              <a:t> Monopole Observer)</a:t>
            </a:r>
          </a:p>
          <a:p>
            <a:pPr algn="ctr"/>
            <a:endParaRPr lang="en-US" sz="3600" dirty="0">
              <a:latin typeface="+mj-lt"/>
            </a:endParaRPr>
          </a:p>
          <a:p>
            <a:pPr algn="ctr"/>
            <a:r>
              <a:rPr lang="en-US" sz="4000" dirty="0">
                <a:latin typeface="+mj-lt"/>
              </a:rPr>
              <a:t>	Elenia</a:t>
            </a:r>
            <a:r>
              <a:rPr lang="en-US" sz="4400" dirty="0">
                <a:latin typeface="+mj-lt"/>
              </a:rPr>
              <a:t> Manzan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3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</a:t>
            </a:r>
            <a:r>
              <a:rPr lang="en-US" sz="38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Universit</a:t>
            </a:r>
            <a:r>
              <a:rPr lang="it-IT" sz="3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à degli Studi di Milano</a:t>
            </a:r>
            <a:endParaRPr lang="en-US" sz="380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cxnSp>
        <p:nvCxnSpPr>
          <p:cNvPr id="3" name="Connettore 1 4">
            <a:extLst>
              <a:ext uri="{FF2B5EF4-FFF2-40B4-BE49-F238E27FC236}">
                <a16:creationId xmlns:a16="http://schemas.microsoft.com/office/drawing/2014/main" id="{2473E7E1-7FE5-495B-9FEA-29EB1154C0B7}"/>
              </a:ext>
            </a:extLst>
          </p:cNvPr>
          <p:cNvCxnSpPr>
            <a:cxnSpLocks/>
          </p:cNvCxnSpPr>
          <p:nvPr/>
        </p:nvCxnSpPr>
        <p:spPr>
          <a:xfrm>
            <a:off x="-167951" y="6251720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97E0A6-EA8F-42CA-A92B-61C826BF3FB6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2AE46C7-964A-4447-8995-AD7AF40AF0FF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2109293C-D326-4BEB-98A0-619A2E4B15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69" y="207165"/>
            <a:ext cx="2190303" cy="74916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953C426-AB62-44CE-BA58-B945ED13F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14" y="1160484"/>
            <a:ext cx="2300590" cy="48695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06B8F71-98FE-43C3-9C2B-3081622328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11" y="73707"/>
            <a:ext cx="926337" cy="995812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3B6D27EC-1BA7-4DF2-9260-AD90DB1BE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535" y="2622730"/>
            <a:ext cx="1179479" cy="1179479"/>
          </a:xfrm>
          <a:prstGeom prst="rect">
            <a:avLst/>
          </a:prstGeom>
        </p:spPr>
      </p:pic>
      <p:pic>
        <p:nvPicPr>
          <p:cNvPr id="11" name="Immagine 10" descr="Immagine che contiene interni, diverso&#10;&#10;Descrizione generata automaticamente">
            <a:extLst>
              <a:ext uri="{FF2B5EF4-FFF2-40B4-BE49-F238E27FC236}">
                <a16:creationId xmlns:a16="http://schemas.microsoft.com/office/drawing/2014/main" id="{9815485D-5889-4AAC-BBA1-51FA0BF494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64" y="-156067"/>
            <a:ext cx="20193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4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4">
            <a:extLst>
              <a:ext uri="{FF2B5EF4-FFF2-40B4-BE49-F238E27FC236}">
                <a16:creationId xmlns:a16="http://schemas.microsoft.com/office/drawing/2014/main" id="{1E1C99FD-88CF-4EB6-8165-D456DC532EA0}"/>
              </a:ext>
            </a:extLst>
          </p:cNvPr>
          <p:cNvGrpSpPr/>
          <p:nvPr/>
        </p:nvGrpSpPr>
        <p:grpSpPr>
          <a:xfrm>
            <a:off x="244549" y="1504178"/>
            <a:ext cx="5659233" cy="3869006"/>
            <a:chOff x="6331859" y="1504178"/>
            <a:chExt cx="5659233" cy="3869006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94811A3-6D6F-416D-BAA0-CC0B3D2BA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859" y="1504178"/>
              <a:ext cx="5659233" cy="3869006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170619DE-4080-4588-A7F6-291E10F520C6}"/>
                </a:ext>
              </a:extLst>
            </p:cNvPr>
            <p:cNvSpPr/>
            <p:nvPr/>
          </p:nvSpPr>
          <p:spPr>
            <a:xfrm>
              <a:off x="8390768" y="4790262"/>
              <a:ext cx="1558834" cy="40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high-frequency array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DB062D-C603-479F-ABE6-365E4295DCDE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B26A54-9450-419A-A86A-4DA135ADDE08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pic>
        <p:nvPicPr>
          <p:cNvPr id="18" name="Immagine 1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E6021B8E-5C03-41EF-A4BA-0FF683E609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4655" r="7734" b="7402"/>
          <a:stretch/>
        </p:blipFill>
        <p:spPr>
          <a:xfrm>
            <a:off x="9092799" y="3535737"/>
            <a:ext cx="3042608" cy="2643190"/>
          </a:xfrm>
          <a:prstGeom prst="rect">
            <a:avLst/>
          </a:prstGeom>
        </p:spPr>
      </p:pic>
      <p:pic>
        <p:nvPicPr>
          <p:cNvPr id="19" name="Immagine 1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D3F0B223-698D-427B-9889-F9A192703B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2" t="12362" r="17415" b="10696"/>
          <a:stretch/>
        </p:blipFill>
        <p:spPr>
          <a:xfrm>
            <a:off x="6366238" y="1064817"/>
            <a:ext cx="2672809" cy="2282876"/>
          </a:xfrm>
          <a:prstGeom prst="rect">
            <a:avLst/>
          </a:prstGeom>
        </p:spPr>
      </p:pic>
      <p:pic>
        <p:nvPicPr>
          <p:cNvPr id="28" name="Immagine 27" descr="Immagine che contiene interni, bianco&#10;&#10;Descrizione generata automaticamente">
            <a:extLst>
              <a:ext uri="{FF2B5EF4-FFF2-40B4-BE49-F238E27FC236}">
                <a16:creationId xmlns:a16="http://schemas.microsoft.com/office/drawing/2014/main" id="{3CF060FA-F109-43BD-8545-E821C2B59B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8" t="3630" r="13462" b="10073"/>
          <a:stretch/>
        </p:blipFill>
        <p:spPr>
          <a:xfrm>
            <a:off x="6173530" y="3463100"/>
            <a:ext cx="2865517" cy="2715827"/>
          </a:xfrm>
          <a:prstGeom prst="rect">
            <a:avLst/>
          </a:prstGeom>
        </p:spPr>
      </p:pic>
      <p:pic>
        <p:nvPicPr>
          <p:cNvPr id="29" name="Immagine 28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A1970445-0780-481E-B499-2E38BFE5B1B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7158" r="6625"/>
          <a:stretch/>
        </p:blipFill>
        <p:spPr>
          <a:xfrm>
            <a:off x="9312734" y="1075161"/>
            <a:ext cx="2602738" cy="224332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F54A616-E34F-42BE-AAA5-ED9AA3F610D6}"/>
              </a:ext>
            </a:extLst>
          </p:cNvPr>
          <p:cNvSpPr txBox="1"/>
          <p:nvPr/>
        </p:nvSpPr>
        <p:spPr>
          <a:xfrm>
            <a:off x="969641" y="671531"/>
            <a:ext cx="4699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Profile: 4 mm circular waveguide + linear profile</a:t>
            </a:r>
            <a:endParaRPr lang="it-IT" sz="2200" dirty="0">
              <a:latin typeface="+mj-lt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38ED03A-AE9B-40F0-933C-0C73D9890078}"/>
              </a:ext>
            </a:extLst>
          </p:cNvPr>
          <p:cNvSpPr txBox="1"/>
          <p:nvPr/>
        </p:nvSpPr>
        <p:spPr>
          <a:xfrm>
            <a:off x="224128" y="4411262"/>
            <a:ext cx="18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[measures in mm]</a:t>
            </a:r>
            <a:endParaRPr lang="it-IT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001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D0AFAB6-32D3-4A6F-948E-40F214457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7" b="6205"/>
          <a:stretch/>
        </p:blipFill>
        <p:spPr>
          <a:xfrm>
            <a:off x="714105" y="992779"/>
            <a:ext cx="4867559" cy="240978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2C98D4-2D90-41DC-A063-F0A13E2B50EB}"/>
              </a:ext>
            </a:extLst>
          </p:cNvPr>
          <p:cNvSpPr txBox="1"/>
          <p:nvPr/>
        </p:nvSpPr>
        <p:spPr>
          <a:xfrm>
            <a:off x="1610461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Low-frequency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C5594B9-29F1-4D50-9394-D52C346E6F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1" b="6871"/>
          <a:stretch/>
        </p:blipFill>
        <p:spPr>
          <a:xfrm>
            <a:off x="6627229" y="953372"/>
            <a:ext cx="4932147" cy="249569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Forecasted broadband performance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7FE7C911-1A6E-4DB3-906C-DBC1AD93D2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/>
          <a:stretch/>
        </p:blipFill>
        <p:spPr>
          <a:xfrm>
            <a:off x="714104" y="3472856"/>
            <a:ext cx="4867559" cy="26527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41D23E8-5952-4067-B413-30A6ECF2D6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4"/>
          <a:stretch/>
        </p:blipFill>
        <p:spPr>
          <a:xfrm>
            <a:off x="6665627" y="3540637"/>
            <a:ext cx="4858614" cy="265278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813840-C28F-496E-9706-20CB7930C8B0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FDCB00-1B84-4E38-9A01-2216D0DA3075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/>
              <p:nvPr/>
            </p:nvSpPr>
            <p:spPr>
              <a:xfrm>
                <a:off x="1149531" y="1054598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31" y="1054598"/>
                <a:ext cx="2092561" cy="369332"/>
              </a:xfrm>
              <a:prstGeom prst="rect">
                <a:avLst/>
              </a:prstGeom>
              <a:blipFill>
                <a:blip r:embed="rId7"/>
                <a:stretch>
                  <a:fillRect l="-2624" t="-9836" r="-204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/>
              <p:nvPr/>
            </p:nvSpPr>
            <p:spPr>
              <a:xfrm>
                <a:off x="1149530" y="3656759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30" y="3656759"/>
                <a:ext cx="1964320" cy="369332"/>
              </a:xfrm>
              <a:prstGeom prst="rect">
                <a:avLst/>
              </a:prstGeom>
              <a:blipFill>
                <a:blip r:embed="rId8"/>
                <a:stretch>
                  <a:fillRect l="-2795" t="-10000" r="-217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04AE5B-DEA0-4C86-8206-F4DB502BDC63}"/>
              </a:ext>
            </a:extLst>
          </p:cNvPr>
          <p:cNvSpPr txBox="1"/>
          <p:nvPr/>
        </p:nvSpPr>
        <p:spPr>
          <a:xfrm>
            <a:off x="7588894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High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/>
              <p:nvPr/>
            </p:nvSpPr>
            <p:spPr>
              <a:xfrm>
                <a:off x="7067005" y="1067788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005" y="1067788"/>
                <a:ext cx="2092561" cy="369332"/>
              </a:xfrm>
              <a:prstGeom prst="rect">
                <a:avLst/>
              </a:prstGeom>
              <a:blipFill>
                <a:blip r:embed="rId9"/>
                <a:stretch>
                  <a:fillRect l="-2326" t="-8197" r="-2035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/>
              <p:nvPr/>
            </p:nvSpPr>
            <p:spPr>
              <a:xfrm>
                <a:off x="7128982" y="3679014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982" y="3679014"/>
                <a:ext cx="1964320" cy="369332"/>
              </a:xfrm>
              <a:prstGeom prst="rect">
                <a:avLst/>
              </a:prstGeom>
              <a:blipFill>
                <a:blip r:embed="rId10"/>
                <a:stretch>
                  <a:fillRect l="-2477" t="-10000" r="-21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63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004E473D-DC4D-4FC3-A4B4-3B547D7B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/>
          <a:stretch/>
        </p:blipFill>
        <p:spPr>
          <a:xfrm>
            <a:off x="6853377" y="3523387"/>
            <a:ext cx="5089664" cy="27241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8A52A6C-CDF5-4124-8B25-9C8EC5071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5244"/>
          <a:stretch/>
        </p:blipFill>
        <p:spPr>
          <a:xfrm>
            <a:off x="6871037" y="914186"/>
            <a:ext cx="5029930" cy="25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8FF542-22A4-402E-8374-2827A0061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59"/>
          <a:stretch/>
        </p:blipFill>
        <p:spPr>
          <a:xfrm>
            <a:off x="401916" y="3466397"/>
            <a:ext cx="5123395" cy="27732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4253D5-FC52-43E6-9781-F1EE5122F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6403"/>
          <a:stretch/>
        </p:blipFill>
        <p:spPr>
          <a:xfrm>
            <a:off x="418986" y="905916"/>
            <a:ext cx="5037002" cy="250349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04AE5B-DEA0-4C86-8206-F4DB502BDC63}"/>
              </a:ext>
            </a:extLst>
          </p:cNvPr>
          <p:cNvSpPr txBox="1"/>
          <p:nvPr/>
        </p:nvSpPr>
        <p:spPr>
          <a:xfrm>
            <a:off x="7588894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High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2C98D4-2D90-41DC-A063-F0A13E2B50EB}"/>
              </a:ext>
            </a:extLst>
          </p:cNvPr>
          <p:cNvSpPr txBox="1"/>
          <p:nvPr/>
        </p:nvSpPr>
        <p:spPr>
          <a:xfrm>
            <a:off x="1610461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Low-frequency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Forecasted broadband performance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813840-C28F-496E-9706-20CB7930C8B0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FDCB00-1B84-4E38-9A01-2216D0DA3075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/>
              <p:nvPr/>
            </p:nvSpPr>
            <p:spPr>
              <a:xfrm>
                <a:off x="975701" y="2774484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701" y="2774484"/>
                <a:ext cx="2092561" cy="369332"/>
              </a:xfrm>
              <a:prstGeom prst="rect">
                <a:avLst/>
              </a:prstGeom>
              <a:blipFill>
                <a:blip r:embed="rId7"/>
                <a:stretch>
                  <a:fillRect l="-2332" t="-8197" r="-2332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/>
              <p:nvPr/>
            </p:nvSpPr>
            <p:spPr>
              <a:xfrm>
                <a:off x="924337" y="5363639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7" y="5363639"/>
                <a:ext cx="1964320" cy="369332"/>
              </a:xfrm>
              <a:prstGeom prst="rect">
                <a:avLst/>
              </a:prstGeom>
              <a:blipFill>
                <a:blip r:embed="rId8"/>
                <a:stretch>
                  <a:fillRect l="-2795" t="-10000" r="-217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/>
              <p:nvPr/>
            </p:nvSpPr>
            <p:spPr>
              <a:xfrm>
                <a:off x="7448930" y="2774484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0" y="2774484"/>
                <a:ext cx="2092561" cy="369332"/>
              </a:xfrm>
              <a:prstGeom prst="rect">
                <a:avLst/>
              </a:prstGeom>
              <a:blipFill>
                <a:blip r:embed="rId9"/>
                <a:stretch>
                  <a:fillRect l="-2624" t="-8197" r="-204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/>
              <p:nvPr/>
            </p:nvSpPr>
            <p:spPr>
              <a:xfrm>
                <a:off x="7513051" y="5363639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51" y="5363639"/>
                <a:ext cx="1964320" cy="369332"/>
              </a:xfrm>
              <a:prstGeom prst="rect">
                <a:avLst/>
              </a:prstGeom>
              <a:blipFill>
                <a:blip r:embed="rId10"/>
                <a:stretch>
                  <a:fillRect l="-2477" t="-10000" r="-21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E6E90DC-5862-4D52-94CC-28B44098AB68}"/>
              </a:ext>
            </a:extLst>
          </p:cNvPr>
          <p:cNvSpPr txBox="1"/>
          <p:nvPr/>
        </p:nvSpPr>
        <p:spPr>
          <a:xfrm>
            <a:off x="3008554" y="1090582"/>
            <a:ext cx="170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Half-power level</a:t>
            </a:r>
            <a:endParaRPr lang="it-IT" dirty="0">
              <a:latin typeface="+mj-lt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E17ECD7-8688-4718-B4D1-CC8B575ED6E9}"/>
              </a:ext>
            </a:extLst>
          </p:cNvPr>
          <p:cNvSpPr txBox="1"/>
          <p:nvPr/>
        </p:nvSpPr>
        <p:spPr>
          <a:xfrm>
            <a:off x="2021982" y="1851154"/>
            <a:ext cx="129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+mj-lt"/>
              </a:rPr>
              <a:t>Cryostat aperture edge</a:t>
            </a:r>
            <a:endParaRPr lang="it-IT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7510884-2EC1-4815-AC32-B7F6AE985FDA}"/>
              </a:ext>
            </a:extLst>
          </p:cNvPr>
          <p:cNvCxnSpPr>
            <a:cxnSpLocks/>
          </p:cNvCxnSpPr>
          <p:nvPr/>
        </p:nvCxnSpPr>
        <p:spPr>
          <a:xfrm flipH="1" flipV="1">
            <a:off x="2124772" y="1378757"/>
            <a:ext cx="235000" cy="59240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15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004E473D-DC4D-4FC3-A4B4-3B547D7B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0"/>
          <a:stretch/>
        </p:blipFill>
        <p:spPr>
          <a:xfrm>
            <a:off x="6853377" y="3523387"/>
            <a:ext cx="5089664" cy="27241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8A52A6C-CDF5-4124-8B25-9C8EC5071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b="5244"/>
          <a:stretch/>
        </p:blipFill>
        <p:spPr>
          <a:xfrm>
            <a:off x="6871037" y="914186"/>
            <a:ext cx="5029930" cy="25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38FF542-22A4-402E-8374-2827A0061C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159"/>
          <a:stretch/>
        </p:blipFill>
        <p:spPr>
          <a:xfrm>
            <a:off x="401916" y="3466397"/>
            <a:ext cx="5123395" cy="277328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A4253D5-FC52-43E6-9781-F1EE5122F7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b="6403"/>
          <a:stretch/>
        </p:blipFill>
        <p:spPr>
          <a:xfrm>
            <a:off x="418986" y="905916"/>
            <a:ext cx="5037002" cy="250349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B04AE5B-DEA0-4C86-8206-F4DB502BDC63}"/>
              </a:ext>
            </a:extLst>
          </p:cNvPr>
          <p:cNvSpPr txBox="1"/>
          <p:nvPr/>
        </p:nvSpPr>
        <p:spPr>
          <a:xfrm>
            <a:off x="7588894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High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2C98D4-2D90-41DC-A063-F0A13E2B50EB}"/>
              </a:ext>
            </a:extLst>
          </p:cNvPr>
          <p:cNvSpPr txBox="1"/>
          <p:nvPr/>
        </p:nvSpPr>
        <p:spPr>
          <a:xfrm>
            <a:off x="1610461" y="606887"/>
            <a:ext cx="34128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lt"/>
              </a:rPr>
              <a:t>Low-frequency array</a:t>
            </a:r>
            <a:endParaRPr lang="it-IT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Forecasted broadband performance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813840-C28F-496E-9706-20CB7930C8B0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1FDCB00-1B84-4E38-9A01-2216D0DA3075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/>
              <p:nvPr/>
            </p:nvSpPr>
            <p:spPr>
              <a:xfrm>
                <a:off x="975701" y="2774484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F46E300-B1EB-4419-A68E-0FC7BAA0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701" y="2774484"/>
                <a:ext cx="2092561" cy="369332"/>
              </a:xfrm>
              <a:prstGeom prst="rect">
                <a:avLst/>
              </a:prstGeom>
              <a:blipFill>
                <a:blip r:embed="rId7"/>
                <a:stretch>
                  <a:fillRect l="-2332" t="-8197" r="-2332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/>
              <p:nvPr/>
            </p:nvSpPr>
            <p:spPr>
              <a:xfrm>
                <a:off x="924337" y="5363639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ED07739-5623-49AB-AFE9-4D29B6B4E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337" y="5363639"/>
                <a:ext cx="1964320" cy="369332"/>
              </a:xfrm>
              <a:prstGeom prst="rect">
                <a:avLst/>
              </a:prstGeom>
              <a:blipFill>
                <a:blip r:embed="rId8"/>
                <a:stretch>
                  <a:fillRect l="-2795" t="-10000" r="-2174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/>
              <p:nvPr/>
            </p:nvSpPr>
            <p:spPr>
              <a:xfrm>
                <a:off x="7448930" y="2774484"/>
                <a:ext cx="209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8FC82FF3-5E04-486E-A1D1-55CAB2564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8930" y="2774484"/>
                <a:ext cx="2092561" cy="369332"/>
              </a:xfrm>
              <a:prstGeom prst="rect">
                <a:avLst/>
              </a:prstGeom>
              <a:blipFill>
                <a:blip r:embed="rId9"/>
                <a:stretch>
                  <a:fillRect l="-2624" t="-8197" r="-2041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/>
              <p:nvPr/>
            </p:nvSpPr>
            <p:spPr>
              <a:xfrm>
                <a:off x="7513051" y="5363639"/>
                <a:ext cx="1964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F</a:t>
                </a:r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ixed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=0°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latin typeface="+mj-lt"/>
                  </a:rPr>
                  <a:t> plane</a:t>
                </a:r>
                <a:endParaRPr lang="it-IT" dirty="0"/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496148C-2AE5-458E-8C85-FBA498EF1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51" y="5363639"/>
                <a:ext cx="1964320" cy="369332"/>
              </a:xfrm>
              <a:prstGeom prst="rect">
                <a:avLst/>
              </a:prstGeom>
              <a:blipFill>
                <a:blip r:embed="rId10"/>
                <a:stretch>
                  <a:fillRect l="-2477" t="-10000" r="-2167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E6E90DC-5862-4D52-94CC-28B44098AB68}"/>
              </a:ext>
            </a:extLst>
          </p:cNvPr>
          <p:cNvSpPr txBox="1"/>
          <p:nvPr/>
        </p:nvSpPr>
        <p:spPr>
          <a:xfrm>
            <a:off x="3008554" y="1090582"/>
            <a:ext cx="1700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Half-power level</a:t>
            </a:r>
            <a:endParaRPr lang="it-IT" dirty="0">
              <a:latin typeface="+mj-lt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E17ECD7-8688-4718-B4D1-CC8B575ED6E9}"/>
              </a:ext>
            </a:extLst>
          </p:cNvPr>
          <p:cNvSpPr txBox="1"/>
          <p:nvPr/>
        </p:nvSpPr>
        <p:spPr>
          <a:xfrm>
            <a:off x="2021982" y="1851154"/>
            <a:ext cx="1294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+mj-lt"/>
              </a:rPr>
              <a:t>Cryostat aperture edge</a:t>
            </a:r>
            <a:endParaRPr lang="it-IT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47510884-2EC1-4815-AC32-B7F6AE985FDA}"/>
              </a:ext>
            </a:extLst>
          </p:cNvPr>
          <p:cNvCxnSpPr>
            <a:cxnSpLocks/>
          </p:cNvCxnSpPr>
          <p:nvPr/>
        </p:nvCxnSpPr>
        <p:spPr>
          <a:xfrm flipH="1" flipV="1">
            <a:off x="2124772" y="1378757"/>
            <a:ext cx="235000" cy="59240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1A107E4-E9ED-464C-B45B-CAD9CBCBCFFD}"/>
                  </a:ext>
                </a:extLst>
              </p:cNvPr>
              <p:cNvSpPr txBox="1"/>
              <p:nvPr/>
            </p:nvSpPr>
            <p:spPr>
              <a:xfrm>
                <a:off x="1192443" y="5018907"/>
                <a:ext cx="9823265" cy="1015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To compensate for the slow decrease at the edge of the aperture and further away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the inside of the cryostat is covered with an absorber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the instruments are kept at a very low temperature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latin typeface="+mj-lt"/>
                  </a:rPr>
                  <a:t> K)</a:t>
                </a:r>
                <a:endParaRPr lang="it-IT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21A107E4-E9ED-464C-B45B-CAD9CBCBC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443" y="5018907"/>
                <a:ext cx="9823265" cy="1015663"/>
              </a:xfrm>
              <a:prstGeom prst="rect">
                <a:avLst/>
              </a:prstGeom>
              <a:blipFill>
                <a:blip r:embed="rId11"/>
                <a:stretch>
                  <a:fillRect l="-620" t="-2367" b="-887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7681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Summary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25E5179-D4DE-4553-B071-941729B9CC45}"/>
                  </a:ext>
                </a:extLst>
              </p:cNvPr>
              <p:cNvSpPr txBox="1"/>
              <p:nvPr/>
            </p:nvSpPr>
            <p:spPr>
              <a:xfrm>
                <a:off x="574117" y="1063564"/>
                <a:ext cx="11061181" cy="4737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antenna system of COSMO consists of two arrays of nine smooth-walled feedhorns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120-180 GHz array is made of platelet Winston cones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210-300 GHz array is made of linear horns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feed-horns are multimoded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design is the best trade-off between mechanical and electromagnetic requirements, with side lobes below -15 dB and HPBW (Half Power Beamwidth) between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2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26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200" dirty="0">
                  <a:latin typeface="+mj-lt"/>
                </a:endParaRP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arrays are made in aluminum through CNC milling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25E5179-D4DE-4553-B071-941729B9C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17" y="1063564"/>
                <a:ext cx="11061181" cy="4737322"/>
              </a:xfrm>
              <a:prstGeom prst="rect">
                <a:avLst/>
              </a:prstGeom>
              <a:blipFill>
                <a:blip r:embed="rId3"/>
                <a:stretch>
                  <a:fillRect l="-606" r="-386" b="-16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DB062D-C603-479F-ABE6-365E4295DCDE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B26A54-9450-419A-A86A-4DA135ADDE08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</p:spTree>
    <p:extLst>
      <p:ext uri="{BB962C8B-B14F-4D97-AF65-F5344CB8AC3E}">
        <p14:creationId xmlns:p14="http://schemas.microsoft.com/office/powerpoint/2010/main" val="1116460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80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1779FD-7A8D-4321-B78A-5AA87CF97C2F}"/>
              </a:ext>
            </a:extLst>
          </p:cNvPr>
          <p:cNvSpPr txBox="1"/>
          <p:nvPr/>
        </p:nvSpPr>
        <p:spPr>
          <a:xfrm>
            <a:off x="1480647" y="3143118"/>
            <a:ext cx="9248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Back-up slides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2505138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uppo 35">
            <a:extLst>
              <a:ext uri="{FF2B5EF4-FFF2-40B4-BE49-F238E27FC236}">
                <a16:creationId xmlns:a16="http://schemas.microsoft.com/office/drawing/2014/main" id="{029BC538-2063-4DAC-996F-EB01BF1BAC29}"/>
              </a:ext>
            </a:extLst>
          </p:cNvPr>
          <p:cNvGrpSpPr/>
          <p:nvPr/>
        </p:nvGrpSpPr>
        <p:grpSpPr>
          <a:xfrm>
            <a:off x="3922811" y="1067420"/>
            <a:ext cx="7111569" cy="3288907"/>
            <a:chOff x="3311013" y="1161782"/>
            <a:chExt cx="7111569" cy="3288907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F28599DA-CC6E-40D1-9D33-27E0EC682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014" y="1161782"/>
              <a:ext cx="1336167" cy="1328703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94D00624-04FE-4F16-8595-ADDF32C02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059" y="1161782"/>
              <a:ext cx="1328704" cy="1328704"/>
            </a:xfrm>
            <a:prstGeom prst="rect">
              <a:avLst/>
            </a:prstGeom>
          </p:spPr>
        </p:pic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0C861D0E-1608-48C8-A330-DDFCD39CE843}"/>
                </a:ext>
              </a:extLst>
            </p:cNvPr>
            <p:cNvSpPr txBox="1"/>
            <p:nvPr/>
          </p:nvSpPr>
          <p:spPr>
            <a:xfrm>
              <a:off x="3679103" y="2424789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TE11</a:t>
              </a:r>
              <a:endParaRPr lang="it-IT" dirty="0"/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90CD28E-04E3-4A29-9237-3A34525637FE}"/>
                </a:ext>
              </a:extLst>
            </p:cNvPr>
            <p:cNvSpPr txBox="1"/>
            <p:nvPr/>
          </p:nvSpPr>
          <p:spPr>
            <a:xfrm>
              <a:off x="5095180" y="2424789"/>
              <a:ext cx="800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TM01</a:t>
              </a:r>
              <a:endParaRPr lang="it-IT" dirty="0"/>
            </a:p>
          </p:txBody>
        </p: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3B803D07-BA2E-427C-92F0-E03861B6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293" y="1161782"/>
              <a:ext cx="1336168" cy="1333111"/>
            </a:xfrm>
            <a:prstGeom prst="rect">
              <a:avLst/>
            </a:prstGeom>
          </p:spPr>
        </p:pic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02E2ABB3-B06E-41A9-86B4-E4B67F3DAB48}"/>
                </a:ext>
              </a:extLst>
            </p:cNvPr>
            <p:cNvSpPr txBox="1"/>
            <p:nvPr/>
          </p:nvSpPr>
          <p:spPr>
            <a:xfrm>
              <a:off x="6576685" y="242766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TE21</a:t>
              </a:r>
              <a:endParaRPr lang="it-IT" dirty="0"/>
            </a:p>
          </p:txBody>
        </p:sp>
        <p:pic>
          <p:nvPicPr>
            <p:cNvPr id="54" name="Immagine 53" descr="Immagine che contiene testo, compact disc, grafica vettoriale&#10;&#10;Descrizione generata automaticamente">
              <a:extLst>
                <a:ext uri="{FF2B5EF4-FFF2-40B4-BE49-F238E27FC236}">
                  <a16:creationId xmlns:a16="http://schemas.microsoft.com/office/drawing/2014/main" id="{C37E8317-B2DF-46A5-836A-F8467612E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991" y="1161782"/>
              <a:ext cx="1326485" cy="1321384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54F53C6A-A9BA-4451-A6A7-E2E6611A8513}"/>
                </a:ext>
              </a:extLst>
            </p:cNvPr>
            <p:cNvSpPr txBox="1"/>
            <p:nvPr/>
          </p:nvSpPr>
          <p:spPr>
            <a:xfrm>
              <a:off x="7992514" y="2421655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TM11</a:t>
              </a:r>
              <a:endParaRPr lang="it-IT" dirty="0"/>
            </a:p>
          </p:txBody>
        </p:sp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E091A4BD-FDBE-4EA1-8B9C-D9DB3B0F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006" y="1164851"/>
              <a:ext cx="1328704" cy="1325634"/>
            </a:xfrm>
            <a:prstGeom prst="rect">
              <a:avLst/>
            </a:prstGeom>
          </p:spPr>
        </p:pic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4E21B384-1B96-4A6B-AFC5-BAFAD3C7D32D}"/>
                </a:ext>
              </a:extLst>
            </p:cNvPr>
            <p:cNvSpPr txBox="1"/>
            <p:nvPr/>
          </p:nvSpPr>
          <p:spPr>
            <a:xfrm>
              <a:off x="9457352" y="241477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TE01</a:t>
              </a:r>
              <a:endParaRPr lang="it-IT" dirty="0"/>
            </a:p>
          </p:txBody>
        </p:sp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509F45A9-EEEF-4C24-A532-A0E245CB3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013" y="2773730"/>
              <a:ext cx="1336167" cy="1325869"/>
            </a:xfrm>
            <a:prstGeom prst="rect">
              <a:avLst/>
            </a:prstGeom>
          </p:spPr>
        </p:pic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4F8327A2-EC32-4BDF-9B82-2C93F3ABE8F7}"/>
                </a:ext>
              </a:extLst>
            </p:cNvPr>
            <p:cNvSpPr txBox="1"/>
            <p:nvPr/>
          </p:nvSpPr>
          <p:spPr>
            <a:xfrm>
              <a:off x="3679103" y="4048538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TE31</a:t>
              </a:r>
              <a:endParaRPr lang="it-IT" dirty="0"/>
            </a:p>
          </p:txBody>
        </p:sp>
        <p:pic>
          <p:nvPicPr>
            <p:cNvPr id="60" name="Immagine 59" descr="Immagine che contiene testo, elettronico, grafica vettoriale&#10;&#10;Descrizione generata automaticamente">
              <a:extLst>
                <a:ext uri="{FF2B5EF4-FFF2-40B4-BE49-F238E27FC236}">
                  <a16:creationId xmlns:a16="http://schemas.microsoft.com/office/drawing/2014/main" id="{5487208C-9A23-49C1-928D-6D85460B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221" y="2770893"/>
              <a:ext cx="1337780" cy="1331629"/>
            </a:xfrm>
            <a:prstGeom prst="rect">
              <a:avLst/>
            </a:prstGeom>
          </p:spPr>
        </p:pic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973EBE28-0606-41ED-A8C2-54445FBBB949}"/>
                </a:ext>
              </a:extLst>
            </p:cNvPr>
            <p:cNvSpPr txBox="1"/>
            <p:nvPr/>
          </p:nvSpPr>
          <p:spPr>
            <a:xfrm>
              <a:off x="5104987" y="4048538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TM21</a:t>
              </a:r>
              <a:endParaRPr lang="it-IT" dirty="0"/>
            </a:p>
          </p:txBody>
        </p:sp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B2227B37-23F1-46AF-AEB0-8617552E9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797" y="2769767"/>
              <a:ext cx="1334664" cy="1337768"/>
            </a:xfrm>
            <a:prstGeom prst="rect">
              <a:avLst/>
            </a:prstGeom>
          </p:spPr>
        </p:pic>
        <p:sp>
          <p:nvSpPr>
            <p:cNvPr id="63" name="CasellaDiTesto 62">
              <a:extLst>
                <a:ext uri="{FF2B5EF4-FFF2-40B4-BE49-F238E27FC236}">
                  <a16:creationId xmlns:a16="http://schemas.microsoft.com/office/drawing/2014/main" id="{142792ED-ECAF-47BC-8769-EFDB4BE39CD4}"/>
                </a:ext>
              </a:extLst>
            </p:cNvPr>
            <p:cNvSpPr txBox="1"/>
            <p:nvPr/>
          </p:nvSpPr>
          <p:spPr>
            <a:xfrm>
              <a:off x="6572677" y="408135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TE41</a:t>
              </a:r>
              <a:endParaRPr lang="it-IT" dirty="0"/>
            </a:p>
          </p:txBody>
        </p: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CA3767EB-CBA4-458D-9FD5-CE5F9C85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230" y="2778469"/>
              <a:ext cx="1326486" cy="1329066"/>
            </a:xfrm>
            <a:prstGeom prst="rect">
              <a:avLst/>
            </a:prstGeom>
          </p:spPr>
        </p:pic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9E9CB8DB-F642-4357-862C-F2FA78F21879}"/>
                </a:ext>
              </a:extLst>
            </p:cNvPr>
            <p:cNvSpPr txBox="1"/>
            <p:nvPr/>
          </p:nvSpPr>
          <p:spPr>
            <a:xfrm>
              <a:off x="8077473" y="408135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TE12</a:t>
              </a:r>
              <a:endParaRPr lang="it-IT" dirty="0"/>
            </a:p>
          </p:txBody>
        </p:sp>
        <p:pic>
          <p:nvPicPr>
            <p:cNvPr id="66" name="Immagine 65">
              <a:extLst>
                <a:ext uri="{FF2B5EF4-FFF2-40B4-BE49-F238E27FC236}">
                  <a16:creationId xmlns:a16="http://schemas.microsoft.com/office/drawing/2014/main" id="{95B27EE4-EFB8-4A58-B3C4-8E5DD941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108" y="2776509"/>
              <a:ext cx="1335474" cy="1332376"/>
            </a:xfrm>
            <a:prstGeom prst="rect">
              <a:avLst/>
            </a:prstGeom>
          </p:spPr>
        </p:pic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83025C41-C65B-46B8-8753-B6C52E983DDC}"/>
                </a:ext>
              </a:extLst>
            </p:cNvPr>
            <p:cNvSpPr txBox="1"/>
            <p:nvPr/>
          </p:nvSpPr>
          <p:spPr>
            <a:xfrm>
              <a:off x="9429795" y="4081357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TM02</a:t>
              </a:r>
              <a:endParaRPr lang="it-IT" dirty="0"/>
            </a:p>
          </p:txBody>
        </p: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E9770336-4E5D-4118-98D8-B36F534629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2" y="785458"/>
            <a:ext cx="3176922" cy="280594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Multimode propagation principle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8AAB9F-733A-4219-8FE8-D4F123E559F2}"/>
              </a:ext>
            </a:extLst>
          </p:cNvPr>
          <p:cNvSpPr txBox="1"/>
          <p:nvPr/>
        </p:nvSpPr>
        <p:spPr>
          <a:xfrm>
            <a:off x="2736095" y="601042"/>
            <a:ext cx="727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hollow circular waveguide supports TE and TM mode propagation.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BE618A0-F628-457C-B9EF-FD6CB0040748}"/>
                  </a:ext>
                </a:extLst>
              </p:cNvPr>
              <p:cNvSpPr txBox="1"/>
              <p:nvPr/>
            </p:nvSpPr>
            <p:spPr>
              <a:xfrm>
                <a:off x="132473" y="4423733"/>
                <a:ext cx="9630252" cy="1634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Solving the Helmholtz equation for a TE (or TM) wave and applying transverse boundary conditions shows that each mode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2000" dirty="0">
                    <a:latin typeface="+mj-lt"/>
                  </a:rPr>
                  <a:t> has a cut-off frequency</a:t>
                </a:r>
                <a:endParaRPr lang="it-IT" sz="2000" i="1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TE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sz="2000" dirty="0">
                    <a:latin typeface="+mj-lt"/>
                  </a:rPr>
                  <a:t>, </a:t>
                </a:r>
                <a:r>
                  <a:rPr lang="it-IT" sz="2000" dirty="0" err="1">
                    <a:latin typeface="+mj-lt"/>
                  </a:rPr>
                  <a:t>where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it-IT" sz="2000" dirty="0">
                    <a:latin typeface="+mj-lt"/>
                  </a:rPr>
                  <a:t> </a:t>
                </a:r>
                <a:r>
                  <a:rPr lang="it-IT" sz="2000" dirty="0" err="1">
                    <a:latin typeface="+mj-lt"/>
                  </a:rPr>
                  <a:t>is</a:t>
                </a:r>
                <a:r>
                  <a:rPr lang="it-IT" sz="2000" dirty="0">
                    <a:latin typeface="+mj-lt"/>
                  </a:rPr>
                  <a:t> the </a:t>
                </a:r>
                <a:r>
                  <a:rPr lang="it-IT" sz="2000" i="1" dirty="0">
                    <a:latin typeface="+mj-lt"/>
                  </a:rPr>
                  <a:t>n</a:t>
                </a:r>
                <a:r>
                  <a:rPr lang="it-IT" sz="2000" dirty="0">
                    <a:latin typeface="+mj-lt"/>
                  </a:rPr>
                  <a:t>-</a:t>
                </a:r>
                <a:r>
                  <a:rPr lang="it-IT" sz="2000" dirty="0" err="1">
                    <a:latin typeface="+mj-lt"/>
                  </a:rPr>
                  <a:t>th</a:t>
                </a:r>
                <a:r>
                  <a:rPr lang="it-IT" sz="2000" dirty="0">
                    <a:latin typeface="+mj-lt"/>
                  </a:rPr>
                  <a:t> root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000" dirty="0">
                  <a:latin typeface="+mj-lt"/>
                </a:endParaRP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it-IT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TM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it-IT" sz="2000" dirty="0">
                    <a:latin typeface="+mj-lt"/>
                  </a:rPr>
                  <a:t>, </a:t>
                </a:r>
                <a:r>
                  <a:rPr lang="it-IT" sz="2000" dirty="0" err="1">
                    <a:latin typeface="+mj-lt"/>
                  </a:rPr>
                  <a:t>where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it-IT" sz="2000" dirty="0">
                    <a:latin typeface="+mj-lt"/>
                  </a:rPr>
                  <a:t> </a:t>
                </a:r>
                <a:r>
                  <a:rPr lang="it-IT" sz="2000" dirty="0" err="1">
                    <a:latin typeface="+mj-lt"/>
                  </a:rPr>
                  <a:t>is</a:t>
                </a:r>
                <a:r>
                  <a:rPr lang="it-IT" sz="2000" dirty="0">
                    <a:latin typeface="+mj-lt"/>
                  </a:rPr>
                  <a:t> the </a:t>
                </a:r>
                <a:r>
                  <a:rPr lang="it-IT" sz="2000" i="1" dirty="0">
                    <a:latin typeface="+mj-lt"/>
                  </a:rPr>
                  <a:t>n</a:t>
                </a:r>
                <a:r>
                  <a:rPr lang="it-IT" sz="2000" dirty="0">
                    <a:latin typeface="+mj-lt"/>
                  </a:rPr>
                  <a:t>-</a:t>
                </a:r>
                <a:r>
                  <a:rPr lang="it-IT" sz="2000" dirty="0" err="1">
                    <a:latin typeface="+mj-lt"/>
                  </a:rPr>
                  <a:t>th</a:t>
                </a:r>
                <a:r>
                  <a:rPr lang="it-IT" sz="2000" dirty="0">
                    <a:latin typeface="+mj-lt"/>
                  </a:rPr>
                  <a:t> root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1BE618A0-F628-457C-B9EF-FD6CB0040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473" y="4423733"/>
                <a:ext cx="9630252" cy="1634678"/>
              </a:xfrm>
              <a:prstGeom prst="rect">
                <a:avLst/>
              </a:prstGeom>
              <a:blipFill>
                <a:blip r:embed="rId13"/>
                <a:stretch>
                  <a:fillRect l="-697" t="-2239" b="-1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D09A7CAB-1F8F-4B7E-94F4-602B41FE7B3C}"/>
                  </a:ext>
                </a:extLst>
              </p:cNvPr>
              <p:cNvSpPr txBox="1"/>
              <p:nvPr/>
            </p:nvSpPr>
            <p:spPr>
              <a:xfrm>
                <a:off x="7173796" y="5212458"/>
                <a:ext cx="446513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dirty="0">
                    <a:latin typeface="+mj-lt"/>
                  </a:rPr>
                  <a:t> 	the mode </a:t>
                </a:r>
                <a:r>
                  <a:rPr lang="it-IT" sz="2000" dirty="0" err="1">
                    <a:latin typeface="+mj-lt"/>
                  </a:rPr>
                  <a:t>is</a:t>
                </a:r>
                <a:r>
                  <a:rPr lang="it-IT" sz="2000" dirty="0">
                    <a:latin typeface="+mj-lt"/>
                  </a:rPr>
                  <a:t> </a:t>
                </a:r>
                <a:r>
                  <a:rPr lang="it-IT" sz="2000" dirty="0" err="1">
                    <a:latin typeface="+mj-lt"/>
                  </a:rPr>
                  <a:t>evanescent</a:t>
                </a:r>
                <a:endParaRPr lang="it-IT" sz="2000" dirty="0">
                  <a:latin typeface="+mj-lt"/>
                </a:endParaRPr>
              </a:p>
              <a:p>
                <a:r>
                  <a:rPr lang="it-IT" sz="2000" dirty="0" err="1">
                    <a:latin typeface="+mj-lt"/>
                  </a:rPr>
                  <a:t>If</a:t>
                </a:r>
                <a:r>
                  <a:rPr lang="it-IT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it-IT" sz="2000" dirty="0">
                    <a:latin typeface="+mj-lt"/>
                  </a:rPr>
                  <a:t>		the mode </a:t>
                </a:r>
                <a:r>
                  <a:rPr lang="it-IT" sz="2000" dirty="0" err="1">
                    <a:latin typeface="+mj-lt"/>
                  </a:rPr>
                  <a:t>propagates</a:t>
                </a:r>
                <a:endParaRPr lang="it-IT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D09A7CAB-1F8F-4B7E-94F4-602B41FE7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796" y="5212458"/>
                <a:ext cx="4465133" cy="707886"/>
              </a:xfrm>
              <a:prstGeom prst="rect">
                <a:avLst/>
              </a:prstGeom>
              <a:blipFill>
                <a:blip r:embed="rId15"/>
                <a:stretch>
                  <a:fillRect l="-1503" t="-4310" r="-82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9F0E9D-053B-448E-833F-58D89E45884B}"/>
              </a:ext>
            </a:extLst>
          </p:cNvPr>
          <p:cNvSpPr txBox="1"/>
          <p:nvPr/>
        </p:nvSpPr>
        <p:spPr>
          <a:xfrm>
            <a:off x="3125321" y="6173771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Bessel function</a:t>
            </a:r>
            <a:endParaRPr lang="it-IT" dirty="0">
              <a:solidFill>
                <a:srgbClr val="0070C0"/>
              </a:solidFill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4D39DBA5-30E8-4A7C-9AC0-BA427706002D}"/>
              </a:ext>
            </a:extLst>
          </p:cNvPr>
          <p:cNvCxnSpPr>
            <a:cxnSpLocks/>
          </p:cNvCxnSpPr>
          <p:nvPr/>
        </p:nvCxnSpPr>
        <p:spPr>
          <a:xfrm flipV="1">
            <a:off x="4537166" y="5895657"/>
            <a:ext cx="313507" cy="3853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424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D3BB7862-548F-48F7-9CE8-B222455B14F1}"/>
              </a:ext>
            </a:extLst>
          </p:cNvPr>
          <p:cNvGrpSpPr/>
          <p:nvPr/>
        </p:nvGrpSpPr>
        <p:grpSpPr>
          <a:xfrm>
            <a:off x="80867" y="840360"/>
            <a:ext cx="4525577" cy="2834658"/>
            <a:chOff x="365495" y="3333437"/>
            <a:chExt cx="4293592" cy="2182711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6A1C0A5D-12A8-4AB1-B86F-6443CDB13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45"/>
            <a:stretch/>
          </p:blipFill>
          <p:spPr>
            <a:xfrm>
              <a:off x="365495" y="3333437"/>
              <a:ext cx="4293592" cy="2182711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3DD46E36-0CA7-4E28-A915-E4F643171F03}"/>
                </a:ext>
              </a:extLst>
            </p:cNvPr>
            <p:cNvSpPr txBox="1"/>
            <p:nvPr/>
          </p:nvSpPr>
          <p:spPr>
            <a:xfrm>
              <a:off x="837522" y="3659215"/>
              <a:ext cx="643125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TE11</a:t>
              </a:r>
              <a:endParaRPr lang="it-IT" dirty="0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03CB7C2B-4E6D-4718-AEA2-6297537F351A}"/>
              </a:ext>
            </a:extLst>
          </p:cNvPr>
          <p:cNvGrpSpPr/>
          <p:nvPr/>
        </p:nvGrpSpPr>
        <p:grpSpPr>
          <a:xfrm>
            <a:off x="7480664" y="814052"/>
            <a:ext cx="4714446" cy="3266230"/>
            <a:chOff x="8205496" y="3824447"/>
            <a:chExt cx="3620858" cy="1858436"/>
          </a:xfrm>
        </p:grpSpPr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F51DEC16-6B6F-493B-8E21-CAC3B76BF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" r="16481"/>
            <a:stretch/>
          </p:blipFill>
          <p:spPr>
            <a:xfrm>
              <a:off x="8205496" y="3824447"/>
              <a:ext cx="3620858" cy="1858436"/>
            </a:xfrm>
            <a:prstGeom prst="rect">
              <a:avLst/>
            </a:prstGeom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09539CDE-CFA8-4067-8D20-05806748398F}"/>
                </a:ext>
              </a:extLst>
            </p:cNvPr>
            <p:cNvSpPr txBox="1"/>
            <p:nvPr/>
          </p:nvSpPr>
          <p:spPr>
            <a:xfrm>
              <a:off x="8617131" y="4100280"/>
              <a:ext cx="598091" cy="2666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TE12</a:t>
              </a:r>
              <a:endParaRPr lang="it-IT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8AAB9F-733A-4219-8FE8-D4F123E559F2}"/>
                  </a:ext>
                </a:extLst>
              </p:cNvPr>
              <p:cNvSpPr txBox="1"/>
              <p:nvPr/>
            </p:nvSpPr>
            <p:spPr>
              <a:xfrm>
                <a:off x="459166" y="589800"/>
                <a:ext cx="11275996" cy="60939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+mj-lt"/>
                  </a:rPr>
                  <a:t>Each mode has its own beam pattern. A few examples:</a:t>
                </a: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/>
                <a:endParaRPr lang="en-US" sz="2000" dirty="0">
                  <a:latin typeface="+mj-lt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Some beams are symmetric </a:t>
                </a:r>
                <a:r>
                  <a:rPr lang="en-US" sz="2000" dirty="0" err="1">
                    <a:latin typeface="+mj-lt"/>
                  </a:rPr>
                  <a:t>w.r.t.</a:t>
                </a:r>
                <a:r>
                  <a:rPr lang="en-US" sz="2000" dirty="0">
                    <a:latin typeface="+mj-lt"/>
                  </a:rPr>
                  <a:t> the azimuthal angle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000" dirty="0">
                    <a:latin typeface="+mj-lt"/>
                  </a:rPr>
                  <a:t>, some are not.</a:t>
                </a:r>
              </a:p>
              <a:p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8AAB9F-733A-4219-8FE8-D4F123E5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66" y="589800"/>
                <a:ext cx="11275996" cy="6093976"/>
              </a:xfrm>
              <a:prstGeom prst="rect">
                <a:avLst/>
              </a:prstGeom>
              <a:blipFill>
                <a:blip r:embed="rId4"/>
                <a:stretch>
                  <a:fillRect t="-60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o 11">
            <a:extLst>
              <a:ext uri="{FF2B5EF4-FFF2-40B4-BE49-F238E27FC236}">
                <a16:creationId xmlns:a16="http://schemas.microsoft.com/office/drawing/2014/main" id="{A8FFA126-6015-4C8B-83F7-9759B3D7BBA4}"/>
              </a:ext>
            </a:extLst>
          </p:cNvPr>
          <p:cNvGrpSpPr/>
          <p:nvPr/>
        </p:nvGrpSpPr>
        <p:grpSpPr>
          <a:xfrm>
            <a:off x="3685998" y="2957687"/>
            <a:ext cx="4438181" cy="2964019"/>
            <a:chOff x="4080253" y="300493"/>
            <a:chExt cx="5899770" cy="2888096"/>
          </a:xfrm>
        </p:grpSpPr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F5BBCAAD-3C50-4FC1-BF06-EB9B01D14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2" r="15842"/>
            <a:stretch/>
          </p:blipFill>
          <p:spPr>
            <a:xfrm>
              <a:off x="4080253" y="300493"/>
              <a:ext cx="5899770" cy="2888096"/>
            </a:xfrm>
            <a:prstGeom prst="rect">
              <a:avLst/>
            </a:prstGeom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C2CAB23D-360B-43FF-B6E0-DC5BDB8EB4BB}"/>
                </a:ext>
              </a:extLst>
            </p:cNvPr>
            <p:cNvSpPr txBox="1"/>
            <p:nvPr/>
          </p:nvSpPr>
          <p:spPr>
            <a:xfrm>
              <a:off x="4828901" y="609390"/>
              <a:ext cx="985236" cy="448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TE31</a:t>
              </a:r>
              <a:endParaRPr lang="it-IT" dirty="0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Individual mode beam pattern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722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D4C2F68-8533-458E-8B88-B4E19218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68" y="3475309"/>
            <a:ext cx="3742793" cy="27036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COSMO antenna profiles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>
            <a:extLst>
              <a:ext uri="{FF2B5EF4-FFF2-40B4-BE49-F238E27FC236}">
                <a16:creationId xmlns:a16="http://schemas.microsoft.com/office/drawing/2014/main" id="{C7A31DE0-109E-456A-A138-C2E6039E4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42" y="1239702"/>
            <a:ext cx="4085219" cy="203209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5E5179-D4DE-4553-B071-941729B9CC45}"/>
              </a:ext>
            </a:extLst>
          </p:cNvPr>
          <p:cNvSpPr txBox="1"/>
          <p:nvPr/>
        </p:nvSpPr>
        <p:spPr>
          <a:xfrm>
            <a:off x="969641" y="671531"/>
            <a:ext cx="44025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150 GHz array: platelet Winston cone</a:t>
            </a:r>
            <a:endParaRPr lang="it-IT" sz="2200" dirty="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34D068-A910-4F8C-B385-6A35894BEB1A}"/>
              </a:ext>
            </a:extLst>
          </p:cNvPr>
          <p:cNvSpPr txBox="1"/>
          <p:nvPr/>
        </p:nvSpPr>
        <p:spPr>
          <a:xfrm>
            <a:off x="7590971" y="668958"/>
            <a:ext cx="3158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255 GHz array: linear horn</a:t>
            </a:r>
            <a:endParaRPr lang="it-IT" sz="2200" dirty="0">
              <a:latin typeface="+mj-lt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>
            <a:extLst>
              <a:ext uri="{FF2B5EF4-FFF2-40B4-BE49-F238E27FC236}">
                <a16:creationId xmlns:a16="http://schemas.microsoft.com/office/drawing/2014/main" id="{CB266AB7-2D6E-4A38-A925-43375AC63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921" y="1329791"/>
            <a:ext cx="3906527" cy="2104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590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9313DFBD-BC04-408E-BF1C-5DBD971869FC}"/>
                  </a:ext>
                </a:extLst>
              </p:cNvPr>
              <p:cNvSpPr txBox="1"/>
              <p:nvPr/>
            </p:nvSpPr>
            <p:spPr>
              <a:xfrm>
                <a:off x="214604" y="1531691"/>
                <a:ext cx="6987384" cy="3823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250000"/>
                  </a:lnSpc>
                </a:pPr>
                <a:r>
                  <a:rPr lang="en-US" sz="2000" dirty="0">
                    <a:latin typeface="+mj-lt"/>
                  </a:rPr>
                  <a:t>Aims at measuring the isotropic y-distortion of the CMB spectrum</a:t>
                </a:r>
              </a:p>
              <a:p>
                <a:pPr algn="ctr">
                  <a:lnSpc>
                    <a:spcPct val="250000"/>
                  </a:lnSpc>
                </a:pPr>
                <a:r>
                  <a:rPr lang="it-IT" sz="2000" dirty="0">
                    <a:latin typeface="+mj-lt"/>
                  </a:rPr>
                  <a:t>The </a:t>
                </a:r>
                <a:r>
                  <a:rPr lang="it-IT" sz="2000" dirty="0" err="1">
                    <a:latin typeface="+mj-lt"/>
                  </a:rPr>
                  <a:t>current</a:t>
                </a:r>
                <a:r>
                  <a:rPr lang="it-IT" sz="2000" dirty="0">
                    <a:latin typeface="+mj-lt"/>
                  </a:rPr>
                  <a:t> state-of-the-art </a:t>
                </a:r>
                <a:r>
                  <a:rPr lang="it-IT" sz="2000" dirty="0" err="1">
                    <a:latin typeface="+mj-lt"/>
                  </a:rPr>
                  <a:t>is</a:t>
                </a:r>
                <a:r>
                  <a:rPr lang="it-IT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&lt;1.5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it-IT" sz="2000" dirty="0">
                    <a:latin typeface="+mj-lt"/>
                  </a:rPr>
                  <a:t>, from COBE-FIRAS and TRIS</a:t>
                </a:r>
                <a:endParaRPr lang="en-US" sz="2000" dirty="0">
                  <a:latin typeface="+mj-lt"/>
                </a:endParaRPr>
              </a:p>
              <a:p>
                <a:pPr algn="ctr">
                  <a:lnSpc>
                    <a:spcPct val="250000"/>
                  </a:lnSpc>
                </a:pPr>
                <a:r>
                  <a:rPr lang="en-US" sz="2000" dirty="0">
                    <a:latin typeface="+mj-lt"/>
                  </a:rPr>
                  <a:t>COSMO forecasted sensitivity:</a:t>
                </a:r>
                <a:r>
                  <a:rPr lang="en-US" sz="20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sz="20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>
                  <a:lnSpc>
                    <a:spcPct val="250000"/>
                  </a:lnSpc>
                </a:pPr>
                <a:r>
                  <a:rPr lang="en-US" sz="2000" dirty="0">
                    <a:latin typeface="+mj-lt"/>
                  </a:rPr>
                  <a:t>Site: Concordia station, Antarctica</a:t>
                </a: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9313DFBD-BC04-408E-BF1C-5DBD97186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04" y="1531691"/>
                <a:ext cx="6987384" cy="3823739"/>
              </a:xfrm>
              <a:prstGeom prst="rect">
                <a:avLst/>
              </a:prstGeom>
              <a:blipFill>
                <a:blip r:embed="rId2"/>
                <a:stretch>
                  <a:fillRect l="-87" r="-698" b="-17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COSMO experiment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0CBA9D3-CFB2-496F-958A-2D7A60DD4B77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39C7FF75-1B60-4D50-A294-5D31ACFE968C}"/>
              </a:ext>
            </a:extLst>
          </p:cNvPr>
          <p:cNvSpPr txBox="1"/>
          <p:nvPr/>
        </p:nvSpPr>
        <p:spPr>
          <a:xfrm>
            <a:off x="8348406" y="5426361"/>
            <a:ext cx="29497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Image: COSMO collaboration</a:t>
            </a:r>
            <a:endParaRPr lang="it-IT" dirty="0">
              <a:latin typeface="+mj-lt"/>
            </a:endParaRPr>
          </a:p>
        </p:txBody>
      </p:sp>
      <p:pic>
        <p:nvPicPr>
          <p:cNvPr id="14" name="Immagine 13" descr="Immagine che contiene abbigliamento, casco, interni, copricapo&#10;&#10;Descrizione generata automaticamente">
            <a:extLst>
              <a:ext uri="{FF2B5EF4-FFF2-40B4-BE49-F238E27FC236}">
                <a16:creationId xmlns:a16="http://schemas.microsoft.com/office/drawing/2014/main" id="{C913C7CB-097C-43D5-B474-E4F02B6D5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25" y="1161783"/>
            <a:ext cx="3723463" cy="4040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1F899D-52EC-4075-BF37-904FD8A64FAE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</p:spTree>
    <p:extLst>
      <p:ext uri="{BB962C8B-B14F-4D97-AF65-F5344CB8AC3E}">
        <p14:creationId xmlns:p14="http://schemas.microsoft.com/office/powerpoint/2010/main" val="3608508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 modification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EC0A59-EA25-4BDA-884F-809CA772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14" y="956904"/>
            <a:ext cx="4695864" cy="230865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D0CF4DC-68E6-4B36-82D6-776738E65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767"/>
            <a:ext cx="5821494" cy="2251807"/>
          </a:xfrm>
          <a:prstGeom prst="rect">
            <a:avLst/>
          </a:prstGeom>
        </p:spPr>
      </p:pic>
      <p:pic>
        <p:nvPicPr>
          <p:cNvPr id="15" name="Immagine 14" descr="Immagine che contiene testo, cielo&#10;&#10;Descrizione generata automaticamente">
            <a:extLst>
              <a:ext uri="{FF2B5EF4-FFF2-40B4-BE49-F238E27FC236}">
                <a16:creationId xmlns:a16="http://schemas.microsoft.com/office/drawing/2014/main" id="{725C9ACB-A1CD-4F0E-8DBB-B0ACAB1E6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82" y="956904"/>
            <a:ext cx="4361729" cy="24053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632E36-91F5-43B4-A0D5-2CB12EF389B9}"/>
              </a:ext>
            </a:extLst>
          </p:cNvPr>
          <p:cNvSpPr txBox="1"/>
          <p:nvPr/>
        </p:nvSpPr>
        <p:spPr>
          <a:xfrm>
            <a:off x="2363342" y="559404"/>
            <a:ext cx="12515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From this</a:t>
            </a:r>
            <a:endParaRPr lang="it-IT" sz="2200" dirty="0">
              <a:latin typeface="+mj-l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40E84A3-514A-4653-AADB-2D85CBF9FA74}"/>
              </a:ext>
            </a:extLst>
          </p:cNvPr>
          <p:cNvSpPr txBox="1"/>
          <p:nvPr/>
        </p:nvSpPr>
        <p:spPr>
          <a:xfrm>
            <a:off x="8508417" y="559403"/>
            <a:ext cx="9279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+mj-lt"/>
              </a:rPr>
              <a:t>To this</a:t>
            </a:r>
            <a:endParaRPr lang="it-IT" sz="2200" dirty="0">
              <a:latin typeface="+mj-lt"/>
            </a:endParaRP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1B1BFA9A-DC09-474A-817D-62CBAF63118D}"/>
              </a:ext>
            </a:extLst>
          </p:cNvPr>
          <p:cNvCxnSpPr>
            <a:cxnSpLocks/>
          </p:cNvCxnSpPr>
          <p:nvPr/>
        </p:nvCxnSpPr>
        <p:spPr>
          <a:xfrm>
            <a:off x="5821494" y="722807"/>
            <a:ext cx="17418" cy="48779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667BA9-A54A-480C-9DF8-D16490333280}"/>
              </a:ext>
            </a:extLst>
          </p:cNvPr>
          <p:cNvSpPr txBox="1"/>
          <p:nvPr/>
        </p:nvSpPr>
        <p:spPr>
          <a:xfrm>
            <a:off x="3839614" y="5740708"/>
            <a:ext cx="3998595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Do this but in a controlled fashion</a:t>
            </a:r>
            <a:endParaRPr lang="it-IT" sz="2200" dirty="0">
              <a:latin typeface="+mj-lt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2DE412A-E233-4FFA-8F00-0181ACE1F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524" y="3289472"/>
            <a:ext cx="6048052" cy="236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41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magine 37">
            <a:extLst>
              <a:ext uri="{FF2B5EF4-FFF2-40B4-BE49-F238E27FC236}">
                <a16:creationId xmlns:a16="http://schemas.microsoft.com/office/drawing/2014/main" id="{BA729F9C-8096-4283-8927-D74F5BE69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4"/>
          <a:stretch/>
        </p:blipFill>
        <p:spPr>
          <a:xfrm>
            <a:off x="708594" y="2704908"/>
            <a:ext cx="3374427" cy="325187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Mode conversion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6EB64785-BA9F-43D7-91D5-4AFC9AAA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04" y="2704908"/>
            <a:ext cx="2191056" cy="222916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A058695-CA3E-4B2C-8A35-35E98E887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10" y="2854046"/>
            <a:ext cx="1733792" cy="1952898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6037587D-2CCA-4B88-B0E2-A72C3A145CD0}"/>
              </a:ext>
            </a:extLst>
          </p:cNvPr>
          <p:cNvGrpSpPr/>
          <p:nvPr/>
        </p:nvGrpSpPr>
        <p:grpSpPr>
          <a:xfrm>
            <a:off x="4083021" y="610303"/>
            <a:ext cx="4167540" cy="2102796"/>
            <a:chOff x="319108" y="725533"/>
            <a:chExt cx="4167540" cy="2102796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EEF8288-407E-47AD-871B-34FD2098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108" y="1113590"/>
              <a:ext cx="1819529" cy="1648055"/>
            </a:xfrm>
            <a:prstGeom prst="rect">
              <a:avLst/>
            </a:prstGeom>
          </p:spPr>
        </p:pic>
        <p:pic>
          <p:nvPicPr>
            <p:cNvPr id="11" name="Immagine 10" descr="Immagine che contiene gara di atletica, sport&#10;&#10;Descrizione generata automaticamente">
              <a:extLst>
                <a:ext uri="{FF2B5EF4-FFF2-40B4-BE49-F238E27FC236}">
                  <a16:creationId xmlns:a16="http://schemas.microsoft.com/office/drawing/2014/main" id="{9C428E76-E2B3-4FFA-9820-C9DB9D99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488" y="1113590"/>
              <a:ext cx="1686160" cy="1714739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4F693895-A026-49E4-8F66-0E45F5B5BFB8}"/>
                </a:ext>
              </a:extLst>
            </p:cNvPr>
            <p:cNvSpPr txBox="1"/>
            <p:nvPr/>
          </p:nvSpPr>
          <p:spPr>
            <a:xfrm>
              <a:off x="623383" y="730896"/>
              <a:ext cx="12515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+mj-lt"/>
                </a:rPr>
                <a:t>From this</a:t>
              </a:r>
              <a:endParaRPr lang="it-IT" sz="2200" dirty="0">
                <a:latin typeface="+mj-lt"/>
              </a:endParaRP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B3D182C1-6AA3-48FE-93DF-BBEEB8258B56}"/>
                </a:ext>
              </a:extLst>
            </p:cNvPr>
            <p:cNvSpPr txBox="1"/>
            <p:nvPr/>
          </p:nvSpPr>
          <p:spPr>
            <a:xfrm>
              <a:off x="3179578" y="725533"/>
              <a:ext cx="9279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atin typeface="+mj-lt"/>
                </a:rPr>
                <a:t>To this</a:t>
              </a:r>
              <a:endParaRPr lang="it-IT" sz="2200" dirty="0">
                <a:latin typeface="+mj-lt"/>
              </a:endParaRPr>
            </a:p>
          </p:txBody>
        </p: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E25A5101-8FC7-44F3-8CCA-E0264CDE8D17}"/>
                </a:ext>
              </a:extLst>
            </p:cNvPr>
            <p:cNvCxnSpPr/>
            <p:nvPr/>
          </p:nvCxnSpPr>
          <p:spPr>
            <a:xfrm>
              <a:off x="2095092" y="1793971"/>
              <a:ext cx="778734" cy="0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BB49541-B768-4B43-A8E6-B3AB8B02BAA8}"/>
              </a:ext>
            </a:extLst>
          </p:cNvPr>
          <p:cNvSpPr txBox="1"/>
          <p:nvPr/>
        </p:nvSpPr>
        <p:spPr>
          <a:xfrm>
            <a:off x="1419262" y="2472906"/>
            <a:ext cx="2295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What I want to do:</a:t>
            </a:r>
            <a:endParaRPr lang="it-IT" sz="2200" dirty="0">
              <a:latin typeface="+mj-lt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5D8FAEF-3BAA-40A0-A496-583EB9528270}"/>
              </a:ext>
            </a:extLst>
          </p:cNvPr>
          <p:cNvSpPr txBox="1"/>
          <p:nvPr/>
        </p:nvSpPr>
        <p:spPr>
          <a:xfrm>
            <a:off x="9295207" y="2472905"/>
            <a:ext cx="1947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How I can do it:</a:t>
            </a:r>
            <a:endParaRPr lang="it-IT" sz="2200" dirty="0">
              <a:latin typeface="+mj-lt"/>
            </a:endParaRPr>
          </a:p>
        </p:txBody>
      </p:sp>
      <p:pic>
        <p:nvPicPr>
          <p:cNvPr id="34" name="Immagine 33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11359A-EA55-441F-9D6E-2D3BC201C7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50" r="52192"/>
          <a:stretch/>
        </p:blipFill>
        <p:spPr>
          <a:xfrm>
            <a:off x="759527" y="667342"/>
            <a:ext cx="2620667" cy="787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A6A0127-B572-446F-9020-6E078F548B07}"/>
              </a:ext>
            </a:extLst>
          </p:cNvPr>
          <p:cNvSpPr txBox="1"/>
          <p:nvPr/>
        </p:nvSpPr>
        <p:spPr>
          <a:xfrm>
            <a:off x="0" y="691550"/>
            <a:ext cx="81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</a:t>
            </a:r>
            <a:endParaRPr lang="it-IT" dirty="0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335E7F4-23D6-4C47-AD69-F8D2713F2E77}"/>
              </a:ext>
            </a:extLst>
          </p:cNvPr>
          <p:cNvSpPr txBox="1"/>
          <p:nvPr/>
        </p:nvSpPr>
        <p:spPr>
          <a:xfrm>
            <a:off x="4351619" y="5705525"/>
            <a:ext cx="3502434" cy="430887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+mj-lt"/>
              </a:rPr>
              <a:t>Do this but for several modes</a:t>
            </a:r>
            <a:endParaRPr lang="it-IT" sz="2200" dirty="0">
              <a:latin typeface="+mj-lt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BCF7389E-BE28-469D-84EA-2BBA64381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929" y="2678782"/>
            <a:ext cx="2191056" cy="2229161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CA7B627-4BE4-421C-8E1A-7ADA4760D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735" y="2827920"/>
            <a:ext cx="1733792" cy="195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40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60D0D824-5F49-4C17-A1DC-456EE7D93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0" t="1" r="358" b="-2568"/>
          <a:stretch/>
        </p:blipFill>
        <p:spPr>
          <a:xfrm>
            <a:off x="5077011" y="4266257"/>
            <a:ext cx="4249362" cy="205448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COSMO experiment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313DFBD-BC04-408E-BF1C-5DBD971869FC}"/>
              </a:ext>
            </a:extLst>
          </p:cNvPr>
          <p:cNvSpPr txBox="1"/>
          <p:nvPr/>
        </p:nvSpPr>
        <p:spPr>
          <a:xfrm>
            <a:off x="3759941" y="724440"/>
            <a:ext cx="4682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Differential, cryogenic Martin-</a:t>
            </a:r>
            <a:r>
              <a:rPr lang="en-US" sz="2000" dirty="0" err="1">
                <a:latin typeface="+mj-lt"/>
              </a:rPr>
              <a:t>Pupplett</a:t>
            </a:r>
            <a:r>
              <a:rPr lang="en-US" sz="2000" dirty="0">
                <a:latin typeface="+mj-lt"/>
              </a:rPr>
              <a:t> Fourier Transform Spectrometer (FTS)</a:t>
            </a:r>
          </a:p>
        </p:txBody>
      </p:sp>
      <p:pic>
        <p:nvPicPr>
          <p:cNvPr id="35" name="Immagine 34" descr="Immagine che contiene abbigliamento, casco, interni, copricapo&#10;&#10;Descrizione generata automaticamente">
            <a:extLst>
              <a:ext uri="{FF2B5EF4-FFF2-40B4-BE49-F238E27FC236}">
                <a16:creationId xmlns:a16="http://schemas.microsoft.com/office/drawing/2014/main" id="{7E6679B4-31F8-41F9-A69A-BA63437D9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5" y="802080"/>
            <a:ext cx="3134053" cy="340078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B26758C8-FC58-4044-83D5-7D1CBAE08F4B}"/>
              </a:ext>
            </a:extLst>
          </p:cNvPr>
          <p:cNvGrpSpPr/>
          <p:nvPr/>
        </p:nvGrpSpPr>
        <p:grpSpPr>
          <a:xfrm>
            <a:off x="8442612" y="667776"/>
            <a:ext cx="3816590" cy="3589814"/>
            <a:chOff x="8685789" y="926691"/>
            <a:chExt cx="3695625" cy="3486970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3989715B-558F-47A6-91A8-3AFE06F31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" b="-1"/>
            <a:stretch/>
          </p:blipFill>
          <p:spPr>
            <a:xfrm>
              <a:off x="8685789" y="926691"/>
              <a:ext cx="3165907" cy="3486970"/>
            </a:xfrm>
            <a:prstGeom prst="rect">
              <a:avLst/>
            </a:prstGeom>
          </p:spPr>
        </p:pic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6187E0B7-2459-40BB-8AB6-AFEEA6EAAB7F}"/>
                </a:ext>
              </a:extLst>
            </p:cNvPr>
            <p:cNvSpPr txBox="1"/>
            <p:nvPr/>
          </p:nvSpPr>
          <p:spPr>
            <a:xfrm>
              <a:off x="11247038" y="1361492"/>
              <a:ext cx="1134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Reference Blackbody</a:t>
              </a:r>
              <a:endParaRPr lang="it-IT" dirty="0">
                <a:solidFill>
                  <a:schemeClr val="accent1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127A305B-E6AB-4FC1-9EB8-BF42E65ED6E7}"/>
                </a:ext>
              </a:extLst>
            </p:cNvPr>
            <p:cNvSpPr txBox="1"/>
            <p:nvPr/>
          </p:nvSpPr>
          <p:spPr>
            <a:xfrm>
              <a:off x="11128777" y="2519409"/>
              <a:ext cx="11869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latin typeface="+mj-lt"/>
                </a:rPr>
                <a:t>Focal planes + band-pass filters</a:t>
              </a:r>
              <a:endParaRPr lang="it-IT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A719B76D-86CA-4EA0-8752-71B40233528F}"/>
                </a:ext>
              </a:extLst>
            </p:cNvPr>
            <p:cNvSpPr txBox="1"/>
            <p:nvPr/>
          </p:nvSpPr>
          <p:spPr>
            <a:xfrm>
              <a:off x="9094361" y="2968651"/>
              <a:ext cx="505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FTS</a:t>
              </a:r>
              <a:endParaRPr lang="it-IT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  <p:sp>
          <p:nvSpPr>
            <p:cNvPr id="5" name="Parentesi quadra chiusa 4">
              <a:extLst>
                <a:ext uri="{FF2B5EF4-FFF2-40B4-BE49-F238E27FC236}">
                  <a16:creationId xmlns:a16="http://schemas.microsoft.com/office/drawing/2014/main" id="{72BCBA47-9A60-4816-8F08-597816B2A69B}"/>
                </a:ext>
              </a:extLst>
            </p:cNvPr>
            <p:cNvSpPr/>
            <p:nvPr/>
          </p:nvSpPr>
          <p:spPr>
            <a:xfrm rot="10800000" flipH="1">
              <a:off x="11274643" y="1370760"/>
              <a:ext cx="45719" cy="646332"/>
            </a:xfrm>
            <a:prstGeom prst="rightBracket">
              <a:avLst/>
            </a:prstGeom>
            <a:ln w="19050">
              <a:solidFill>
                <a:schemeClr val="accent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3225F5C-18FC-4FF9-B0E3-6DF266BB048A}"/>
              </a:ext>
            </a:extLst>
          </p:cNvPr>
          <p:cNvSpPr txBox="1"/>
          <p:nvPr/>
        </p:nvSpPr>
        <p:spPr>
          <a:xfrm>
            <a:off x="4291538" y="2016628"/>
            <a:ext cx="36233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2 Focal planes: 18 multimoded feed-horns + KID bolometers</a:t>
            </a:r>
          </a:p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Band: 120-300 GHz (limited by the atmospheric window)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5A87901-278A-42ED-AD40-6AAB2EADCFC7}"/>
              </a:ext>
            </a:extLst>
          </p:cNvPr>
          <p:cNvSpPr txBox="1"/>
          <p:nvPr/>
        </p:nvSpPr>
        <p:spPr>
          <a:xfrm>
            <a:off x="524291" y="4677669"/>
            <a:ext cx="4682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The cryostat can be tilted and a spinning wedge mirror performs fast sky scans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7E9349F-6329-4D3C-BC8B-A2D6F1270015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2DFC45B-CD5C-4F76-BA8D-E7A2B882F921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D26E737-5FBB-4760-A6AB-98D2F92D48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8" y="3762107"/>
            <a:ext cx="2390973" cy="19105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8653B7B-25F3-4A83-A005-FB9B84B3D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380" y="4301221"/>
            <a:ext cx="2390973" cy="191053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CEF95A0F-05C2-4326-9C1F-0D5D4DAFCFD1}"/>
              </a:ext>
            </a:extLst>
          </p:cNvPr>
          <p:cNvSpPr/>
          <p:nvPr/>
        </p:nvSpPr>
        <p:spPr>
          <a:xfrm>
            <a:off x="8978536" y="1853341"/>
            <a:ext cx="1292504" cy="978575"/>
          </a:xfrm>
          <a:prstGeom prst="roundRect">
            <a:avLst/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B8BAA390-2742-4B46-B3CE-65312B5FA3C5}"/>
              </a:ext>
            </a:extLst>
          </p:cNvPr>
          <p:cNvSpPr/>
          <p:nvPr/>
        </p:nvSpPr>
        <p:spPr>
          <a:xfrm rot="3195263">
            <a:off x="10291980" y="2482378"/>
            <a:ext cx="542092" cy="804205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8A9C1E95-4A19-4088-AE41-6FF623691205}"/>
              </a:ext>
            </a:extLst>
          </p:cNvPr>
          <p:cNvCxnSpPr>
            <a:cxnSpLocks/>
          </p:cNvCxnSpPr>
          <p:nvPr/>
        </p:nvCxnSpPr>
        <p:spPr>
          <a:xfrm>
            <a:off x="10724132" y="3079395"/>
            <a:ext cx="998626" cy="93532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D0EB764-DFE2-4594-89F0-ECDC1022711B}"/>
              </a:ext>
            </a:extLst>
          </p:cNvPr>
          <p:cNvCxnSpPr>
            <a:cxnSpLocks/>
          </p:cNvCxnSpPr>
          <p:nvPr/>
        </p:nvCxnSpPr>
        <p:spPr>
          <a:xfrm flipH="1">
            <a:off x="9931366" y="3088083"/>
            <a:ext cx="284597" cy="111477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77381143-1324-4322-9C46-A002ED35D683}"/>
              </a:ext>
            </a:extLst>
          </p:cNvPr>
          <p:cNvSpPr/>
          <p:nvPr/>
        </p:nvSpPr>
        <p:spPr>
          <a:xfrm>
            <a:off x="9931366" y="3967602"/>
            <a:ext cx="1927696" cy="2126083"/>
          </a:xfrm>
          <a:prstGeom prst="roundRect">
            <a:avLst/>
          </a:prstGeom>
          <a:noFill/>
          <a:ln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4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A3B3320-41E6-43B9-A5FA-F004B7049D0C}"/>
              </a:ext>
            </a:extLst>
          </p:cNvPr>
          <p:cNvSpPr txBox="1"/>
          <p:nvPr/>
        </p:nvSpPr>
        <p:spPr>
          <a:xfrm>
            <a:off x="1734349" y="2739255"/>
            <a:ext cx="873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antenna system</a:t>
            </a:r>
            <a:endParaRPr lang="en-US" sz="20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  <p:cxnSp>
        <p:nvCxnSpPr>
          <p:cNvPr id="3" name="Connettore 1 4">
            <a:extLst>
              <a:ext uri="{FF2B5EF4-FFF2-40B4-BE49-F238E27FC236}">
                <a16:creationId xmlns:a16="http://schemas.microsoft.com/office/drawing/2014/main" id="{2473E7E1-7FE5-495B-9FEA-29EB1154C0B7}"/>
              </a:ext>
            </a:extLst>
          </p:cNvPr>
          <p:cNvCxnSpPr>
            <a:cxnSpLocks/>
          </p:cNvCxnSpPr>
          <p:nvPr/>
        </p:nvCxnSpPr>
        <p:spPr>
          <a:xfrm>
            <a:off x="-167951" y="6251720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7174ED-D881-48A8-9906-8F03D6DA3490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28830F3-E892-4273-9BFF-61ADB3E8237D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</p:spTree>
    <p:extLst>
      <p:ext uri="{BB962C8B-B14F-4D97-AF65-F5344CB8AC3E}">
        <p14:creationId xmlns:p14="http://schemas.microsoft.com/office/powerpoint/2010/main" val="8336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3D97A9C5-BC5F-46B0-B590-F7549B40A4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/>
          <a:stretch/>
        </p:blipFill>
        <p:spPr>
          <a:xfrm>
            <a:off x="7443650" y="3731986"/>
            <a:ext cx="3574869" cy="24828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Overview of the antenna system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16E16B8-D1E7-4819-B6E5-C2B63F7BE858}"/>
              </a:ext>
            </a:extLst>
          </p:cNvPr>
          <p:cNvSpPr txBox="1"/>
          <p:nvPr/>
        </p:nvSpPr>
        <p:spPr>
          <a:xfrm>
            <a:off x="696684" y="925959"/>
            <a:ext cx="6052459" cy="4737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>
                <a:latin typeface="+mj-lt"/>
              </a:rPr>
              <a:t>Array 1 band: 120-180 GHz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>
                <a:latin typeface="+mj-lt"/>
              </a:rPr>
              <a:t>Array 2 band: 210-300 GHz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 err="1">
                <a:latin typeface="+mj-lt"/>
              </a:rPr>
              <a:t>Antennas</a:t>
            </a:r>
            <a:r>
              <a:rPr lang="it-IT" sz="2200" dirty="0">
                <a:latin typeface="+mj-lt"/>
              </a:rPr>
              <a:t>: </a:t>
            </a:r>
            <a:r>
              <a:rPr lang="it-IT" sz="2200" dirty="0" err="1">
                <a:latin typeface="+mj-lt"/>
              </a:rPr>
              <a:t>smooth-walled</a:t>
            </a:r>
            <a:r>
              <a:rPr lang="it-IT" sz="2200" dirty="0">
                <a:latin typeface="+mj-lt"/>
              </a:rPr>
              <a:t> feed-</a:t>
            </a:r>
            <a:r>
              <a:rPr lang="it-IT" sz="2200" dirty="0" err="1">
                <a:latin typeface="+mj-lt"/>
              </a:rPr>
              <a:t>horns</a:t>
            </a:r>
            <a:endParaRPr lang="it-IT" sz="2200" dirty="0"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>
                <a:latin typeface="+mj-lt"/>
              </a:rPr>
              <a:t>Made in </a:t>
            </a:r>
            <a:r>
              <a:rPr lang="it-IT" sz="2200" dirty="0" err="1">
                <a:latin typeface="+mj-lt"/>
              </a:rPr>
              <a:t>aluminum</a:t>
            </a:r>
            <a:r>
              <a:rPr lang="it-IT" sz="2200" dirty="0">
                <a:latin typeface="+mj-lt"/>
              </a:rPr>
              <a:t> with CNC </a:t>
            </a:r>
            <a:r>
              <a:rPr lang="it-IT" sz="2200" dirty="0" err="1">
                <a:latin typeface="+mj-lt"/>
              </a:rPr>
              <a:t>milling</a:t>
            </a:r>
            <a:endParaRPr lang="it-IT" sz="2200" dirty="0">
              <a:latin typeface="+mj-lt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>
                <a:latin typeface="+mj-lt"/>
              </a:rPr>
              <a:t>3x3 feed-</a:t>
            </a:r>
            <a:r>
              <a:rPr lang="it-IT" sz="2200" dirty="0" err="1">
                <a:latin typeface="+mj-lt"/>
              </a:rPr>
              <a:t>horn</a:t>
            </a:r>
            <a:r>
              <a:rPr lang="it-IT" sz="2200" dirty="0">
                <a:latin typeface="+mj-lt"/>
              </a:rPr>
              <a:t> arrays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it-IT" sz="2200" dirty="0" err="1">
                <a:latin typeface="+mj-lt"/>
              </a:rPr>
              <a:t>Multimoded</a:t>
            </a:r>
            <a:r>
              <a:rPr lang="it-IT" sz="2200" dirty="0">
                <a:latin typeface="+mj-lt"/>
              </a:rPr>
              <a:t> feed-</a:t>
            </a:r>
            <a:r>
              <a:rPr lang="it-IT" sz="2200" dirty="0" err="1">
                <a:latin typeface="+mj-lt"/>
              </a:rPr>
              <a:t>horns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instead</a:t>
            </a:r>
            <a:r>
              <a:rPr lang="it-IT" sz="2200" dirty="0">
                <a:latin typeface="+mj-lt"/>
              </a:rPr>
              <a:t> of </a:t>
            </a:r>
            <a:r>
              <a:rPr lang="it-IT" sz="2200" dirty="0" err="1">
                <a:latin typeface="+mj-lt"/>
              </a:rPr>
              <a:t>traditional</a:t>
            </a:r>
            <a:r>
              <a:rPr lang="it-IT" sz="2200" dirty="0">
                <a:latin typeface="+mj-lt"/>
              </a:rPr>
              <a:t> single-mode </a:t>
            </a:r>
            <a:r>
              <a:rPr lang="it-IT" sz="2200" dirty="0" err="1">
                <a:latin typeface="+mj-lt"/>
              </a:rPr>
              <a:t>horns</a:t>
            </a:r>
            <a:endParaRPr lang="it-IT" sz="2200" dirty="0">
              <a:latin typeface="+mj-lt"/>
            </a:endParaRPr>
          </a:p>
        </p:txBody>
      </p:sp>
      <p:pic>
        <p:nvPicPr>
          <p:cNvPr id="13" name="Immagine 12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ABAC9766-757B-44E1-BD95-B231591FC3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16795" r="19814" b="14992"/>
          <a:stretch/>
        </p:blipFill>
        <p:spPr>
          <a:xfrm>
            <a:off x="7443650" y="655861"/>
            <a:ext cx="3457303" cy="297267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4FD4F0-F692-4FE6-8686-9FD748F659E6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B3932B1-677A-4514-B5C1-8CA0F5D054BE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DB2CC7-624A-47E5-9868-F108D1423AE0}"/>
              </a:ext>
            </a:extLst>
          </p:cNvPr>
          <p:cNvSpPr txBox="1"/>
          <p:nvPr/>
        </p:nvSpPr>
        <p:spPr>
          <a:xfrm>
            <a:off x="9259754" y="5893005"/>
            <a:ext cx="18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[measures in mm]</a:t>
            </a:r>
            <a:endParaRPr lang="it-IT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4068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9770336-4E5D-4118-98D8-B36F53462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6" y="2874673"/>
            <a:ext cx="3176922" cy="280594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Multimode propagation principle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ella 4">
            <a:extLst>
              <a:ext uri="{FF2B5EF4-FFF2-40B4-BE49-F238E27FC236}">
                <a16:creationId xmlns:a16="http://schemas.microsoft.com/office/drawing/2014/main" id="{EE3B5351-BB64-4DDF-86A1-01C7C074D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422957"/>
              </p:ext>
            </p:extLst>
          </p:nvPr>
        </p:nvGraphicFramePr>
        <p:xfrm>
          <a:off x="6607251" y="1035804"/>
          <a:ext cx="5179758" cy="13716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26586">
                  <a:extLst>
                    <a:ext uri="{9D8B030D-6E8A-4147-A177-3AD203B41FA5}">
                      <a16:colId xmlns:a16="http://schemas.microsoft.com/office/drawing/2014/main" val="1911705912"/>
                    </a:ext>
                  </a:extLst>
                </a:gridCol>
                <a:gridCol w="1726586">
                  <a:extLst>
                    <a:ext uri="{9D8B030D-6E8A-4147-A177-3AD203B41FA5}">
                      <a16:colId xmlns:a16="http://schemas.microsoft.com/office/drawing/2014/main" val="2524992814"/>
                    </a:ext>
                  </a:extLst>
                </a:gridCol>
                <a:gridCol w="1726586">
                  <a:extLst>
                    <a:ext uri="{9D8B030D-6E8A-4147-A177-3AD203B41FA5}">
                      <a16:colId xmlns:a16="http://schemas.microsoft.com/office/drawing/2014/main" val="3348341236"/>
                    </a:ext>
                  </a:extLst>
                </a:gridCol>
              </a:tblGrid>
              <a:tr h="213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</a:t>
                      </a:r>
                      <a:endParaRPr lang="it-IT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Waveguide diameter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modes</a:t>
                      </a:r>
                      <a:endParaRPr lang="it-IT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9186"/>
                  </a:ext>
                </a:extLst>
              </a:tr>
              <a:tr h="3615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120-180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mm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 10 to 19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19827"/>
                  </a:ext>
                </a:extLst>
              </a:tr>
              <a:tr h="3615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210-300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mm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From 23 to 42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385801"/>
                  </a:ext>
                </a:extLst>
              </a:tr>
            </a:tbl>
          </a:graphicData>
        </a:graphic>
      </p:graphicFrame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28AAB9F-733A-4219-8FE8-D4F123E559F2}"/>
              </a:ext>
            </a:extLst>
          </p:cNvPr>
          <p:cNvSpPr txBox="1"/>
          <p:nvPr/>
        </p:nvSpPr>
        <p:spPr>
          <a:xfrm>
            <a:off x="2462371" y="2578473"/>
            <a:ext cx="7279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A hollow circular waveguide supports TE and TM mode propagation.</a:t>
            </a:r>
          </a:p>
        </p:txBody>
      </p: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29625F1A-9A64-4794-87F5-6BF044AE77CD}"/>
              </a:ext>
            </a:extLst>
          </p:cNvPr>
          <p:cNvGrpSpPr/>
          <p:nvPr/>
        </p:nvGrpSpPr>
        <p:grpSpPr>
          <a:xfrm>
            <a:off x="4163695" y="3027305"/>
            <a:ext cx="7111569" cy="3288907"/>
            <a:chOff x="3311013" y="1161782"/>
            <a:chExt cx="7111569" cy="3288907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BFF4CEE5-787E-479A-8A8E-83886F581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014" y="1161782"/>
              <a:ext cx="1336167" cy="1328703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7C71D29-03DA-4375-A4AC-91A1335C4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059" y="1161782"/>
              <a:ext cx="1328704" cy="1328704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C49920A-5AB0-48FB-B903-2AA2D810B38A}"/>
                </a:ext>
              </a:extLst>
            </p:cNvPr>
            <p:cNvSpPr txBox="1"/>
            <p:nvPr/>
          </p:nvSpPr>
          <p:spPr>
            <a:xfrm>
              <a:off x="3679103" y="2424789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TE11</a:t>
              </a:r>
              <a:endParaRPr lang="it-IT" dirty="0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0F52F53C-8730-4DCC-9606-2671D6F2E7B0}"/>
                </a:ext>
              </a:extLst>
            </p:cNvPr>
            <p:cNvSpPr txBox="1"/>
            <p:nvPr/>
          </p:nvSpPr>
          <p:spPr>
            <a:xfrm>
              <a:off x="5095180" y="2424789"/>
              <a:ext cx="800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TM01</a:t>
              </a:r>
              <a:endParaRPr lang="it-IT" dirty="0"/>
            </a:p>
          </p:txBody>
        </p: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5EA31F7E-1449-478C-B0DD-1BE9F1528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293" y="1161782"/>
              <a:ext cx="1336168" cy="1333111"/>
            </a:xfrm>
            <a:prstGeom prst="rect">
              <a:avLst/>
            </a:prstGeom>
          </p:spPr>
        </p:pic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3944EC6F-67A9-4987-81E5-348903623BCA}"/>
                </a:ext>
              </a:extLst>
            </p:cNvPr>
            <p:cNvSpPr txBox="1"/>
            <p:nvPr/>
          </p:nvSpPr>
          <p:spPr>
            <a:xfrm>
              <a:off x="6576685" y="2427665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TE21</a:t>
              </a:r>
              <a:endParaRPr lang="it-IT" dirty="0"/>
            </a:p>
          </p:txBody>
        </p:sp>
        <p:pic>
          <p:nvPicPr>
            <p:cNvPr id="22" name="Immagine 21" descr="Immagine che contiene testo, compact disc, grafica vettoriale&#10;&#10;Descrizione generata automaticamente">
              <a:extLst>
                <a:ext uri="{FF2B5EF4-FFF2-40B4-BE49-F238E27FC236}">
                  <a16:creationId xmlns:a16="http://schemas.microsoft.com/office/drawing/2014/main" id="{67A54B05-9966-4AAD-AB14-0F0DE5919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0991" y="1161782"/>
              <a:ext cx="1326485" cy="1321384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BBF422D6-2666-4D42-8810-D3CFD93B87CF}"/>
                </a:ext>
              </a:extLst>
            </p:cNvPr>
            <p:cNvSpPr txBox="1"/>
            <p:nvPr/>
          </p:nvSpPr>
          <p:spPr>
            <a:xfrm>
              <a:off x="7992514" y="2421655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TM11</a:t>
              </a:r>
              <a:endParaRPr lang="it-IT" dirty="0"/>
            </a:p>
          </p:txBody>
        </p:sp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C068B4D3-95EA-42CE-B080-4869FA60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006" y="1164851"/>
              <a:ext cx="1328704" cy="1325634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8A3B3DD-1002-4A1F-B22B-A02B7529A0F6}"/>
                </a:ext>
              </a:extLst>
            </p:cNvPr>
            <p:cNvSpPr txBox="1"/>
            <p:nvPr/>
          </p:nvSpPr>
          <p:spPr>
            <a:xfrm>
              <a:off x="9457352" y="241477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TE01</a:t>
              </a:r>
              <a:endParaRPr lang="it-IT" dirty="0"/>
            </a:p>
          </p:txBody>
        </p:sp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FD535A89-1F24-4D83-BB5F-CDD02FFD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1013" y="2773730"/>
              <a:ext cx="1336167" cy="1325869"/>
            </a:xfrm>
            <a:prstGeom prst="rect">
              <a:avLst/>
            </a:prstGeom>
          </p:spPr>
        </p:pic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8E48DAD4-BF97-4903-9B3E-2F8880A49014}"/>
                </a:ext>
              </a:extLst>
            </p:cNvPr>
            <p:cNvSpPr txBox="1"/>
            <p:nvPr/>
          </p:nvSpPr>
          <p:spPr>
            <a:xfrm>
              <a:off x="3679103" y="4048538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TE31</a:t>
              </a:r>
              <a:endParaRPr lang="it-IT" dirty="0"/>
            </a:p>
          </p:txBody>
        </p:sp>
        <p:pic>
          <p:nvPicPr>
            <p:cNvPr id="40" name="Immagine 39" descr="Immagine che contiene testo, elettronico, grafica vettoriale&#10;&#10;Descrizione generata automaticamente">
              <a:extLst>
                <a:ext uri="{FF2B5EF4-FFF2-40B4-BE49-F238E27FC236}">
                  <a16:creationId xmlns:a16="http://schemas.microsoft.com/office/drawing/2014/main" id="{8686D383-1ED7-4FC1-ACF5-F8DA727A1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221" y="2770893"/>
              <a:ext cx="1337780" cy="1331629"/>
            </a:xfrm>
            <a:prstGeom prst="rect">
              <a:avLst/>
            </a:prstGeom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3D4B4ED8-41ED-4B1E-84C9-9E65303EF85D}"/>
                </a:ext>
              </a:extLst>
            </p:cNvPr>
            <p:cNvSpPr txBox="1"/>
            <p:nvPr/>
          </p:nvSpPr>
          <p:spPr>
            <a:xfrm>
              <a:off x="5104987" y="4048538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TM21</a:t>
              </a:r>
              <a:endParaRPr lang="it-IT" dirty="0"/>
            </a:p>
          </p:txBody>
        </p: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F940BA36-C264-4A99-8BCD-33865885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797" y="2769767"/>
              <a:ext cx="1334664" cy="1337768"/>
            </a:xfrm>
            <a:prstGeom prst="rect">
              <a:avLst/>
            </a:prstGeom>
          </p:spPr>
        </p:pic>
        <p:sp>
          <p:nvSpPr>
            <p:cNvPr id="45" name="CasellaDiTesto 44">
              <a:extLst>
                <a:ext uri="{FF2B5EF4-FFF2-40B4-BE49-F238E27FC236}">
                  <a16:creationId xmlns:a16="http://schemas.microsoft.com/office/drawing/2014/main" id="{1825FA39-B39E-4F2E-9DEB-8F868185F533}"/>
                </a:ext>
              </a:extLst>
            </p:cNvPr>
            <p:cNvSpPr txBox="1"/>
            <p:nvPr/>
          </p:nvSpPr>
          <p:spPr>
            <a:xfrm>
              <a:off x="6572677" y="408135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TE41</a:t>
              </a:r>
              <a:endParaRPr lang="it-IT" dirty="0"/>
            </a:p>
          </p:txBody>
        </p: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F3800B16-4365-4E32-A7AD-AB0079014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1230" y="2778469"/>
              <a:ext cx="1326486" cy="1329066"/>
            </a:xfrm>
            <a:prstGeom prst="rect">
              <a:avLst/>
            </a:prstGeom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9CCB26BC-CDAD-4556-98F5-255997569BFB}"/>
                </a:ext>
              </a:extLst>
            </p:cNvPr>
            <p:cNvSpPr txBox="1"/>
            <p:nvPr/>
          </p:nvSpPr>
          <p:spPr>
            <a:xfrm>
              <a:off x="8077473" y="4081357"/>
              <a:ext cx="643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TE12</a:t>
              </a:r>
              <a:endParaRPr lang="it-IT" dirty="0"/>
            </a:p>
          </p:txBody>
        </p:sp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78B70E83-F093-4DA7-915C-F4BFD21CA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7108" y="2776509"/>
              <a:ext cx="1335474" cy="1332376"/>
            </a:xfrm>
            <a:prstGeom prst="rect">
              <a:avLst/>
            </a:prstGeom>
          </p:spPr>
        </p:pic>
        <p:sp>
          <p:nvSpPr>
            <p:cNvPr id="51" name="CasellaDiTesto 50">
              <a:extLst>
                <a:ext uri="{FF2B5EF4-FFF2-40B4-BE49-F238E27FC236}">
                  <a16:creationId xmlns:a16="http://schemas.microsoft.com/office/drawing/2014/main" id="{7CF14BA3-6435-40FB-AFD0-81325149D16A}"/>
                </a:ext>
              </a:extLst>
            </p:cNvPr>
            <p:cNvSpPr txBox="1"/>
            <p:nvPr/>
          </p:nvSpPr>
          <p:spPr>
            <a:xfrm>
              <a:off x="9429795" y="4081357"/>
              <a:ext cx="7280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TM02</a:t>
              </a:r>
              <a:endParaRPr lang="it-IT" dirty="0"/>
            </a:p>
          </p:txBody>
        </p:sp>
      </p:grpSp>
      <p:graphicFrame>
        <p:nvGraphicFramePr>
          <p:cNvPr id="33" name="Tabella 4">
            <a:extLst>
              <a:ext uri="{FF2B5EF4-FFF2-40B4-BE49-F238E27FC236}">
                <a16:creationId xmlns:a16="http://schemas.microsoft.com/office/drawing/2014/main" id="{7F2C94A2-0DB9-44B2-83DA-A2B822EE9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34871"/>
              </p:ext>
            </p:extLst>
          </p:nvPr>
        </p:nvGraphicFramePr>
        <p:xfrm>
          <a:off x="462356" y="1040031"/>
          <a:ext cx="5179758" cy="13716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26586">
                  <a:extLst>
                    <a:ext uri="{9D8B030D-6E8A-4147-A177-3AD203B41FA5}">
                      <a16:colId xmlns:a16="http://schemas.microsoft.com/office/drawing/2014/main" val="1911705912"/>
                    </a:ext>
                  </a:extLst>
                </a:gridCol>
                <a:gridCol w="1726586">
                  <a:extLst>
                    <a:ext uri="{9D8B030D-6E8A-4147-A177-3AD203B41FA5}">
                      <a16:colId xmlns:a16="http://schemas.microsoft.com/office/drawing/2014/main" val="2524992814"/>
                    </a:ext>
                  </a:extLst>
                </a:gridCol>
                <a:gridCol w="1726586">
                  <a:extLst>
                    <a:ext uri="{9D8B030D-6E8A-4147-A177-3AD203B41FA5}">
                      <a16:colId xmlns:a16="http://schemas.microsoft.com/office/drawing/2014/main" val="3348341236"/>
                    </a:ext>
                  </a:extLst>
                </a:gridCol>
              </a:tblGrid>
              <a:tr h="213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</a:t>
                      </a:r>
                      <a:endParaRPr lang="it-IT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Waveguide diameter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modes</a:t>
                      </a:r>
                      <a:endParaRPr lang="it-IT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9186"/>
                  </a:ext>
                </a:extLst>
              </a:tr>
              <a:tr h="3615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120-180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1.47 mm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19827"/>
                  </a:ext>
                </a:extLst>
              </a:tr>
              <a:tr h="3615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210-300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mm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385801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DA6E1E-DC76-4C8C-A179-88BF4640B2A9}"/>
              </a:ext>
            </a:extLst>
          </p:cNvPr>
          <p:cNvSpPr txBox="1"/>
          <p:nvPr/>
        </p:nvSpPr>
        <p:spPr>
          <a:xfrm>
            <a:off x="404991" y="689706"/>
            <a:ext cx="517975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Single-mode antenna</a:t>
            </a:r>
            <a:endParaRPr lang="it-IT" sz="2000" dirty="0">
              <a:latin typeface="+mj-lt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54811AE-922C-49AB-A659-B512EC918D97}"/>
              </a:ext>
            </a:extLst>
          </p:cNvPr>
          <p:cNvSpPr txBox="1"/>
          <p:nvPr/>
        </p:nvSpPr>
        <p:spPr>
          <a:xfrm>
            <a:off x="8042102" y="688098"/>
            <a:ext cx="231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Multi-mode antenna</a:t>
            </a:r>
            <a:endParaRPr lang="it-IT" sz="2000" dirty="0">
              <a:latin typeface="+mj-lt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9662E88-8AC0-4C82-B095-583755E66119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842318C3-26CF-4D6E-B308-017E2164F980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6215E3A-9176-4F2B-8C66-31B1A1344DF1}"/>
                  </a:ext>
                </a:extLst>
              </p:cNvPr>
              <p:cNvSpPr txBox="1"/>
              <p:nvPr/>
            </p:nvSpPr>
            <p:spPr>
              <a:xfrm>
                <a:off x="670598" y="5698617"/>
                <a:ext cx="26314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Cut-off frequency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it-IT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16215E3A-9176-4F2B-8C66-31B1A1344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98" y="5698617"/>
                <a:ext cx="2631426" cy="400110"/>
              </a:xfrm>
              <a:prstGeom prst="rect">
                <a:avLst/>
              </a:prstGeom>
              <a:blipFill>
                <a:blip r:embed="rId14"/>
                <a:stretch>
                  <a:fillRect l="-2315" t="-123077" r="-21296" b="-1769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6630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1442135-C607-4F6E-9E56-2C0A8C0D8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53" y="2925287"/>
            <a:ext cx="5362993" cy="32177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739B1F-DA5C-485C-B769-0BCAF181D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55" y="2883236"/>
            <a:ext cx="6054258" cy="3295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8AAB9F-733A-4219-8FE8-D4F123E559F2}"/>
                  </a:ext>
                </a:extLst>
              </p:cNvPr>
              <p:cNvSpPr txBox="1"/>
              <p:nvPr/>
            </p:nvSpPr>
            <p:spPr>
              <a:xfrm>
                <a:off x="870863" y="589800"/>
                <a:ext cx="10450286" cy="1623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Multimoded receivers (</a:t>
                </a:r>
                <a:r>
                  <a:rPr lang="en-US" sz="2000" dirty="0" err="1">
                    <a:latin typeface="+mj-lt"/>
                  </a:rPr>
                  <a:t>antenna+detector</a:t>
                </a:r>
                <a:r>
                  <a:rPr lang="en-US" sz="2000" dirty="0">
                    <a:latin typeface="+mj-lt"/>
                  </a:rPr>
                  <a:t>) have a higher signal-to-noise level: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000" b="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0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it-I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it-IT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𝑚𝑜𝑑𝑒𝑠</m:t>
                            </m:r>
                          </m:sub>
                        </m:sSub>
                      </m:e>
                    </m:rad>
                  </m:oMath>
                </a14:m>
                <a:endParaRPr lang="en-US" sz="2000" dirty="0">
                  <a:latin typeface="+mj-lt"/>
                </a:endParaRP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+mj-lt"/>
                  </a:rPr>
                  <a:t>Multimoded antennas can illuminate the cryostat aperture (or telescope) more uniformly than single-mode ones.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E28AAB9F-733A-4219-8FE8-D4F123E559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63" y="589800"/>
                <a:ext cx="10450286" cy="1623714"/>
              </a:xfrm>
              <a:prstGeom prst="rect">
                <a:avLst/>
              </a:prstGeom>
              <a:blipFill>
                <a:blip r:embed="rId4"/>
                <a:stretch>
                  <a:fillRect l="-525" b="-60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Multimode propagation advantages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>
            <a:extLst>
              <a:ext uri="{FF2B5EF4-FFF2-40B4-BE49-F238E27FC236}">
                <a16:creationId xmlns:a16="http://schemas.microsoft.com/office/drawing/2014/main" id="{AC9183B5-952F-4398-8B57-19FF37FD0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2233" y="5724508"/>
            <a:ext cx="628490" cy="313549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3DDD738-7FCE-41D5-9838-F7EEEAF203A8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BD37F7C-938B-4BF3-912C-350673457A54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F36192C-799D-471E-9BA9-8DC1166E885A}"/>
                  </a:ext>
                </a:extLst>
              </p:cNvPr>
              <p:cNvSpPr txBox="1"/>
              <p:nvPr/>
            </p:nvSpPr>
            <p:spPr>
              <a:xfrm>
                <a:off x="0" y="2255145"/>
                <a:ext cx="666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latin typeface="+mj-lt"/>
                  </a:rPr>
                  <a:t>The beam pattern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>
                    <a:latin typeface="+mj-lt"/>
                  </a:rPr>
                  <a:t> describes the antenna performance, i.e. the angular distribution of emitted/received power in </a:t>
                </a:r>
                <a:r>
                  <a:rPr lang="en-US" sz="1800" dirty="0" err="1">
                    <a:latin typeface="+mj-lt"/>
                  </a:rPr>
                  <a:t>farfield</a:t>
                </a:r>
                <a:r>
                  <a:rPr lang="en-US" sz="1800" dirty="0">
                    <a:latin typeface="+mj-lt"/>
                  </a:rPr>
                  <a:t> condition.</a:t>
                </a:r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0F36192C-799D-471E-9BA9-8DC1166E88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55145"/>
                <a:ext cx="6668800" cy="646331"/>
              </a:xfrm>
              <a:prstGeom prst="rect">
                <a:avLst/>
              </a:prstGeom>
              <a:blipFill>
                <a:blip r:embed="rId7"/>
                <a:stretch>
                  <a:fillRect l="-731" t="-5660" r="-137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19A849-ACBD-4FFA-AC22-62C5E7D68924}"/>
              </a:ext>
            </a:extLst>
          </p:cNvPr>
          <p:cNvSpPr txBox="1"/>
          <p:nvPr/>
        </p:nvSpPr>
        <p:spPr>
          <a:xfrm>
            <a:off x="7464062" y="2301253"/>
            <a:ext cx="4222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Multimoded beam pattern are flatter than single-mode ones along the antenna axis.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11EA20-7EBB-4D1F-A977-14C4C9C45C95}"/>
              </a:ext>
            </a:extLst>
          </p:cNvPr>
          <p:cNvSpPr txBox="1"/>
          <p:nvPr/>
        </p:nvSpPr>
        <p:spPr>
          <a:xfrm>
            <a:off x="7228929" y="3150033"/>
            <a:ext cx="1004337" cy="4086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150 GHz</a:t>
            </a:r>
            <a:endParaRPr lang="it-IT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42917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AA93C732-537E-4F91-B7E4-FAD019E96846}"/>
              </a:ext>
            </a:extLst>
          </p:cNvPr>
          <p:cNvGrpSpPr/>
          <p:nvPr/>
        </p:nvGrpSpPr>
        <p:grpSpPr>
          <a:xfrm>
            <a:off x="8645204" y="2564341"/>
            <a:ext cx="3662500" cy="3666628"/>
            <a:chOff x="8480593" y="2443657"/>
            <a:chExt cx="3662500" cy="3666628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39F0D123-3DF1-4342-A212-D4DBC8286BA6}"/>
                </a:ext>
              </a:extLst>
            </p:cNvPr>
            <p:cNvGrpSpPr/>
            <p:nvPr/>
          </p:nvGrpSpPr>
          <p:grpSpPr>
            <a:xfrm>
              <a:off x="8480593" y="2443657"/>
              <a:ext cx="3662500" cy="3666628"/>
              <a:chOff x="8685789" y="521466"/>
              <a:chExt cx="3629892" cy="3892195"/>
            </a:xfrm>
          </p:grpSpPr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28ADE3A0-2ACB-448D-8634-F970730F15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5" b="-1"/>
              <a:stretch/>
            </p:blipFill>
            <p:spPr>
              <a:xfrm>
                <a:off x="8685789" y="926691"/>
                <a:ext cx="3165907" cy="3486970"/>
              </a:xfrm>
              <a:prstGeom prst="rect">
                <a:avLst/>
              </a:prstGeom>
            </p:spPr>
          </p:pic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C7D148AC-6DFB-470D-A7DF-6EECCCA53FDE}"/>
                  </a:ext>
                </a:extLst>
              </p:cNvPr>
              <p:cNvSpPr txBox="1"/>
              <p:nvPr/>
            </p:nvSpPr>
            <p:spPr>
              <a:xfrm>
                <a:off x="10243658" y="521466"/>
                <a:ext cx="1985139" cy="392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Aperture window</a:t>
                </a:r>
                <a:endParaRPr lang="it-IT" dirty="0">
                  <a:solidFill>
                    <a:schemeClr val="accent1">
                      <a:lumMod val="75000"/>
                    </a:schemeClr>
                  </a:solidFill>
                  <a:latin typeface="+mj-lt"/>
                </a:endParaRP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1D218668-BD06-4110-A013-AC842110A0FF}"/>
                  </a:ext>
                </a:extLst>
              </p:cNvPr>
              <p:cNvSpPr txBox="1"/>
              <p:nvPr/>
            </p:nvSpPr>
            <p:spPr>
              <a:xfrm>
                <a:off x="11128777" y="2519409"/>
                <a:ext cx="118690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  <a:latin typeface="+mj-lt"/>
                  </a:rPr>
                  <a:t>Focal planes + band-pass filters</a:t>
                </a:r>
                <a:endParaRPr lang="it-IT" dirty="0">
                  <a:solidFill>
                    <a:schemeClr val="accent2">
                      <a:lumMod val="75000"/>
                    </a:schemeClr>
                  </a:solidFill>
                  <a:latin typeface="+mj-lt"/>
                </a:endParaRPr>
              </a:p>
            </p:txBody>
          </p:sp>
        </p:grp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id="{5990CDC4-05D0-469A-98D2-DF51FC37C8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54195" y="2730406"/>
              <a:ext cx="235131" cy="300177"/>
            </a:xfrm>
            <a:prstGeom prst="straightConnector1">
              <a:avLst/>
            </a:prstGeom>
            <a:ln w="127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antenna design in details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25E5179-D4DE-4553-B071-941729B9CC45}"/>
                  </a:ext>
                </a:extLst>
              </p:cNvPr>
              <p:cNvSpPr txBox="1"/>
              <p:nvPr/>
            </p:nvSpPr>
            <p:spPr>
              <a:xfrm>
                <a:off x="574117" y="636840"/>
                <a:ext cx="11061181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dirty="0">
                    <a:latin typeface="+mj-lt"/>
                  </a:rPr>
                  <a:t>The antenna design is the best trade-off between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multimode requirement on the circular waveguide: fixed waveguide diameter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mechanical constraint on the antenna aperture: aperture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200" dirty="0">
                    <a:latin typeface="+mj-lt"/>
                  </a:rPr>
                  <a:t> 24 mm </a:t>
                </a:r>
              </a:p>
              <a:p>
                <a:pPr marL="342900" indent="-3429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+mj-lt"/>
                  </a:rPr>
                  <a:t>The optimization of the antenna directivity inside</a:t>
                </a:r>
              </a:p>
              <a:p>
                <a:pPr lvl="1"/>
                <a:r>
                  <a:rPr lang="en-US" sz="2200" dirty="0">
                    <a:latin typeface="+mj-lt"/>
                  </a:rPr>
                  <a:t>the cryostat aperture window, seen under a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2200" dirty="0">
                    <a:latin typeface="+mj-lt"/>
                  </a:rPr>
                  <a:t> angle (f/# 3.3)</a:t>
                </a:r>
                <a:endParaRPr lang="it-IT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F25E5179-D4DE-4553-B071-941729B9C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17" y="636840"/>
                <a:ext cx="11061181" cy="2800767"/>
              </a:xfrm>
              <a:prstGeom prst="rect">
                <a:avLst/>
              </a:prstGeom>
              <a:blipFill>
                <a:blip r:embed="rId4"/>
                <a:stretch>
                  <a:fillRect l="-606" t="-1304" b="-34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DB062D-C603-479F-ABE6-365E4295DCDE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B26A54-9450-419A-A86A-4DA135ADDE08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graphicFrame>
        <p:nvGraphicFramePr>
          <p:cNvPr id="33" name="Tabella 4">
            <a:extLst>
              <a:ext uri="{FF2B5EF4-FFF2-40B4-BE49-F238E27FC236}">
                <a16:creationId xmlns:a16="http://schemas.microsoft.com/office/drawing/2014/main" id="{1E55B053-81C9-40D0-A79B-240C63041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691448"/>
              </p:ext>
            </p:extLst>
          </p:nvPr>
        </p:nvGraphicFramePr>
        <p:xfrm>
          <a:off x="429972" y="4156788"/>
          <a:ext cx="3463078" cy="13716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731539">
                  <a:extLst>
                    <a:ext uri="{9D8B030D-6E8A-4147-A177-3AD203B41FA5}">
                      <a16:colId xmlns:a16="http://schemas.microsoft.com/office/drawing/2014/main" val="1911705912"/>
                    </a:ext>
                  </a:extLst>
                </a:gridCol>
                <a:gridCol w="1731539">
                  <a:extLst>
                    <a:ext uri="{9D8B030D-6E8A-4147-A177-3AD203B41FA5}">
                      <a16:colId xmlns:a16="http://schemas.microsoft.com/office/drawing/2014/main" val="2524992814"/>
                    </a:ext>
                  </a:extLst>
                </a:gridCol>
              </a:tblGrid>
              <a:tr h="5244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Band</a:t>
                      </a:r>
                      <a:endParaRPr lang="it-IT" dirty="0"/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Waveguide diameter</a:t>
                      </a:r>
                      <a:endParaRPr lang="it-IT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2399186"/>
                  </a:ext>
                </a:extLst>
              </a:tr>
              <a:tr h="2997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120-180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4.5 mm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9719827"/>
                  </a:ext>
                </a:extLst>
              </a:tr>
              <a:tr h="2997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210-300 GHz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mm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385801"/>
                  </a:ext>
                </a:extLst>
              </a:tr>
            </a:tbl>
          </a:graphicData>
        </a:graphic>
      </p:graphicFrame>
      <p:pic>
        <p:nvPicPr>
          <p:cNvPr id="34" name="Immagine 33">
            <a:extLst>
              <a:ext uri="{FF2B5EF4-FFF2-40B4-BE49-F238E27FC236}">
                <a16:creationId xmlns:a16="http://schemas.microsoft.com/office/drawing/2014/main" id="{AB1D22AD-FA6E-4FCF-8CEC-B6F3D45302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0"/>
          <a:stretch/>
        </p:blipFill>
        <p:spPr>
          <a:xfrm>
            <a:off x="4525236" y="3671939"/>
            <a:ext cx="3574869" cy="2482806"/>
          </a:xfrm>
          <a:prstGeom prst="rect">
            <a:avLst/>
          </a:prstGeom>
        </p:spPr>
      </p:pic>
      <p:sp>
        <p:nvSpPr>
          <p:cNvPr id="41" name="Parentesi quadra chiusa 40">
            <a:extLst>
              <a:ext uri="{FF2B5EF4-FFF2-40B4-BE49-F238E27FC236}">
                <a16:creationId xmlns:a16="http://schemas.microsoft.com/office/drawing/2014/main" id="{5775789D-94CD-4529-A2E3-C664FDE4BFAC}"/>
              </a:ext>
            </a:extLst>
          </p:cNvPr>
          <p:cNvSpPr/>
          <p:nvPr/>
        </p:nvSpPr>
        <p:spPr>
          <a:xfrm rot="10800000" flipH="1">
            <a:off x="10993737" y="4581974"/>
            <a:ext cx="146904" cy="1006044"/>
          </a:xfrm>
          <a:prstGeom prst="rightBracket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20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8537B76-A8A0-4915-B420-17E987290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275" y="6230969"/>
            <a:ext cx="653143" cy="653143"/>
          </a:xfrm>
          <a:prstGeom prst="rect">
            <a:avLst/>
          </a:prstGeom>
        </p:spPr>
      </p:pic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D799244-3571-4935-99A9-88B120FEDEF3}"/>
              </a:ext>
            </a:extLst>
          </p:cNvPr>
          <p:cNvCxnSpPr>
            <a:cxnSpLocks/>
          </p:cNvCxnSpPr>
          <p:nvPr/>
        </p:nvCxnSpPr>
        <p:spPr>
          <a:xfrm>
            <a:off x="-153955" y="6247569"/>
            <a:ext cx="124999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4F75489-9798-4574-BC1B-8EBABDF8B1D3}"/>
              </a:ext>
            </a:extLst>
          </p:cNvPr>
          <p:cNvSpPr txBox="1"/>
          <p:nvPr/>
        </p:nvSpPr>
        <p:spPr>
          <a:xfrm>
            <a:off x="1480647" y="8015"/>
            <a:ext cx="92481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low-frequency array</a:t>
            </a:r>
            <a:endParaRPr lang="it-IT" sz="3200" dirty="0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A64C64B4-941A-4DBF-A2FE-D73A47987722}"/>
              </a:ext>
            </a:extLst>
          </p:cNvPr>
          <p:cNvCxnSpPr>
            <a:cxnSpLocks/>
          </p:cNvCxnSpPr>
          <p:nvPr/>
        </p:nvCxnSpPr>
        <p:spPr>
          <a:xfrm>
            <a:off x="1783340" y="577008"/>
            <a:ext cx="8513827" cy="7115"/>
          </a:xfrm>
          <a:prstGeom prst="line">
            <a:avLst/>
          </a:prstGeom>
          <a:ln w="952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5E5179-D4DE-4553-B071-941729B9CC45}"/>
              </a:ext>
            </a:extLst>
          </p:cNvPr>
          <p:cNvSpPr txBox="1"/>
          <p:nvPr/>
        </p:nvSpPr>
        <p:spPr>
          <a:xfrm>
            <a:off x="969641" y="671531"/>
            <a:ext cx="4699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Profile: 4.5 mm circular waveguide + platelet Winston cone</a:t>
            </a:r>
            <a:endParaRPr lang="it-IT" sz="2200" dirty="0">
              <a:latin typeface="+mj-lt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BF4775-B735-4DD2-BD10-AC8C3CBEF554}"/>
              </a:ext>
            </a:extLst>
          </p:cNvPr>
          <p:cNvCxnSpPr/>
          <p:nvPr/>
        </p:nvCxnSpPr>
        <p:spPr>
          <a:xfrm>
            <a:off x="6096000" y="801189"/>
            <a:ext cx="0" cy="5216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BD0864E-D9ED-4483-858B-ABBBD2FC5F36}"/>
              </a:ext>
            </a:extLst>
          </p:cNvPr>
          <p:cNvGrpSpPr/>
          <p:nvPr/>
        </p:nvGrpSpPr>
        <p:grpSpPr>
          <a:xfrm>
            <a:off x="224128" y="1504178"/>
            <a:ext cx="5673354" cy="3869003"/>
            <a:chOff x="224128" y="1504178"/>
            <a:chExt cx="5673354" cy="3869003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6A50E39-C995-4E5A-85B1-68B5092AD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28" y="1504178"/>
              <a:ext cx="5673354" cy="3869003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2C302469-EB25-4911-AB17-981EF5B7F2B6}"/>
                </a:ext>
              </a:extLst>
            </p:cNvPr>
            <p:cNvSpPr/>
            <p:nvPr/>
          </p:nvSpPr>
          <p:spPr>
            <a:xfrm>
              <a:off x="2281645" y="4797312"/>
              <a:ext cx="1558834" cy="40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ED4C2F68-8533-458E-8B88-B4E19218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16" y="3973986"/>
            <a:ext cx="3147464" cy="227358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2DB062D-C603-479F-ABE6-365E4295DCDE}"/>
              </a:ext>
            </a:extLst>
          </p:cNvPr>
          <p:cNvSpPr txBox="1"/>
          <p:nvPr/>
        </p:nvSpPr>
        <p:spPr>
          <a:xfrm>
            <a:off x="10268743" y="638485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j-lt"/>
              </a:rPr>
              <a:t>08/09/2021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6B26A54-9450-419A-A86A-4DA135ADDE08}"/>
              </a:ext>
            </a:extLst>
          </p:cNvPr>
          <p:cNvSpPr txBox="1"/>
          <p:nvPr/>
        </p:nvSpPr>
        <p:spPr>
          <a:xfrm>
            <a:off x="127519" y="6384854"/>
            <a:ext cx="162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</a:t>
            </a:r>
            <a:r>
              <a:rPr lang="it-IT" dirty="0">
                <a:latin typeface="+mj-lt"/>
              </a:rPr>
              <a:t>CAR AAA 2021</a:t>
            </a:r>
          </a:p>
        </p:txBody>
      </p:sp>
      <p:pic>
        <p:nvPicPr>
          <p:cNvPr id="18" name="Immagine 17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FC2CF69C-07C1-4250-8ECF-0DAB7D059E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402" r="5100" b="8007"/>
          <a:stretch/>
        </p:blipFill>
        <p:spPr>
          <a:xfrm>
            <a:off x="9167254" y="1081734"/>
            <a:ext cx="2672811" cy="2231884"/>
          </a:xfrm>
          <a:prstGeom prst="rect">
            <a:avLst/>
          </a:prstGeom>
        </p:spPr>
      </p:pic>
      <p:pic>
        <p:nvPicPr>
          <p:cNvPr id="19" name="Immagine 18" descr="Immagine che contiene interni, parete&#10;&#10;Descrizione generata automaticamente">
            <a:extLst>
              <a:ext uri="{FF2B5EF4-FFF2-40B4-BE49-F238E27FC236}">
                <a16:creationId xmlns:a16="http://schemas.microsoft.com/office/drawing/2014/main" id="{FF5DC9F7-05BD-40EE-8158-1C46B5A038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5850" r="12912" b="10127"/>
          <a:stretch/>
        </p:blipFill>
        <p:spPr>
          <a:xfrm>
            <a:off x="6284506" y="1075161"/>
            <a:ext cx="2644059" cy="2231885"/>
          </a:xfrm>
          <a:prstGeom prst="rect">
            <a:avLst/>
          </a:prstGeom>
        </p:spPr>
      </p:pic>
      <p:pic>
        <p:nvPicPr>
          <p:cNvPr id="28" name="Immagine 27" descr="Immagine che contiene interni, bianco&#10;&#10;Descrizione generata automaticamente">
            <a:extLst>
              <a:ext uri="{FF2B5EF4-FFF2-40B4-BE49-F238E27FC236}">
                <a16:creationId xmlns:a16="http://schemas.microsoft.com/office/drawing/2014/main" id="{42C72C32-7CED-4CF3-8A50-74910BA045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6" t="12352" r="10828" b="7291"/>
          <a:stretch/>
        </p:blipFill>
        <p:spPr>
          <a:xfrm>
            <a:off x="6213580" y="3600758"/>
            <a:ext cx="2965572" cy="2578169"/>
          </a:xfrm>
          <a:prstGeom prst="rect">
            <a:avLst/>
          </a:prstGeom>
        </p:spPr>
      </p:pic>
      <p:pic>
        <p:nvPicPr>
          <p:cNvPr id="29" name="Immagine 28" descr="Immagine che contiene testo, interni, contatore, argento&#10;&#10;Descrizione generata automaticamente">
            <a:extLst>
              <a:ext uri="{FF2B5EF4-FFF2-40B4-BE49-F238E27FC236}">
                <a16:creationId xmlns:a16="http://schemas.microsoft.com/office/drawing/2014/main" id="{9D937C80-72B1-4B3B-8CAD-646190E403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8" b="19152"/>
          <a:stretch/>
        </p:blipFill>
        <p:spPr>
          <a:xfrm>
            <a:off x="9280603" y="3535737"/>
            <a:ext cx="2870933" cy="264319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D286D23-86EE-4C08-A4C2-2C89986E23C1}"/>
              </a:ext>
            </a:extLst>
          </p:cNvPr>
          <p:cNvSpPr txBox="1"/>
          <p:nvPr/>
        </p:nvSpPr>
        <p:spPr>
          <a:xfrm>
            <a:off x="224128" y="4411262"/>
            <a:ext cx="186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[measures in mm]</a:t>
            </a:r>
            <a:endParaRPr lang="it-IT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8886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1840</TotalTime>
  <Words>916</Words>
  <Application>Microsoft Office PowerPoint</Application>
  <PresentationFormat>Widescreen</PresentationFormat>
  <Paragraphs>208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Elenia Manzan</dc:creator>
  <cp:lastModifiedBy>Elenia Manzan</cp:lastModifiedBy>
  <cp:revision>101</cp:revision>
  <dcterms:created xsi:type="dcterms:W3CDTF">2021-09-02T15:42:38Z</dcterms:created>
  <dcterms:modified xsi:type="dcterms:W3CDTF">2021-09-08T07:10:37Z</dcterms:modified>
</cp:coreProperties>
</file>