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259" r:id="rId3"/>
    <p:sldId id="261" r:id="rId4"/>
    <p:sldId id="262" r:id="rId5"/>
    <p:sldId id="263" r:id="rId6"/>
    <p:sldId id="271" r:id="rId7"/>
    <p:sldId id="275" r:id="rId8"/>
    <p:sldId id="272" r:id="rId9"/>
    <p:sldId id="1252" r:id="rId10"/>
    <p:sldId id="1249" r:id="rId11"/>
    <p:sldId id="1293" r:id="rId12"/>
    <p:sldId id="265" r:id="rId13"/>
    <p:sldId id="267" r:id="rId14"/>
    <p:sldId id="1261" r:id="rId15"/>
    <p:sldId id="1269" r:id="rId16"/>
    <p:sldId id="1295" r:id="rId17"/>
    <p:sldId id="1266" r:id="rId18"/>
    <p:sldId id="1267" r:id="rId19"/>
    <p:sldId id="266" r:id="rId20"/>
    <p:sldId id="1265" r:id="rId21"/>
    <p:sldId id="268" r:id="rId22"/>
    <p:sldId id="1292" r:id="rId23"/>
    <p:sldId id="1263" r:id="rId24"/>
    <p:sldId id="1294" r:id="rId25"/>
    <p:sldId id="276" r:id="rId26"/>
    <p:sldId id="1251" r:id="rId27"/>
    <p:sldId id="1250" r:id="rId28"/>
    <p:sldId id="260" r:id="rId29"/>
    <p:sldId id="126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9093"/>
    <a:srgbClr val="F1FFB5"/>
    <a:srgbClr val="85FF7E"/>
    <a:srgbClr val="0527FF"/>
    <a:srgbClr val="FF9804"/>
    <a:srgbClr val="7F7873"/>
    <a:srgbClr val="8B8B8F"/>
    <a:srgbClr val="05FFED"/>
    <a:srgbClr val="F41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3"/>
    <p:restoredTop sz="95878"/>
  </p:normalViewPr>
  <p:slideViewPr>
    <p:cSldViewPr snapToGrid="0" snapToObjects="1">
      <p:cViewPr varScale="1">
        <p:scale>
          <a:sx n="95" d="100"/>
          <a:sy n="95" d="100"/>
        </p:scale>
        <p:origin x="184" y="472"/>
      </p:cViewPr>
      <p:guideLst/>
    </p:cSldViewPr>
  </p:slideViewPr>
  <p:outlineViewPr>
    <p:cViewPr>
      <p:scale>
        <a:sx n="33" d="100"/>
        <a:sy n="33" d="100"/>
      </p:scale>
      <p:origin x="0" y="-940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BAE58-7233-CD4E-98BB-1D21641E224E}" type="datetimeFigureOut">
              <a:rPr lang="en-US" smtClean="0"/>
              <a:t>9/8/21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021AD-CFBF-5E45-92ED-246348BCE3BD}" type="slidenum">
              <a:rPr lang="en-US" smtClean="0"/>
              <a:t>‹#›</a:t>
            </a:fld>
            <a:endParaRPr lang="en-US"/>
          </a:p>
        </p:txBody>
      </p:sp>
    </p:spTree>
    <p:extLst>
      <p:ext uri="{BB962C8B-B14F-4D97-AF65-F5344CB8AC3E}">
        <p14:creationId xmlns:p14="http://schemas.microsoft.com/office/powerpoint/2010/main" val="2364617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77A93-2B04-E044-8D75-591A933B6678}" type="slidenum">
              <a:rPr lang="en-US" smtClean="0"/>
              <a:t>22</a:t>
            </a:fld>
            <a:endParaRPr lang="en-US"/>
          </a:p>
        </p:txBody>
      </p:sp>
    </p:spTree>
    <p:extLst>
      <p:ext uri="{BB962C8B-B14F-4D97-AF65-F5344CB8AC3E}">
        <p14:creationId xmlns:p14="http://schemas.microsoft.com/office/powerpoint/2010/main" val="4236574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FEAE89FB-D53D-9045-A025-38E220C1D5F2}" type="datetime1">
              <a:rPr lang="en-US" smtClean="0"/>
              <a:t>9/9/21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84D3AF5-9832-784A-97E3-1B6593CCEBEC}" type="slidenum">
              <a:rPr lang="en-US" smtClean="0"/>
              <a:t>‹#›</a:t>
            </a:fld>
            <a:endParaRPr lang="en-US"/>
          </a:p>
        </p:txBody>
      </p:sp>
    </p:spTree>
    <p:extLst>
      <p:ext uri="{BB962C8B-B14F-4D97-AF65-F5344CB8AC3E}">
        <p14:creationId xmlns:p14="http://schemas.microsoft.com/office/powerpoint/2010/main" val="3547299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D69EDCBA-8BC9-0B44-B506-83C23C9A109C}" type="datetime1">
              <a:rPr lang="en-US" smtClean="0"/>
              <a:t>9/9/21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84D3AF5-9832-784A-97E3-1B6593CCEBEC}" type="slidenum">
              <a:rPr lang="en-US" smtClean="0"/>
              <a:t>‹#›</a:t>
            </a:fld>
            <a:endParaRPr lang="en-US"/>
          </a:p>
        </p:txBody>
      </p:sp>
    </p:spTree>
    <p:extLst>
      <p:ext uri="{BB962C8B-B14F-4D97-AF65-F5344CB8AC3E}">
        <p14:creationId xmlns:p14="http://schemas.microsoft.com/office/powerpoint/2010/main" val="273090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381000"/>
            <a:ext cx="27686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1026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450BC53-BB2D-9042-9C7E-55B45CF499BB}" type="datetime1">
              <a:rPr lang="en-US" smtClean="0"/>
              <a:t>9/9/21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84D3AF5-9832-784A-97E3-1B6593CCEBEC}" type="slidenum">
              <a:rPr lang="en-US" smtClean="0"/>
              <a:t>‹#›</a:t>
            </a:fld>
            <a:endParaRPr lang="en-US"/>
          </a:p>
        </p:txBody>
      </p:sp>
    </p:spTree>
    <p:extLst>
      <p:ext uri="{BB962C8B-B14F-4D97-AF65-F5344CB8AC3E}">
        <p14:creationId xmlns:p14="http://schemas.microsoft.com/office/powerpoint/2010/main" val="120081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AE5B5298-C366-DD48-9B68-FDAD07F50B55}" type="datetime1">
              <a:rPr lang="en-US" smtClean="0"/>
              <a:t>9/9/21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xfrm>
            <a:off x="9652000" y="6477000"/>
            <a:ext cx="2540000" cy="381000"/>
          </a:xfrm>
          <a:ln/>
        </p:spPr>
        <p:txBody>
          <a:bodyPr/>
          <a:lstStyle>
            <a:lvl1pPr>
              <a:defRPr/>
            </a:lvl1pPr>
          </a:lstStyle>
          <a:p>
            <a:fld id="{584D3AF5-9832-784A-97E3-1B6593CCEBEC}" type="slidenum">
              <a:rPr lang="en-US" smtClean="0"/>
              <a:t>‹#›</a:t>
            </a:fld>
            <a:endParaRPr lang="en-US"/>
          </a:p>
        </p:txBody>
      </p:sp>
    </p:spTree>
    <p:extLst>
      <p:ext uri="{BB962C8B-B14F-4D97-AF65-F5344CB8AC3E}">
        <p14:creationId xmlns:p14="http://schemas.microsoft.com/office/powerpoint/2010/main" val="420377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fld id="{1473CE9A-6357-3A43-9BE6-8A6656CAD4C2}" type="datetime1">
              <a:rPr lang="en-US" smtClean="0"/>
              <a:t>9/9/21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84D3AF5-9832-784A-97E3-1B6593CCEBEC}" type="slidenum">
              <a:rPr lang="en-US" smtClean="0"/>
              <a:t>‹#›</a:t>
            </a:fld>
            <a:endParaRPr lang="en-US"/>
          </a:p>
        </p:txBody>
      </p:sp>
    </p:spTree>
    <p:extLst>
      <p:ext uri="{BB962C8B-B14F-4D97-AF65-F5344CB8AC3E}">
        <p14:creationId xmlns:p14="http://schemas.microsoft.com/office/powerpoint/2010/main" val="4219932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283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5283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764A368A-27DD-0A47-9F0D-2110B8828671}" type="datetime1">
              <a:rPr lang="en-US" smtClean="0"/>
              <a:t>9/9/21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84D3AF5-9832-784A-97E3-1B6593CCEBEC}" type="slidenum">
              <a:rPr lang="en-US" smtClean="0"/>
              <a:t>‹#›</a:t>
            </a:fld>
            <a:endParaRPr lang="en-US"/>
          </a:p>
        </p:txBody>
      </p:sp>
    </p:spTree>
    <p:extLst>
      <p:ext uri="{BB962C8B-B14F-4D97-AF65-F5344CB8AC3E}">
        <p14:creationId xmlns:p14="http://schemas.microsoft.com/office/powerpoint/2010/main" val="2087281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754268D2-24FE-1E46-B22E-104406E4E34C}" type="datetime1">
              <a:rPr lang="en-US" smtClean="0"/>
              <a:t>9/9/21</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84D3AF5-9832-784A-97E3-1B6593CCEBEC}" type="slidenum">
              <a:rPr lang="en-US" smtClean="0"/>
              <a:t>‹#›</a:t>
            </a:fld>
            <a:endParaRPr lang="en-US"/>
          </a:p>
        </p:txBody>
      </p:sp>
    </p:spTree>
    <p:extLst>
      <p:ext uri="{BB962C8B-B14F-4D97-AF65-F5344CB8AC3E}">
        <p14:creationId xmlns:p14="http://schemas.microsoft.com/office/powerpoint/2010/main" val="2478201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2D0D364C-A741-D54F-8BF7-C8E67733CF6F}" type="datetime1">
              <a:rPr lang="en-US" smtClean="0"/>
              <a:t>9/9/21</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584D3AF5-9832-784A-97E3-1B6593CCEBEC}" type="slidenum">
              <a:rPr lang="en-US" smtClean="0"/>
              <a:t>‹#›</a:t>
            </a:fld>
            <a:endParaRPr lang="en-US"/>
          </a:p>
        </p:txBody>
      </p:sp>
    </p:spTree>
    <p:extLst>
      <p:ext uri="{BB962C8B-B14F-4D97-AF65-F5344CB8AC3E}">
        <p14:creationId xmlns:p14="http://schemas.microsoft.com/office/powerpoint/2010/main" val="1536042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6F206C2-3C5E-F044-82CE-A3A1ADEE2A83}" type="datetime1">
              <a:rPr lang="en-US" smtClean="0"/>
              <a:t>9/9/21</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584D3AF5-9832-784A-97E3-1B6593CCEBEC}" type="slidenum">
              <a:rPr lang="en-US" smtClean="0"/>
              <a:t>‹#›</a:t>
            </a:fld>
            <a:endParaRPr lang="en-US"/>
          </a:p>
        </p:txBody>
      </p:sp>
    </p:spTree>
    <p:extLst>
      <p:ext uri="{BB962C8B-B14F-4D97-AF65-F5344CB8AC3E}">
        <p14:creationId xmlns:p14="http://schemas.microsoft.com/office/powerpoint/2010/main" val="165599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fld id="{AE7C930F-1E02-CF40-95BD-EDFFF8647642}" type="datetime1">
              <a:rPr lang="en-US" smtClean="0"/>
              <a:t>9/9/21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84D3AF5-9832-784A-97E3-1B6593CCEBEC}" type="slidenum">
              <a:rPr lang="en-US" smtClean="0"/>
              <a:t>‹#›</a:t>
            </a:fld>
            <a:endParaRPr lang="en-US"/>
          </a:p>
        </p:txBody>
      </p:sp>
    </p:spTree>
    <p:extLst>
      <p:ext uri="{BB962C8B-B14F-4D97-AF65-F5344CB8AC3E}">
        <p14:creationId xmlns:p14="http://schemas.microsoft.com/office/powerpoint/2010/main" val="539328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fld id="{E96C720F-80BF-084F-85EC-301EEAC680D4}" type="datetime1">
              <a:rPr lang="en-US" smtClean="0"/>
              <a:t>9/9/21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84D3AF5-9832-784A-97E3-1B6593CCEBEC}" type="slidenum">
              <a:rPr lang="en-US" smtClean="0"/>
              <a:t>‹#›</a:t>
            </a:fld>
            <a:endParaRPr lang="en-US"/>
          </a:p>
        </p:txBody>
      </p:sp>
    </p:spTree>
    <p:extLst>
      <p:ext uri="{BB962C8B-B14F-4D97-AF65-F5344CB8AC3E}">
        <p14:creationId xmlns:p14="http://schemas.microsoft.com/office/powerpoint/2010/main" val="414714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81000"/>
            <a:ext cx="11074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12800" y="1600200"/>
            <a:ext cx="10769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8968107" y="1143000"/>
            <a:ext cx="2715893"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00">
                <a:solidFill>
                  <a:schemeClr val="accent2"/>
                </a:solidFill>
              </a:defRPr>
            </a:lvl1pPr>
          </a:lstStyle>
          <a:p>
            <a:fld id="{8594135B-D6CB-2F42-8410-E15C0433A78E}" type="datetime1">
              <a:rPr lang="en-US" smtClean="0"/>
              <a:t>9/9/21</a:t>
            </a:fld>
            <a:endParaRPr lang="en-US"/>
          </a:p>
        </p:txBody>
      </p:sp>
      <p:sp>
        <p:nvSpPr>
          <p:cNvPr id="3077" name="Rectangle 5"/>
          <p:cNvSpPr>
            <a:spLocks noGrp="1" noChangeArrowheads="1"/>
          </p:cNvSpPr>
          <p:nvPr>
            <p:ph type="ftr" sz="quarter" idx="3"/>
          </p:nvPr>
        </p:nvSpPr>
        <p:spPr bwMode="auto">
          <a:xfrm>
            <a:off x="711200" y="11430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a:solidFill>
                  <a:schemeClr val="accent2"/>
                </a:solidFill>
                <a:latin typeface="+mn-lt"/>
                <a:ea typeface="+mn-ea"/>
                <a:cs typeface="+mn-cs"/>
              </a:defRPr>
            </a:lvl1pPr>
          </a:lstStyle>
          <a:p>
            <a:endParaRPr lang="en-US"/>
          </a:p>
        </p:txBody>
      </p:sp>
      <p:sp>
        <p:nvSpPr>
          <p:cNvPr id="3078" name="Rectangle 6"/>
          <p:cNvSpPr>
            <a:spLocks noGrp="1" noChangeArrowheads="1"/>
          </p:cNvSpPr>
          <p:nvPr>
            <p:ph type="sldNum" sz="quarter" idx="4"/>
          </p:nvPr>
        </p:nvSpPr>
        <p:spPr bwMode="auto">
          <a:xfrm>
            <a:off x="9144000" y="228600"/>
            <a:ext cx="2540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2"/>
                </a:solidFill>
              </a:defRPr>
            </a:lvl1pPr>
          </a:lstStyle>
          <a:p>
            <a:fld id="{584D3AF5-9832-784A-97E3-1B6593CCEBEC}" type="slidenum">
              <a:rPr lang="en-US" smtClean="0"/>
              <a:t>‹#›</a:t>
            </a:fld>
            <a:endParaRPr lang="en-US"/>
          </a:p>
        </p:txBody>
      </p:sp>
      <p:sp>
        <p:nvSpPr>
          <p:cNvPr id="3079" name="Line 7"/>
          <p:cNvSpPr>
            <a:spLocks noChangeShapeType="1"/>
          </p:cNvSpPr>
          <p:nvPr/>
        </p:nvSpPr>
        <p:spPr bwMode="auto">
          <a:xfrm>
            <a:off x="812800" y="1143000"/>
            <a:ext cx="10769600" cy="0"/>
          </a:xfrm>
          <a:prstGeom prst="line">
            <a:avLst/>
          </a:prstGeom>
          <a:noFill/>
          <a:ln w="31750">
            <a:solidFill>
              <a:srgbClr val="000080"/>
            </a:solidFill>
            <a:round/>
            <a:headEnd/>
            <a:tailEnd/>
          </a:ln>
        </p:spPr>
        <p:txBody>
          <a:bodyPr wrap="none" anchor="ctr"/>
          <a:lstStyle/>
          <a:p>
            <a:pPr fontAlgn="auto">
              <a:spcBef>
                <a:spcPts val="0"/>
              </a:spcBef>
              <a:spcAft>
                <a:spcPts val="0"/>
              </a:spcAft>
              <a:defRPr/>
            </a:pPr>
            <a:endParaRPr lang="en-US" sz="1800">
              <a:latin typeface="+mn-lt"/>
              <a:ea typeface="+mn-ea"/>
              <a:cs typeface="+mn-cs"/>
            </a:endParaRPr>
          </a:p>
        </p:txBody>
      </p:sp>
    </p:spTree>
    <p:extLst>
      <p:ext uri="{BB962C8B-B14F-4D97-AF65-F5344CB8AC3E}">
        <p14:creationId xmlns:p14="http://schemas.microsoft.com/office/powerpoint/2010/main" val="2618295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sz="3600">
          <a:solidFill>
            <a:srgbClr val="0000FF"/>
          </a:solidFill>
          <a:latin typeface="+mj-lt"/>
          <a:ea typeface="+mj-ea"/>
          <a:cs typeface="+mj-cs"/>
        </a:defRPr>
      </a:lvl1pPr>
      <a:lvl2pPr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2pPr>
      <a:lvl3pPr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3pPr>
      <a:lvl4pPr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4pPr>
      <a:lvl5pPr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600">
          <a:solidFill>
            <a:srgbClr val="0000FF"/>
          </a:solidFill>
          <a:latin typeface="Arial" charset="0"/>
          <a:ea typeface="ＭＳ Ｐゴシック" charset="-128"/>
          <a:cs typeface="ＭＳ Ｐゴシック" charset="-128"/>
        </a:defRPr>
      </a:lvl9pPr>
    </p:titleStyle>
    <p:bodyStyle>
      <a:lvl1pPr marL="342900" indent="-342900" algn="l" rtl="0" eaLnBrk="1" fontAlgn="base" hangingPunct="1">
        <a:spcBef>
          <a:spcPct val="5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618E0-9EA5-1841-9D42-4C410AC980FA}"/>
              </a:ext>
            </a:extLst>
          </p:cNvPr>
          <p:cNvSpPr>
            <a:spLocks noGrp="1"/>
          </p:cNvSpPr>
          <p:nvPr>
            <p:ph type="ctrTitle"/>
          </p:nvPr>
        </p:nvSpPr>
        <p:spPr>
          <a:xfrm>
            <a:off x="819397" y="2189803"/>
            <a:ext cx="10363200" cy="1470025"/>
          </a:xfrm>
        </p:spPr>
        <p:txBody>
          <a:bodyPr/>
          <a:lstStyle/>
          <a:p>
            <a:pPr algn="ctr"/>
            <a:r>
              <a:rPr lang="en-US" sz="5400" b="1" dirty="0" err="1"/>
              <a:t>Cryoscope</a:t>
            </a:r>
            <a:br>
              <a:rPr lang="en-US" b="1" dirty="0"/>
            </a:br>
            <a:r>
              <a:rPr lang="en-US" sz="2400" b="1" dirty="0"/>
              <a:t>A technology pathfinder for time domain astronomy in the NIR</a:t>
            </a:r>
            <a:endParaRPr lang="en-US" b="1" dirty="0"/>
          </a:p>
        </p:txBody>
      </p:sp>
      <p:sp>
        <p:nvSpPr>
          <p:cNvPr id="3" name="Subtitle 2">
            <a:extLst>
              <a:ext uri="{FF2B5EF4-FFF2-40B4-BE49-F238E27FC236}">
                <a16:creationId xmlns:a16="http://schemas.microsoft.com/office/drawing/2014/main" id="{48839E89-14F9-7C47-B522-89172D7A66A2}"/>
              </a:ext>
            </a:extLst>
          </p:cNvPr>
          <p:cNvSpPr>
            <a:spLocks noGrp="1"/>
          </p:cNvSpPr>
          <p:nvPr>
            <p:ph type="subTitle" idx="1"/>
          </p:nvPr>
        </p:nvSpPr>
        <p:spPr>
          <a:xfrm>
            <a:off x="1733797" y="3659828"/>
            <a:ext cx="8534400" cy="1279815"/>
          </a:xfrm>
        </p:spPr>
        <p:txBody>
          <a:bodyPr/>
          <a:lstStyle/>
          <a:p>
            <a:r>
              <a:rPr lang="en-US" dirty="0"/>
              <a:t>Roger Smith and Mansi Kasliwal</a:t>
            </a:r>
          </a:p>
        </p:txBody>
      </p:sp>
      <p:sp>
        <p:nvSpPr>
          <p:cNvPr id="4" name="TextBox 3">
            <a:extLst>
              <a:ext uri="{FF2B5EF4-FFF2-40B4-BE49-F238E27FC236}">
                <a16:creationId xmlns:a16="http://schemas.microsoft.com/office/drawing/2014/main" id="{B241279F-C684-1C4D-890C-FD0A0E0D8F0E}"/>
              </a:ext>
            </a:extLst>
          </p:cNvPr>
          <p:cNvSpPr txBox="1"/>
          <p:nvPr/>
        </p:nvSpPr>
        <p:spPr>
          <a:xfrm>
            <a:off x="213755" y="4458813"/>
            <a:ext cx="11756572" cy="2031325"/>
          </a:xfrm>
          <a:prstGeom prst="rect">
            <a:avLst/>
          </a:prstGeom>
          <a:noFill/>
        </p:spPr>
        <p:txBody>
          <a:bodyPr wrap="square" rtlCol="0">
            <a:spAutoFit/>
          </a:bodyPr>
          <a:lstStyle/>
          <a:p>
            <a:r>
              <a:rPr lang="en-US" sz="1400" dirty="0"/>
              <a:t>The convergence of many new technologies will soon enable high cadence surveys of the infrared sky for the first time.   We describe a pathfinder telescope currently under construction, which will demonstrate a technology for imaging over a field of view two orders of magnitude greater than previously achieved in the thermal infrared.  The novel optical design not only delivers diffraction limited image quality over large fields, but its double meniscus corrector serves as the entrance window to a fully cryogenic optical path that assures low thermal background in spite of the large field of view.   We describe the window manufacturing and support strategies which allow scaling to apertures larger than a meter, and the various methods to prevent ice precipitation.  A new, cheaper, growth process for large format infrared detectors is showing promise of making a 600 megapixel NIR focal plane feasible.   High speed direct drive telescope mounts, now commercially available, will be upgraded to provide the vibration isolation necessary to take advantage of the exquisite seeing.</a:t>
            </a:r>
          </a:p>
          <a:p>
            <a:endParaRPr lang="en-US" sz="1400" dirty="0"/>
          </a:p>
        </p:txBody>
      </p:sp>
      <p:sp>
        <p:nvSpPr>
          <p:cNvPr id="5" name="TextBox 4">
            <a:extLst>
              <a:ext uri="{FF2B5EF4-FFF2-40B4-BE49-F238E27FC236}">
                <a16:creationId xmlns:a16="http://schemas.microsoft.com/office/drawing/2014/main" id="{2B979507-C5EF-9F4C-90AC-08C80B944AA3}"/>
              </a:ext>
            </a:extLst>
          </p:cNvPr>
          <p:cNvSpPr txBox="1"/>
          <p:nvPr/>
        </p:nvSpPr>
        <p:spPr>
          <a:xfrm>
            <a:off x="9742266" y="767040"/>
            <a:ext cx="1962845" cy="369332"/>
          </a:xfrm>
          <a:prstGeom prst="rect">
            <a:avLst/>
          </a:prstGeom>
          <a:noFill/>
        </p:spPr>
        <p:txBody>
          <a:bodyPr wrap="none" rtlCol="0">
            <a:spAutoFit/>
          </a:bodyPr>
          <a:lstStyle/>
          <a:p>
            <a:r>
              <a:rPr lang="en-US" dirty="0"/>
              <a:t>SCAR AAA 2021</a:t>
            </a:r>
          </a:p>
        </p:txBody>
      </p:sp>
      <p:sp>
        <p:nvSpPr>
          <p:cNvPr id="6" name="Slide Number Placeholder 5">
            <a:extLst>
              <a:ext uri="{FF2B5EF4-FFF2-40B4-BE49-F238E27FC236}">
                <a16:creationId xmlns:a16="http://schemas.microsoft.com/office/drawing/2014/main" id="{1162E694-721C-4C4E-84F9-D845238FBC78}"/>
              </a:ext>
            </a:extLst>
          </p:cNvPr>
          <p:cNvSpPr>
            <a:spLocks noGrp="1"/>
          </p:cNvSpPr>
          <p:nvPr>
            <p:ph type="sldNum" sz="quarter" idx="12"/>
          </p:nvPr>
        </p:nvSpPr>
        <p:spPr/>
        <p:txBody>
          <a:bodyPr/>
          <a:lstStyle/>
          <a:p>
            <a:fld id="{584D3AF5-9832-784A-97E3-1B6593CCEBEC}" type="slidenum">
              <a:rPr lang="en-US" smtClean="0"/>
              <a:t>1</a:t>
            </a:fld>
            <a:endParaRPr lang="en-US"/>
          </a:p>
        </p:txBody>
      </p:sp>
    </p:spTree>
    <p:extLst>
      <p:ext uri="{BB962C8B-B14F-4D97-AF65-F5344CB8AC3E}">
        <p14:creationId xmlns:p14="http://schemas.microsoft.com/office/powerpoint/2010/main" val="2831833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776C-DE24-2D49-95CB-F3C2F6715C1C}"/>
              </a:ext>
            </a:extLst>
          </p:cNvPr>
          <p:cNvSpPr>
            <a:spLocks noGrp="1"/>
          </p:cNvSpPr>
          <p:nvPr>
            <p:ph type="title"/>
          </p:nvPr>
        </p:nvSpPr>
        <p:spPr>
          <a:xfrm>
            <a:off x="736212" y="310660"/>
            <a:ext cx="11074400" cy="762000"/>
          </a:xfrm>
        </p:spPr>
        <p:txBody>
          <a:bodyPr/>
          <a:lstStyle/>
          <a:p>
            <a:r>
              <a:rPr lang="en-US" dirty="0"/>
              <a:t>South Pole - atmospheric transmission</a:t>
            </a:r>
          </a:p>
        </p:txBody>
      </p:sp>
      <p:pic>
        <p:nvPicPr>
          <p:cNvPr id="5" name="Content Placeholder 4">
            <a:extLst>
              <a:ext uri="{FF2B5EF4-FFF2-40B4-BE49-F238E27FC236}">
                <a16:creationId xmlns:a16="http://schemas.microsoft.com/office/drawing/2014/main" id="{B3A81D61-B123-F84C-B85A-826F01E6DDE7}"/>
              </a:ext>
            </a:extLst>
          </p:cNvPr>
          <p:cNvPicPr>
            <a:picLocks noGrp="1" noChangeAspect="1"/>
          </p:cNvPicPr>
          <p:nvPr>
            <p:ph idx="1"/>
          </p:nvPr>
        </p:nvPicPr>
        <p:blipFill>
          <a:blip r:embed="rId2"/>
          <a:stretch>
            <a:fillRect/>
          </a:stretch>
        </p:blipFill>
        <p:spPr>
          <a:xfrm>
            <a:off x="4365424" y="1498600"/>
            <a:ext cx="6657827" cy="5073650"/>
          </a:xfrm>
        </p:spPr>
      </p:pic>
      <p:sp>
        <p:nvSpPr>
          <p:cNvPr id="6" name="TextBox 5">
            <a:extLst>
              <a:ext uri="{FF2B5EF4-FFF2-40B4-BE49-F238E27FC236}">
                <a16:creationId xmlns:a16="http://schemas.microsoft.com/office/drawing/2014/main" id="{9B6572EC-6CE5-214A-8515-9F73D1E0CD86}"/>
              </a:ext>
            </a:extLst>
          </p:cNvPr>
          <p:cNvSpPr txBox="1"/>
          <p:nvPr/>
        </p:nvSpPr>
        <p:spPr>
          <a:xfrm>
            <a:off x="322729" y="2212536"/>
            <a:ext cx="3774525" cy="2031325"/>
          </a:xfrm>
          <a:prstGeom prst="rect">
            <a:avLst/>
          </a:prstGeom>
          <a:noFill/>
        </p:spPr>
        <p:txBody>
          <a:bodyPr wrap="square" rtlCol="0">
            <a:spAutoFit/>
          </a:bodyPr>
          <a:lstStyle/>
          <a:p>
            <a:r>
              <a:rPr lang="en-US" dirty="0"/>
              <a:t>Lower water column at Dome C (higher altitude, lower temperature)</a:t>
            </a:r>
          </a:p>
          <a:p>
            <a:endParaRPr lang="en-US" dirty="0"/>
          </a:p>
          <a:p>
            <a:r>
              <a:rPr lang="en-US" dirty="0"/>
              <a:t>South Pole:	2835 m</a:t>
            </a:r>
          </a:p>
          <a:p>
            <a:r>
              <a:rPr lang="en-US" dirty="0"/>
              <a:t>Dome C:		3233 m</a:t>
            </a:r>
          </a:p>
          <a:p>
            <a:r>
              <a:rPr lang="en-US" dirty="0"/>
              <a:t>Dome A:		4093 m</a:t>
            </a:r>
          </a:p>
          <a:p>
            <a:endParaRPr lang="en-US" dirty="0"/>
          </a:p>
        </p:txBody>
      </p:sp>
      <p:cxnSp>
        <p:nvCxnSpPr>
          <p:cNvPr id="8" name="Straight Connector 7">
            <a:extLst>
              <a:ext uri="{FF2B5EF4-FFF2-40B4-BE49-F238E27FC236}">
                <a16:creationId xmlns:a16="http://schemas.microsoft.com/office/drawing/2014/main" id="{58A5F08E-63DB-834D-961C-9562F997F2D7}"/>
              </a:ext>
            </a:extLst>
          </p:cNvPr>
          <p:cNvCxnSpPr/>
          <p:nvPr/>
        </p:nvCxnSpPr>
        <p:spPr bwMode="auto">
          <a:xfrm>
            <a:off x="6272213" y="5900738"/>
            <a:ext cx="828675"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0" name="Rectangle 9">
            <a:extLst>
              <a:ext uri="{FF2B5EF4-FFF2-40B4-BE49-F238E27FC236}">
                <a16:creationId xmlns:a16="http://schemas.microsoft.com/office/drawing/2014/main" id="{8AF0F056-313F-8647-8A1F-9FD5C24F9B88}"/>
              </a:ext>
            </a:extLst>
          </p:cNvPr>
          <p:cNvSpPr/>
          <p:nvPr/>
        </p:nvSpPr>
        <p:spPr bwMode="auto">
          <a:xfrm>
            <a:off x="9172135" y="1659769"/>
            <a:ext cx="1582946" cy="3263924"/>
          </a:xfrm>
          <a:prstGeom prst="rect">
            <a:avLst/>
          </a:prstGeom>
          <a:solidFill>
            <a:schemeClr val="bg1">
              <a:lumMod val="65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1" name="TextBox 10">
            <a:extLst>
              <a:ext uri="{FF2B5EF4-FFF2-40B4-BE49-F238E27FC236}">
                <a16:creationId xmlns:a16="http://schemas.microsoft.com/office/drawing/2014/main" id="{B7ECFCD2-7C04-A742-9BD5-268478D88D6E}"/>
              </a:ext>
            </a:extLst>
          </p:cNvPr>
          <p:cNvSpPr txBox="1"/>
          <p:nvPr/>
        </p:nvSpPr>
        <p:spPr>
          <a:xfrm>
            <a:off x="7694337" y="1098489"/>
            <a:ext cx="1574800" cy="400110"/>
          </a:xfrm>
          <a:prstGeom prst="rect">
            <a:avLst/>
          </a:prstGeom>
          <a:noFill/>
        </p:spPr>
        <p:txBody>
          <a:bodyPr wrap="square" rtlCol="0">
            <a:spAutoFit/>
          </a:bodyPr>
          <a:lstStyle/>
          <a:p>
            <a:r>
              <a:rPr lang="en-US" sz="2000" dirty="0" err="1">
                <a:solidFill>
                  <a:srgbClr val="002AFF"/>
                </a:solidFill>
              </a:rPr>
              <a:t>K_dark</a:t>
            </a:r>
            <a:endParaRPr lang="en-US" sz="2000" dirty="0">
              <a:solidFill>
                <a:srgbClr val="002AFF"/>
              </a:solidFill>
            </a:endParaRPr>
          </a:p>
        </p:txBody>
      </p:sp>
      <p:sp>
        <p:nvSpPr>
          <p:cNvPr id="12" name="Left Brace 11">
            <a:extLst>
              <a:ext uri="{FF2B5EF4-FFF2-40B4-BE49-F238E27FC236}">
                <a16:creationId xmlns:a16="http://schemas.microsoft.com/office/drawing/2014/main" id="{8D8297D7-7D22-F94F-A848-0D5AB2B76B1D}"/>
              </a:ext>
            </a:extLst>
          </p:cNvPr>
          <p:cNvSpPr/>
          <p:nvPr/>
        </p:nvSpPr>
        <p:spPr bwMode="auto">
          <a:xfrm rot="16200000" flipH="1">
            <a:off x="7886537" y="384340"/>
            <a:ext cx="161172" cy="2389689"/>
          </a:xfrm>
          <a:prstGeom prst="leftBrace">
            <a:avLst/>
          </a:prstGeom>
          <a:solidFill>
            <a:schemeClr val="bg1"/>
          </a:solidFill>
          <a:ln w="25400" cap="flat" cmpd="sng" algn="ctr">
            <a:solidFill>
              <a:srgbClr val="002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ectangle 12">
            <a:extLst>
              <a:ext uri="{FF2B5EF4-FFF2-40B4-BE49-F238E27FC236}">
                <a16:creationId xmlns:a16="http://schemas.microsoft.com/office/drawing/2014/main" id="{3084B58D-3A2A-0943-8975-ADB9397DEE9C}"/>
              </a:ext>
            </a:extLst>
          </p:cNvPr>
          <p:cNvSpPr/>
          <p:nvPr/>
        </p:nvSpPr>
        <p:spPr bwMode="auto">
          <a:xfrm>
            <a:off x="5057774" y="1659769"/>
            <a:ext cx="1714501" cy="3263924"/>
          </a:xfrm>
          <a:prstGeom prst="rect">
            <a:avLst/>
          </a:prstGeom>
          <a:solidFill>
            <a:schemeClr val="bg1">
              <a:lumMod val="65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6" name="Straight Arrow Connector 15">
            <a:extLst>
              <a:ext uri="{FF2B5EF4-FFF2-40B4-BE49-F238E27FC236}">
                <a16:creationId xmlns:a16="http://schemas.microsoft.com/office/drawing/2014/main" id="{1EE98890-930E-CB42-BD02-D961C3F16A13}"/>
              </a:ext>
            </a:extLst>
          </p:cNvPr>
          <p:cNvCxnSpPr>
            <a:cxnSpLocks/>
          </p:cNvCxnSpPr>
          <p:nvPr/>
        </p:nvCxnSpPr>
        <p:spPr bwMode="auto">
          <a:xfrm flipV="1">
            <a:off x="3765176" y="2226604"/>
            <a:ext cx="5266282" cy="20731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7" name="Slide Number Placeholder 16">
            <a:extLst>
              <a:ext uri="{FF2B5EF4-FFF2-40B4-BE49-F238E27FC236}">
                <a16:creationId xmlns:a16="http://schemas.microsoft.com/office/drawing/2014/main" id="{56E908CB-19C5-0540-A4A1-6A5A33AED759}"/>
              </a:ext>
            </a:extLst>
          </p:cNvPr>
          <p:cNvSpPr>
            <a:spLocks noGrp="1"/>
          </p:cNvSpPr>
          <p:nvPr>
            <p:ph type="sldNum" sz="quarter" idx="12"/>
          </p:nvPr>
        </p:nvSpPr>
        <p:spPr/>
        <p:txBody>
          <a:bodyPr/>
          <a:lstStyle/>
          <a:p>
            <a:fld id="{584D3AF5-9832-784A-97E3-1B6593CCEBEC}" type="slidenum">
              <a:rPr lang="en-US" smtClean="0"/>
              <a:t>10</a:t>
            </a:fld>
            <a:endParaRPr lang="en-US"/>
          </a:p>
        </p:txBody>
      </p:sp>
    </p:spTree>
    <p:extLst>
      <p:ext uri="{BB962C8B-B14F-4D97-AF65-F5344CB8AC3E}">
        <p14:creationId xmlns:p14="http://schemas.microsoft.com/office/powerpoint/2010/main" val="2524932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6C4B-7517-1844-8985-EA34BF45BF96}"/>
              </a:ext>
            </a:extLst>
          </p:cNvPr>
          <p:cNvSpPr>
            <a:spLocks noGrp="1"/>
          </p:cNvSpPr>
          <p:nvPr>
            <p:ph type="title"/>
          </p:nvPr>
        </p:nvSpPr>
        <p:spPr>
          <a:xfrm>
            <a:off x="733778" y="381000"/>
            <a:ext cx="10950222" cy="762000"/>
          </a:xfrm>
        </p:spPr>
        <p:txBody>
          <a:bodyPr/>
          <a:lstStyle/>
          <a:p>
            <a:r>
              <a:rPr lang="en-US" dirty="0"/>
              <a:t>Black body power density</a:t>
            </a:r>
          </a:p>
        </p:txBody>
      </p:sp>
      <p:pic>
        <p:nvPicPr>
          <p:cNvPr id="5" name="Picture 4">
            <a:extLst>
              <a:ext uri="{FF2B5EF4-FFF2-40B4-BE49-F238E27FC236}">
                <a16:creationId xmlns:a16="http://schemas.microsoft.com/office/drawing/2014/main" id="{727E4914-CCF8-744D-B0B4-7BEBFDF2D012}"/>
              </a:ext>
            </a:extLst>
          </p:cNvPr>
          <p:cNvPicPr>
            <a:picLocks noChangeAspect="1"/>
          </p:cNvPicPr>
          <p:nvPr/>
        </p:nvPicPr>
        <p:blipFill>
          <a:blip r:embed="rId2"/>
          <a:stretch>
            <a:fillRect/>
          </a:stretch>
        </p:blipFill>
        <p:spPr>
          <a:xfrm>
            <a:off x="2281767" y="1507772"/>
            <a:ext cx="6883400" cy="4813300"/>
          </a:xfrm>
          <a:prstGeom prst="rect">
            <a:avLst/>
          </a:prstGeom>
        </p:spPr>
      </p:pic>
      <p:sp>
        <p:nvSpPr>
          <p:cNvPr id="6" name="TextBox 5">
            <a:extLst>
              <a:ext uri="{FF2B5EF4-FFF2-40B4-BE49-F238E27FC236}">
                <a16:creationId xmlns:a16="http://schemas.microsoft.com/office/drawing/2014/main" id="{2A7926E9-709B-6747-8024-0C30AAD7838B}"/>
              </a:ext>
            </a:extLst>
          </p:cNvPr>
          <p:cNvSpPr txBox="1"/>
          <p:nvPr/>
        </p:nvSpPr>
        <p:spPr>
          <a:xfrm>
            <a:off x="3809468" y="2417849"/>
            <a:ext cx="3141490" cy="351223"/>
          </a:xfrm>
          <a:prstGeom prst="rect">
            <a:avLst/>
          </a:prstGeom>
          <a:solidFill>
            <a:schemeClr val="bg1"/>
          </a:solidFill>
        </p:spPr>
        <p:txBody>
          <a:bodyPr wrap="square" rtlCol="0">
            <a:spAutoFit/>
          </a:bodyPr>
          <a:lstStyle/>
          <a:p>
            <a:r>
              <a:rPr lang="en-US" sz="1600" dirty="0">
                <a:solidFill>
                  <a:srgbClr val="FF9804"/>
                </a:solidFill>
              </a:rPr>
              <a:t>Telescope on Mauna Kea (277K)</a:t>
            </a:r>
          </a:p>
        </p:txBody>
      </p:sp>
      <p:cxnSp>
        <p:nvCxnSpPr>
          <p:cNvPr id="8" name="Straight Connector 7">
            <a:extLst>
              <a:ext uri="{FF2B5EF4-FFF2-40B4-BE49-F238E27FC236}">
                <a16:creationId xmlns:a16="http://schemas.microsoft.com/office/drawing/2014/main" id="{FDA6A9B9-1E6A-8248-9597-2ED48D9F6BA7}"/>
              </a:ext>
            </a:extLst>
          </p:cNvPr>
          <p:cNvCxnSpPr>
            <a:cxnSpLocks/>
            <a:stCxn id="6" idx="3"/>
          </p:cNvCxnSpPr>
          <p:nvPr/>
        </p:nvCxnSpPr>
        <p:spPr bwMode="auto">
          <a:xfrm>
            <a:off x="6950958" y="2593461"/>
            <a:ext cx="508000" cy="174757"/>
          </a:xfrm>
          <a:prstGeom prst="line">
            <a:avLst/>
          </a:prstGeom>
          <a:solidFill>
            <a:schemeClr val="accent1"/>
          </a:solidFill>
          <a:ln w="9525" cap="flat" cmpd="sng" algn="ctr">
            <a:solidFill>
              <a:schemeClr val="tx1"/>
            </a:solidFill>
            <a:prstDash val="solid"/>
            <a:round/>
            <a:headEnd type="none" w="med" len="med"/>
            <a:tailEnd type="oval" w="lg" len="lg"/>
          </a:ln>
          <a:effectLst/>
        </p:spPr>
      </p:cxnSp>
      <p:cxnSp>
        <p:nvCxnSpPr>
          <p:cNvPr id="9" name="Straight Connector 8">
            <a:extLst>
              <a:ext uri="{FF2B5EF4-FFF2-40B4-BE49-F238E27FC236}">
                <a16:creationId xmlns:a16="http://schemas.microsoft.com/office/drawing/2014/main" id="{FF7BBBAD-7F79-9E44-B3E8-C24EAE3B3ED6}"/>
              </a:ext>
            </a:extLst>
          </p:cNvPr>
          <p:cNvCxnSpPr/>
          <p:nvPr/>
        </p:nvCxnSpPr>
        <p:spPr bwMode="auto">
          <a:xfrm>
            <a:off x="6936670" y="3427382"/>
            <a:ext cx="508000" cy="79023"/>
          </a:xfrm>
          <a:prstGeom prst="line">
            <a:avLst/>
          </a:prstGeom>
          <a:solidFill>
            <a:schemeClr val="accent1"/>
          </a:solidFill>
          <a:ln w="9525" cap="flat" cmpd="sng" algn="ctr">
            <a:solidFill>
              <a:schemeClr val="tx1"/>
            </a:solidFill>
            <a:prstDash val="solid"/>
            <a:round/>
            <a:headEnd type="none" w="med" len="med"/>
            <a:tailEnd type="oval" w="lg" len="lg"/>
          </a:ln>
          <a:effectLst/>
        </p:spPr>
      </p:cxnSp>
      <p:sp>
        <p:nvSpPr>
          <p:cNvPr id="10" name="TextBox 9">
            <a:extLst>
              <a:ext uri="{FF2B5EF4-FFF2-40B4-BE49-F238E27FC236}">
                <a16:creationId xmlns:a16="http://schemas.microsoft.com/office/drawing/2014/main" id="{05C57BB6-F530-2844-85D1-C1498B56CA59}"/>
              </a:ext>
            </a:extLst>
          </p:cNvPr>
          <p:cNvSpPr txBox="1"/>
          <p:nvPr/>
        </p:nvSpPr>
        <p:spPr>
          <a:xfrm>
            <a:off x="3726924" y="3235913"/>
            <a:ext cx="3224034" cy="338554"/>
          </a:xfrm>
          <a:prstGeom prst="rect">
            <a:avLst/>
          </a:prstGeom>
          <a:solidFill>
            <a:schemeClr val="bg1"/>
          </a:solidFill>
        </p:spPr>
        <p:txBody>
          <a:bodyPr wrap="square" rtlCol="0">
            <a:spAutoFit/>
          </a:bodyPr>
          <a:lstStyle/>
          <a:p>
            <a:r>
              <a:rPr lang="en-US" sz="1600" dirty="0">
                <a:solidFill>
                  <a:srgbClr val="0527FF"/>
                </a:solidFill>
              </a:rPr>
              <a:t>Telescope Dome C @30m (233K)</a:t>
            </a:r>
          </a:p>
        </p:txBody>
      </p:sp>
      <p:cxnSp>
        <p:nvCxnSpPr>
          <p:cNvPr id="11" name="Straight Connector 10">
            <a:extLst>
              <a:ext uri="{FF2B5EF4-FFF2-40B4-BE49-F238E27FC236}">
                <a16:creationId xmlns:a16="http://schemas.microsoft.com/office/drawing/2014/main" id="{FF02503D-2F64-1547-A46C-800152180ED3}"/>
              </a:ext>
            </a:extLst>
          </p:cNvPr>
          <p:cNvCxnSpPr>
            <a:cxnSpLocks/>
          </p:cNvCxnSpPr>
          <p:nvPr/>
        </p:nvCxnSpPr>
        <p:spPr bwMode="auto">
          <a:xfrm>
            <a:off x="6815138" y="4919193"/>
            <a:ext cx="644701" cy="156680"/>
          </a:xfrm>
          <a:prstGeom prst="line">
            <a:avLst/>
          </a:prstGeom>
          <a:solidFill>
            <a:schemeClr val="accent1"/>
          </a:solidFill>
          <a:ln w="9525" cap="flat" cmpd="sng" algn="ctr">
            <a:solidFill>
              <a:schemeClr val="tx1"/>
            </a:solidFill>
            <a:prstDash val="solid"/>
            <a:round/>
            <a:headEnd type="none" w="med" len="med"/>
            <a:tailEnd type="oval" w="lg" len="lg"/>
          </a:ln>
          <a:effectLst/>
        </p:spPr>
      </p:cxnSp>
      <p:sp>
        <p:nvSpPr>
          <p:cNvPr id="12" name="TextBox 11">
            <a:extLst>
              <a:ext uri="{FF2B5EF4-FFF2-40B4-BE49-F238E27FC236}">
                <a16:creationId xmlns:a16="http://schemas.microsoft.com/office/drawing/2014/main" id="{3D006491-4BC5-3E46-8FEB-171D1A161359}"/>
              </a:ext>
            </a:extLst>
          </p:cNvPr>
          <p:cNvSpPr txBox="1"/>
          <p:nvPr/>
        </p:nvSpPr>
        <p:spPr>
          <a:xfrm>
            <a:off x="4257675" y="4749916"/>
            <a:ext cx="2693283" cy="338554"/>
          </a:xfrm>
          <a:prstGeom prst="rect">
            <a:avLst/>
          </a:prstGeom>
          <a:solidFill>
            <a:schemeClr val="bg1"/>
          </a:solidFill>
        </p:spPr>
        <p:txBody>
          <a:bodyPr wrap="square" rtlCol="0">
            <a:spAutoFit/>
          </a:bodyPr>
          <a:lstStyle/>
          <a:p>
            <a:r>
              <a:rPr lang="en-US" sz="1600" dirty="0"/>
              <a:t>Sky over Dome C ? (173K)</a:t>
            </a:r>
          </a:p>
        </p:txBody>
      </p:sp>
      <p:sp>
        <p:nvSpPr>
          <p:cNvPr id="16" name="Slide Number Placeholder 15">
            <a:extLst>
              <a:ext uri="{FF2B5EF4-FFF2-40B4-BE49-F238E27FC236}">
                <a16:creationId xmlns:a16="http://schemas.microsoft.com/office/drawing/2014/main" id="{D35E3C15-7D5A-8C4E-85EF-DAE3CF53A857}"/>
              </a:ext>
            </a:extLst>
          </p:cNvPr>
          <p:cNvSpPr>
            <a:spLocks noGrp="1"/>
          </p:cNvSpPr>
          <p:nvPr>
            <p:ph type="sldNum" sz="quarter" idx="12"/>
          </p:nvPr>
        </p:nvSpPr>
        <p:spPr/>
        <p:txBody>
          <a:bodyPr/>
          <a:lstStyle/>
          <a:p>
            <a:fld id="{584D3AF5-9832-784A-97E3-1B6593CCEBEC}" type="slidenum">
              <a:rPr lang="en-US" smtClean="0"/>
              <a:t>11</a:t>
            </a:fld>
            <a:endParaRPr lang="en-US"/>
          </a:p>
        </p:txBody>
      </p:sp>
      <p:sp>
        <p:nvSpPr>
          <p:cNvPr id="17" name="TextBox 16">
            <a:extLst>
              <a:ext uri="{FF2B5EF4-FFF2-40B4-BE49-F238E27FC236}">
                <a16:creationId xmlns:a16="http://schemas.microsoft.com/office/drawing/2014/main" id="{F6A11811-C7CA-AC45-913C-6321D001D233}"/>
              </a:ext>
            </a:extLst>
          </p:cNvPr>
          <p:cNvSpPr txBox="1"/>
          <p:nvPr/>
        </p:nvSpPr>
        <p:spPr>
          <a:xfrm>
            <a:off x="9144000" y="2417849"/>
            <a:ext cx="2353237" cy="1754326"/>
          </a:xfrm>
          <a:prstGeom prst="rect">
            <a:avLst/>
          </a:prstGeom>
          <a:noFill/>
        </p:spPr>
        <p:txBody>
          <a:bodyPr wrap="square" rtlCol="0">
            <a:spAutoFit/>
          </a:bodyPr>
          <a:lstStyle/>
          <a:p>
            <a:r>
              <a:rPr lang="en-US" dirty="0"/>
              <a:t>Reduced emission from telescope helps but very widefield designs have higher emissivity thus need to be as cold as sky. </a:t>
            </a:r>
          </a:p>
        </p:txBody>
      </p:sp>
    </p:spTree>
    <p:extLst>
      <p:ext uri="{BB962C8B-B14F-4D97-AF65-F5344CB8AC3E}">
        <p14:creationId xmlns:p14="http://schemas.microsoft.com/office/powerpoint/2010/main" val="519126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1B6F5E-6362-604C-A893-5036B9B32AFC}"/>
              </a:ext>
            </a:extLst>
          </p:cNvPr>
          <p:cNvSpPr>
            <a:spLocks noGrp="1"/>
          </p:cNvSpPr>
          <p:nvPr>
            <p:ph type="title"/>
          </p:nvPr>
        </p:nvSpPr>
        <p:spPr>
          <a:xfrm>
            <a:off x="742950" y="381000"/>
            <a:ext cx="10941050" cy="762000"/>
          </a:xfrm>
        </p:spPr>
        <p:txBody>
          <a:bodyPr/>
          <a:lstStyle/>
          <a:p>
            <a:r>
              <a:rPr lang="en-US" dirty="0"/>
              <a:t>Fucik Telescope</a:t>
            </a:r>
          </a:p>
        </p:txBody>
      </p:sp>
      <p:sp>
        <p:nvSpPr>
          <p:cNvPr id="6" name="Content Placeholder 5">
            <a:extLst>
              <a:ext uri="{FF2B5EF4-FFF2-40B4-BE49-F238E27FC236}">
                <a16:creationId xmlns:a16="http://schemas.microsoft.com/office/drawing/2014/main" id="{34E3D102-7A59-944B-83AB-4689462E6E97}"/>
              </a:ext>
            </a:extLst>
          </p:cNvPr>
          <p:cNvSpPr>
            <a:spLocks noGrp="1"/>
          </p:cNvSpPr>
          <p:nvPr>
            <p:ph idx="1"/>
          </p:nvPr>
        </p:nvSpPr>
        <p:spPr>
          <a:xfrm>
            <a:off x="6762044" y="1600200"/>
            <a:ext cx="4820356" cy="4495800"/>
          </a:xfrm>
        </p:spPr>
        <p:txBody>
          <a:bodyPr/>
          <a:lstStyle/>
          <a:p>
            <a:r>
              <a:rPr lang="en-US" sz="2000" dirty="0">
                <a:solidFill>
                  <a:srgbClr val="0527FF"/>
                </a:solidFill>
              </a:rPr>
              <a:t>Diffraction limited</a:t>
            </a:r>
          </a:p>
          <a:p>
            <a:pPr lvl="1">
              <a:buFont typeface="Wingdings" pitchFamily="2" charset="2"/>
              <a:buChar char="Ø"/>
            </a:pPr>
            <a:r>
              <a:rPr lang="en-US" sz="1600" dirty="0"/>
              <a:t>Excellent image quality even at f1.2 and 100 </a:t>
            </a:r>
            <a:r>
              <a:rPr lang="en-US" sz="1600" dirty="0" err="1"/>
              <a:t>sq.deg</a:t>
            </a:r>
            <a:r>
              <a:rPr lang="en-US" sz="1600" dirty="0"/>
              <a:t>.</a:t>
            </a:r>
            <a:endParaRPr lang="en-US" sz="1600" dirty="0">
              <a:solidFill>
                <a:srgbClr val="0527FF"/>
              </a:solidFill>
            </a:endParaRPr>
          </a:p>
          <a:p>
            <a:r>
              <a:rPr lang="en-US" sz="2000" dirty="0"/>
              <a:t>All fused silica corrector </a:t>
            </a:r>
            <a:r>
              <a:rPr lang="en-US" sz="2000" dirty="0">
                <a:sym typeface="Wingdings" pitchFamily="2" charset="2"/>
              </a:rPr>
              <a:t></a:t>
            </a:r>
            <a:r>
              <a:rPr lang="en-US" sz="2000" dirty="0"/>
              <a:t> scalable to large aperture.</a:t>
            </a:r>
          </a:p>
          <a:p>
            <a:r>
              <a:rPr lang="en-US" sz="2000" dirty="0"/>
              <a:t>Arizona Mirror labs are developing glass slumping to fabricate large menisci economically. </a:t>
            </a:r>
          </a:p>
          <a:p>
            <a:pPr lvl="1">
              <a:buFont typeface="Wingdings" pitchFamily="2" charset="2"/>
              <a:buChar char="Ø"/>
            </a:pPr>
            <a:r>
              <a:rPr lang="en-US" sz="1600" dirty="0"/>
              <a:t>Similar lenses are used in prime focus correctors.</a:t>
            </a:r>
          </a:p>
          <a:p>
            <a:r>
              <a:rPr lang="en-US" sz="2000" dirty="0"/>
              <a:t>Shorter than a Schmidt </a:t>
            </a:r>
            <a:r>
              <a:rPr lang="en-US" sz="2000" dirty="0">
                <a:sym typeface="Wingdings" pitchFamily="2" charset="2"/>
              </a:rPr>
              <a:t> smaller primary for given aperture and FoV</a:t>
            </a:r>
            <a:endParaRPr lang="en-US" sz="2000" dirty="0"/>
          </a:p>
        </p:txBody>
      </p:sp>
      <p:pic>
        <p:nvPicPr>
          <p:cNvPr id="7" name="Picture 6">
            <a:extLst>
              <a:ext uri="{FF2B5EF4-FFF2-40B4-BE49-F238E27FC236}">
                <a16:creationId xmlns:a16="http://schemas.microsoft.com/office/drawing/2014/main" id="{D565C0CF-2792-444E-AF9C-B30B15404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0" y="1594931"/>
            <a:ext cx="6523731" cy="4613957"/>
          </a:xfrm>
          <a:prstGeom prst="rect">
            <a:avLst/>
          </a:prstGeom>
        </p:spPr>
      </p:pic>
      <p:sp>
        <p:nvSpPr>
          <p:cNvPr id="8" name="Slide Number Placeholder 7">
            <a:extLst>
              <a:ext uri="{FF2B5EF4-FFF2-40B4-BE49-F238E27FC236}">
                <a16:creationId xmlns:a16="http://schemas.microsoft.com/office/drawing/2014/main" id="{1FB936EC-C001-F644-8D1A-446E8E052DB9}"/>
              </a:ext>
            </a:extLst>
          </p:cNvPr>
          <p:cNvSpPr>
            <a:spLocks noGrp="1"/>
          </p:cNvSpPr>
          <p:nvPr>
            <p:ph type="sldNum" sz="quarter" idx="12"/>
          </p:nvPr>
        </p:nvSpPr>
        <p:spPr/>
        <p:txBody>
          <a:bodyPr/>
          <a:lstStyle/>
          <a:p>
            <a:fld id="{584D3AF5-9832-784A-97E3-1B6593CCEBEC}" type="slidenum">
              <a:rPr lang="en-US" smtClean="0"/>
              <a:t>12</a:t>
            </a:fld>
            <a:endParaRPr lang="en-US"/>
          </a:p>
        </p:txBody>
      </p:sp>
    </p:spTree>
    <p:extLst>
      <p:ext uri="{BB962C8B-B14F-4D97-AF65-F5344CB8AC3E}">
        <p14:creationId xmlns:p14="http://schemas.microsoft.com/office/powerpoint/2010/main" val="245404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6500-2048-E044-9801-53592199C084}"/>
              </a:ext>
            </a:extLst>
          </p:cNvPr>
          <p:cNvSpPr>
            <a:spLocks noGrp="1"/>
          </p:cNvSpPr>
          <p:nvPr>
            <p:ph type="title"/>
          </p:nvPr>
        </p:nvSpPr>
        <p:spPr>
          <a:xfrm>
            <a:off x="767644" y="381000"/>
            <a:ext cx="10916355" cy="762000"/>
          </a:xfrm>
        </p:spPr>
        <p:txBody>
          <a:bodyPr/>
          <a:lstStyle/>
          <a:p>
            <a:r>
              <a:rPr lang="en-US" dirty="0"/>
              <a:t>Negligible aberrations !</a:t>
            </a:r>
          </a:p>
        </p:txBody>
      </p:sp>
      <p:sp>
        <p:nvSpPr>
          <p:cNvPr id="11" name="TextBox 10">
            <a:extLst>
              <a:ext uri="{FF2B5EF4-FFF2-40B4-BE49-F238E27FC236}">
                <a16:creationId xmlns:a16="http://schemas.microsoft.com/office/drawing/2014/main" id="{8E4834B6-2047-124A-8829-94D9B702CA8E}"/>
              </a:ext>
            </a:extLst>
          </p:cNvPr>
          <p:cNvSpPr txBox="1"/>
          <p:nvPr/>
        </p:nvSpPr>
        <p:spPr>
          <a:xfrm>
            <a:off x="7344361" y="1434848"/>
            <a:ext cx="3432350" cy="738664"/>
          </a:xfrm>
          <a:prstGeom prst="rect">
            <a:avLst/>
          </a:prstGeom>
          <a:noFill/>
        </p:spPr>
        <p:txBody>
          <a:bodyPr wrap="none" rtlCol="0">
            <a:spAutoFit/>
          </a:bodyPr>
          <a:lstStyle/>
          <a:p>
            <a:r>
              <a:rPr lang="en-US" sz="1400" dirty="0"/>
              <a:t>Spots are much smaller than 18 µm pixel</a:t>
            </a:r>
          </a:p>
          <a:p>
            <a:pPr algn="ctr"/>
            <a:r>
              <a:rPr lang="en-US" sz="1400" dirty="0">
                <a:solidFill>
                  <a:srgbClr val="FF0000"/>
                </a:solidFill>
              </a:rPr>
              <a:t>RMS radius &lt; 1.2 µm</a:t>
            </a:r>
          </a:p>
          <a:p>
            <a:pPr algn="ctr"/>
            <a:endParaRPr lang="en-US" sz="1400" dirty="0">
              <a:solidFill>
                <a:srgbClr val="FF0000"/>
              </a:solidFill>
            </a:endParaRPr>
          </a:p>
        </p:txBody>
      </p:sp>
      <p:pic>
        <p:nvPicPr>
          <p:cNvPr id="18" name="Picture 17">
            <a:extLst>
              <a:ext uri="{FF2B5EF4-FFF2-40B4-BE49-F238E27FC236}">
                <a16:creationId xmlns:a16="http://schemas.microsoft.com/office/drawing/2014/main" id="{38C2C163-B657-E744-8FE0-5FF6EAA80F36}"/>
              </a:ext>
            </a:extLst>
          </p:cNvPr>
          <p:cNvPicPr>
            <a:picLocks noChangeAspect="1"/>
          </p:cNvPicPr>
          <p:nvPr/>
        </p:nvPicPr>
        <p:blipFill>
          <a:blip r:embed="rId2"/>
          <a:stretch>
            <a:fillRect/>
          </a:stretch>
        </p:blipFill>
        <p:spPr>
          <a:xfrm>
            <a:off x="-21410" y="1911362"/>
            <a:ext cx="7929419" cy="4760371"/>
          </a:xfrm>
          <a:prstGeom prst="rect">
            <a:avLst/>
          </a:prstGeom>
        </p:spPr>
      </p:pic>
      <p:sp>
        <p:nvSpPr>
          <p:cNvPr id="22" name="TextBox 21">
            <a:extLst>
              <a:ext uri="{FF2B5EF4-FFF2-40B4-BE49-F238E27FC236}">
                <a16:creationId xmlns:a16="http://schemas.microsoft.com/office/drawing/2014/main" id="{07BC3D5B-F83F-EC4D-A01D-865CC078CAD6}"/>
              </a:ext>
            </a:extLst>
          </p:cNvPr>
          <p:cNvSpPr txBox="1"/>
          <p:nvPr/>
        </p:nvSpPr>
        <p:spPr>
          <a:xfrm>
            <a:off x="1194989" y="2363199"/>
            <a:ext cx="1654620" cy="369332"/>
          </a:xfrm>
          <a:prstGeom prst="rect">
            <a:avLst/>
          </a:prstGeom>
          <a:noFill/>
        </p:spPr>
        <p:txBody>
          <a:bodyPr wrap="none" rtlCol="0">
            <a:spAutoFit/>
          </a:bodyPr>
          <a:lstStyle/>
          <a:p>
            <a:r>
              <a:rPr lang="en-US" dirty="0">
                <a:solidFill>
                  <a:srgbClr val="FF0000"/>
                </a:solidFill>
              </a:rPr>
              <a:t>diffraction limit</a:t>
            </a:r>
          </a:p>
        </p:txBody>
      </p:sp>
      <p:sp>
        <p:nvSpPr>
          <p:cNvPr id="13" name="TextBox 12">
            <a:extLst>
              <a:ext uri="{FF2B5EF4-FFF2-40B4-BE49-F238E27FC236}">
                <a16:creationId xmlns:a16="http://schemas.microsoft.com/office/drawing/2014/main" id="{19F85CB2-8CA8-B445-AC5B-61822A57F292}"/>
              </a:ext>
            </a:extLst>
          </p:cNvPr>
          <p:cNvSpPr txBox="1"/>
          <p:nvPr/>
        </p:nvSpPr>
        <p:spPr>
          <a:xfrm>
            <a:off x="767645" y="1223540"/>
            <a:ext cx="3039615" cy="738664"/>
          </a:xfrm>
          <a:prstGeom prst="rect">
            <a:avLst/>
          </a:prstGeom>
          <a:noFill/>
        </p:spPr>
        <p:txBody>
          <a:bodyPr wrap="none" rtlCol="0">
            <a:spAutoFit/>
          </a:bodyPr>
          <a:lstStyle/>
          <a:p>
            <a:r>
              <a:rPr lang="en-US" sz="1400" dirty="0"/>
              <a:t>Pathfinder</a:t>
            </a:r>
          </a:p>
          <a:p>
            <a:pPr marL="285750" indent="-285750">
              <a:buFont typeface="Arial" panose="020B0604020202020204" pitchFamily="34" charset="0"/>
              <a:buChar char="•"/>
            </a:pPr>
            <a:r>
              <a:rPr lang="en-US" sz="1400" dirty="0"/>
              <a:t>4.06 </a:t>
            </a:r>
            <a:r>
              <a:rPr lang="en-US" sz="1400" dirty="0" err="1"/>
              <a:t>deg</a:t>
            </a:r>
            <a:r>
              <a:rPr lang="en-US" sz="1400" dirty="0"/>
              <a:t> x 4.06 </a:t>
            </a:r>
            <a:r>
              <a:rPr lang="en-US" sz="1400" dirty="0" err="1"/>
              <a:t>deg</a:t>
            </a:r>
            <a:r>
              <a:rPr lang="en-US" sz="1400" dirty="0"/>
              <a:t> field of view</a:t>
            </a:r>
          </a:p>
          <a:p>
            <a:pPr marL="285750" indent="-285750">
              <a:buFont typeface="Arial" panose="020B0604020202020204" pitchFamily="34" charset="0"/>
              <a:buChar char="•"/>
            </a:pPr>
            <a:r>
              <a:rPr lang="en-US" sz="1400" dirty="0"/>
              <a:t>260mm aperture at f/2 </a:t>
            </a:r>
          </a:p>
        </p:txBody>
      </p:sp>
      <p:cxnSp>
        <p:nvCxnSpPr>
          <p:cNvPr id="5" name="Straight Arrow Connector 4">
            <a:extLst>
              <a:ext uri="{FF2B5EF4-FFF2-40B4-BE49-F238E27FC236}">
                <a16:creationId xmlns:a16="http://schemas.microsoft.com/office/drawing/2014/main" id="{C3962195-5D6B-914F-A619-DECB81AEC1BA}"/>
              </a:ext>
            </a:extLst>
          </p:cNvPr>
          <p:cNvCxnSpPr>
            <a:cxnSpLocks/>
            <a:stCxn id="22" idx="2"/>
          </p:cNvCxnSpPr>
          <p:nvPr/>
        </p:nvCxnSpPr>
        <p:spPr bwMode="auto">
          <a:xfrm>
            <a:off x="2022299" y="2732531"/>
            <a:ext cx="177381" cy="2928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5" name="TextBox 14">
            <a:extLst>
              <a:ext uri="{FF2B5EF4-FFF2-40B4-BE49-F238E27FC236}">
                <a16:creationId xmlns:a16="http://schemas.microsoft.com/office/drawing/2014/main" id="{E418A9DD-FE33-1544-B321-133F4FF71370}"/>
              </a:ext>
            </a:extLst>
          </p:cNvPr>
          <p:cNvSpPr txBox="1"/>
          <p:nvPr/>
        </p:nvSpPr>
        <p:spPr>
          <a:xfrm>
            <a:off x="2161706" y="3340904"/>
            <a:ext cx="3390672" cy="369332"/>
          </a:xfrm>
          <a:prstGeom prst="rect">
            <a:avLst/>
          </a:prstGeom>
          <a:noFill/>
          <a:ln>
            <a:noFill/>
          </a:ln>
        </p:spPr>
        <p:txBody>
          <a:bodyPr wrap="none" rtlCol="0">
            <a:spAutoFit/>
          </a:bodyPr>
          <a:lstStyle/>
          <a:p>
            <a:r>
              <a:rPr lang="en-US" dirty="0">
                <a:solidFill>
                  <a:srgbClr val="0527FF"/>
                </a:solidFill>
              </a:rPr>
              <a:t>With aberrations, all field points</a:t>
            </a:r>
          </a:p>
        </p:txBody>
      </p:sp>
      <p:cxnSp>
        <p:nvCxnSpPr>
          <p:cNvPr id="16" name="Straight Arrow Connector 15">
            <a:extLst>
              <a:ext uri="{FF2B5EF4-FFF2-40B4-BE49-F238E27FC236}">
                <a16:creationId xmlns:a16="http://schemas.microsoft.com/office/drawing/2014/main" id="{7F386CEF-87CC-C244-9168-61230593CF66}"/>
              </a:ext>
            </a:extLst>
          </p:cNvPr>
          <p:cNvCxnSpPr>
            <a:cxnSpLocks/>
          </p:cNvCxnSpPr>
          <p:nvPr/>
        </p:nvCxnSpPr>
        <p:spPr bwMode="auto">
          <a:xfrm flipH="1" flipV="1">
            <a:off x="2022299" y="3178177"/>
            <a:ext cx="177381" cy="196594"/>
          </a:xfrm>
          <a:prstGeom prst="straightConnector1">
            <a:avLst/>
          </a:prstGeom>
          <a:solidFill>
            <a:schemeClr val="accent1"/>
          </a:solidFill>
          <a:ln w="9525" cap="flat" cmpd="sng" algn="ctr">
            <a:solidFill>
              <a:srgbClr val="0527FF"/>
            </a:solidFill>
            <a:prstDash val="solid"/>
            <a:round/>
            <a:headEnd type="none" w="med" len="med"/>
            <a:tailEnd type="triangle"/>
          </a:ln>
          <a:effectLst/>
        </p:spPr>
      </p:cxnSp>
      <p:pic>
        <p:nvPicPr>
          <p:cNvPr id="6" name="Picture 5">
            <a:extLst>
              <a:ext uri="{FF2B5EF4-FFF2-40B4-BE49-F238E27FC236}">
                <a16:creationId xmlns:a16="http://schemas.microsoft.com/office/drawing/2014/main" id="{D4D0D967-411C-8947-8DFA-FF805402712E}"/>
              </a:ext>
            </a:extLst>
          </p:cNvPr>
          <p:cNvPicPr>
            <a:picLocks noChangeAspect="1"/>
          </p:cNvPicPr>
          <p:nvPr/>
        </p:nvPicPr>
        <p:blipFill>
          <a:blip r:embed="rId3"/>
          <a:stretch>
            <a:fillRect/>
          </a:stretch>
        </p:blipFill>
        <p:spPr>
          <a:xfrm>
            <a:off x="6669495" y="2149744"/>
            <a:ext cx="5014505" cy="3014134"/>
          </a:xfrm>
          <a:prstGeom prst="rect">
            <a:avLst/>
          </a:prstGeom>
        </p:spPr>
      </p:pic>
      <p:sp>
        <p:nvSpPr>
          <p:cNvPr id="7" name="Rectangle 6">
            <a:extLst>
              <a:ext uri="{FF2B5EF4-FFF2-40B4-BE49-F238E27FC236}">
                <a16:creationId xmlns:a16="http://schemas.microsoft.com/office/drawing/2014/main" id="{614A130F-3B37-F442-9F06-6896912CEAE4}"/>
              </a:ext>
            </a:extLst>
          </p:cNvPr>
          <p:cNvSpPr/>
          <p:nvPr/>
        </p:nvSpPr>
        <p:spPr bwMode="auto">
          <a:xfrm>
            <a:off x="8638238" y="3053998"/>
            <a:ext cx="594360" cy="589866"/>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TextBox 7">
            <a:extLst>
              <a:ext uri="{FF2B5EF4-FFF2-40B4-BE49-F238E27FC236}">
                <a16:creationId xmlns:a16="http://schemas.microsoft.com/office/drawing/2014/main" id="{9E924E80-A9A7-0D49-995F-AD60D7E31372}"/>
              </a:ext>
            </a:extLst>
          </p:cNvPr>
          <p:cNvSpPr txBox="1"/>
          <p:nvPr/>
        </p:nvSpPr>
        <p:spPr>
          <a:xfrm>
            <a:off x="9595556" y="5445400"/>
            <a:ext cx="2157963" cy="307777"/>
          </a:xfrm>
          <a:prstGeom prst="rect">
            <a:avLst/>
          </a:prstGeom>
          <a:noFill/>
        </p:spPr>
        <p:txBody>
          <a:bodyPr wrap="none" rtlCol="0">
            <a:spAutoFit/>
          </a:bodyPr>
          <a:lstStyle/>
          <a:p>
            <a:r>
              <a:rPr lang="en-US" sz="1400" dirty="0">
                <a:solidFill>
                  <a:srgbClr val="FF0000"/>
                </a:solidFill>
              </a:rPr>
              <a:t>18µm pixel for pathfinder</a:t>
            </a:r>
          </a:p>
        </p:txBody>
      </p:sp>
      <p:cxnSp>
        <p:nvCxnSpPr>
          <p:cNvPr id="10" name="Straight Connector 9">
            <a:extLst>
              <a:ext uri="{FF2B5EF4-FFF2-40B4-BE49-F238E27FC236}">
                <a16:creationId xmlns:a16="http://schemas.microsoft.com/office/drawing/2014/main" id="{F2B0E445-5D7F-CF49-9FC2-E4816E345F0B}"/>
              </a:ext>
            </a:extLst>
          </p:cNvPr>
          <p:cNvCxnSpPr>
            <a:cxnSpLocks/>
          </p:cNvCxnSpPr>
          <p:nvPr/>
        </p:nvCxnSpPr>
        <p:spPr bwMode="auto">
          <a:xfrm flipH="1" flipV="1">
            <a:off x="9232599" y="3656812"/>
            <a:ext cx="668639" cy="1788588"/>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9" name="Slide Number Placeholder 18">
            <a:extLst>
              <a:ext uri="{FF2B5EF4-FFF2-40B4-BE49-F238E27FC236}">
                <a16:creationId xmlns:a16="http://schemas.microsoft.com/office/drawing/2014/main" id="{A5F352C9-DAF2-384B-A50B-42A7B80BCD0A}"/>
              </a:ext>
            </a:extLst>
          </p:cNvPr>
          <p:cNvSpPr>
            <a:spLocks noGrp="1"/>
          </p:cNvSpPr>
          <p:nvPr>
            <p:ph type="sldNum" sz="quarter" idx="12"/>
          </p:nvPr>
        </p:nvSpPr>
        <p:spPr/>
        <p:txBody>
          <a:bodyPr/>
          <a:lstStyle/>
          <a:p>
            <a:fld id="{584D3AF5-9832-784A-97E3-1B6593CCEBEC}" type="slidenum">
              <a:rPr lang="en-US" smtClean="0"/>
              <a:t>13</a:t>
            </a:fld>
            <a:endParaRPr lang="en-US"/>
          </a:p>
        </p:txBody>
      </p:sp>
    </p:spTree>
    <p:extLst>
      <p:ext uri="{BB962C8B-B14F-4D97-AF65-F5344CB8AC3E}">
        <p14:creationId xmlns:p14="http://schemas.microsoft.com/office/powerpoint/2010/main" val="3724830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7DF38A-55C1-7240-8B8A-D2FF0E038E9C}"/>
              </a:ext>
            </a:extLst>
          </p:cNvPr>
          <p:cNvPicPr>
            <a:picLocks noChangeAspect="1"/>
          </p:cNvPicPr>
          <p:nvPr/>
        </p:nvPicPr>
        <p:blipFill>
          <a:blip r:embed="rId2"/>
          <a:stretch>
            <a:fillRect/>
          </a:stretch>
        </p:blipFill>
        <p:spPr>
          <a:xfrm>
            <a:off x="0" y="0"/>
            <a:ext cx="9199756" cy="6858000"/>
          </a:xfrm>
          <a:prstGeom prst="rect">
            <a:avLst/>
          </a:prstGeom>
        </p:spPr>
      </p:pic>
      <p:pic>
        <p:nvPicPr>
          <p:cNvPr id="7" name="Picture 6">
            <a:extLst>
              <a:ext uri="{FF2B5EF4-FFF2-40B4-BE49-F238E27FC236}">
                <a16:creationId xmlns:a16="http://schemas.microsoft.com/office/drawing/2014/main" id="{9AD1377F-6D7C-AB4B-AFDA-9FAFB14C3B52}"/>
              </a:ext>
            </a:extLst>
          </p:cNvPr>
          <p:cNvPicPr>
            <a:picLocks noChangeAspect="1"/>
          </p:cNvPicPr>
          <p:nvPr/>
        </p:nvPicPr>
        <p:blipFill>
          <a:blip r:embed="rId3"/>
          <a:stretch>
            <a:fillRect/>
          </a:stretch>
        </p:blipFill>
        <p:spPr>
          <a:xfrm>
            <a:off x="8789003" y="-1"/>
            <a:ext cx="3402998" cy="575734"/>
          </a:xfrm>
          <a:prstGeom prst="rect">
            <a:avLst/>
          </a:prstGeom>
        </p:spPr>
      </p:pic>
      <p:sp>
        <p:nvSpPr>
          <p:cNvPr id="8" name="TextBox 7">
            <a:extLst>
              <a:ext uri="{FF2B5EF4-FFF2-40B4-BE49-F238E27FC236}">
                <a16:creationId xmlns:a16="http://schemas.microsoft.com/office/drawing/2014/main" id="{7E7DAF48-48E8-8B43-AABB-F5978F975AB4}"/>
              </a:ext>
            </a:extLst>
          </p:cNvPr>
          <p:cNvSpPr txBox="1"/>
          <p:nvPr/>
        </p:nvSpPr>
        <p:spPr>
          <a:xfrm>
            <a:off x="4318000" y="914400"/>
            <a:ext cx="1981200" cy="369332"/>
          </a:xfrm>
          <a:prstGeom prst="rect">
            <a:avLst/>
          </a:prstGeom>
          <a:noFill/>
        </p:spPr>
        <p:txBody>
          <a:bodyPr wrap="square" rtlCol="0">
            <a:spAutoFit/>
          </a:bodyPr>
          <a:lstStyle/>
          <a:p>
            <a:r>
              <a:rPr lang="en-US" dirty="0">
                <a:solidFill>
                  <a:schemeClr val="bg1"/>
                </a:solidFill>
              </a:rPr>
              <a:t>Dome C</a:t>
            </a:r>
          </a:p>
        </p:txBody>
      </p:sp>
      <p:cxnSp>
        <p:nvCxnSpPr>
          <p:cNvPr id="3" name="Straight Connector 2">
            <a:extLst>
              <a:ext uri="{FF2B5EF4-FFF2-40B4-BE49-F238E27FC236}">
                <a16:creationId xmlns:a16="http://schemas.microsoft.com/office/drawing/2014/main" id="{9EC630F9-02EF-A646-AC34-6D89EF2C213B}"/>
              </a:ext>
            </a:extLst>
          </p:cNvPr>
          <p:cNvCxnSpPr/>
          <p:nvPr/>
        </p:nvCxnSpPr>
        <p:spPr bwMode="auto">
          <a:xfrm>
            <a:off x="1271588" y="5186362"/>
            <a:ext cx="5715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 name="Slide Number Placeholder 3">
            <a:extLst>
              <a:ext uri="{FF2B5EF4-FFF2-40B4-BE49-F238E27FC236}">
                <a16:creationId xmlns:a16="http://schemas.microsoft.com/office/drawing/2014/main" id="{CDDA69C7-F45A-104F-8597-637FDB57B4F6}"/>
              </a:ext>
            </a:extLst>
          </p:cNvPr>
          <p:cNvSpPr>
            <a:spLocks noGrp="1"/>
          </p:cNvSpPr>
          <p:nvPr>
            <p:ph type="sldNum" sz="quarter" idx="12"/>
          </p:nvPr>
        </p:nvSpPr>
        <p:spPr/>
        <p:txBody>
          <a:bodyPr/>
          <a:lstStyle/>
          <a:p>
            <a:fld id="{584D3AF5-9832-784A-97E3-1B6593CCEBEC}" type="slidenum">
              <a:rPr lang="en-US" smtClean="0"/>
              <a:t>14</a:t>
            </a:fld>
            <a:endParaRPr lang="en-US"/>
          </a:p>
        </p:txBody>
      </p:sp>
    </p:spTree>
    <p:extLst>
      <p:ext uri="{BB962C8B-B14F-4D97-AF65-F5344CB8AC3E}">
        <p14:creationId xmlns:p14="http://schemas.microsoft.com/office/powerpoint/2010/main" val="2931896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62C1E-C2A9-064E-AF51-0A32FA87740B}"/>
              </a:ext>
            </a:extLst>
          </p:cNvPr>
          <p:cNvSpPr>
            <a:spLocks noGrp="1"/>
          </p:cNvSpPr>
          <p:nvPr>
            <p:ph type="title"/>
          </p:nvPr>
        </p:nvSpPr>
        <p:spPr>
          <a:xfrm>
            <a:off x="812800" y="381000"/>
            <a:ext cx="10871200" cy="762000"/>
          </a:xfrm>
        </p:spPr>
        <p:txBody>
          <a:bodyPr/>
          <a:lstStyle/>
          <a:p>
            <a:r>
              <a:rPr lang="en-US" dirty="0"/>
              <a:t>Why a cryogenic telescope ?</a:t>
            </a:r>
          </a:p>
        </p:txBody>
      </p:sp>
      <p:sp>
        <p:nvSpPr>
          <p:cNvPr id="3" name="Content Placeholder 2">
            <a:extLst>
              <a:ext uri="{FF2B5EF4-FFF2-40B4-BE49-F238E27FC236}">
                <a16:creationId xmlns:a16="http://schemas.microsoft.com/office/drawing/2014/main" id="{6424EDD3-D1FB-A440-85B6-8703199CA4E9}"/>
              </a:ext>
            </a:extLst>
          </p:cNvPr>
          <p:cNvSpPr>
            <a:spLocks noGrp="1"/>
          </p:cNvSpPr>
          <p:nvPr>
            <p:ph idx="1"/>
          </p:nvPr>
        </p:nvSpPr>
        <p:spPr/>
        <p:txBody>
          <a:bodyPr/>
          <a:lstStyle/>
          <a:p>
            <a:pPr marL="0" indent="0">
              <a:buNone/>
            </a:pPr>
            <a:r>
              <a:rPr lang="en-US" dirty="0"/>
              <a:t>Usual measures to block rays from warm telescope limit FoV.   </a:t>
            </a:r>
          </a:p>
          <a:p>
            <a:pPr marL="0" indent="0">
              <a:buNone/>
            </a:pPr>
            <a:r>
              <a:rPr lang="en-US" dirty="0"/>
              <a:t>…but without re-imaging optics and cold </a:t>
            </a:r>
            <a:r>
              <a:rPr lang="en-US" dirty="0" err="1"/>
              <a:t>Lyot</a:t>
            </a:r>
            <a:r>
              <a:rPr lang="en-US" dirty="0"/>
              <a:t> stop, telescope emissivity is closer to 1 than the ~2% emissivity of optics.</a:t>
            </a:r>
          </a:p>
          <a:p>
            <a:r>
              <a:rPr lang="en-US" dirty="0"/>
              <a:t>At top of inversion layer (25-30m above ice), T= ~230 K  </a:t>
            </a:r>
            <a:r>
              <a:rPr lang="en-US" dirty="0">
                <a:solidFill>
                  <a:srgbClr val="FF0000"/>
                </a:solidFill>
                <a:sym typeface="Wingdings" pitchFamily="2" charset="2"/>
              </a:rPr>
              <a:t> not cold enough</a:t>
            </a:r>
            <a:endParaRPr lang="en-US" dirty="0">
              <a:solidFill>
                <a:srgbClr val="FF0000"/>
              </a:solidFill>
            </a:endParaRPr>
          </a:p>
          <a:p>
            <a:r>
              <a:rPr lang="en-US" dirty="0"/>
              <a:t>We really want telescope temperature &lt; sky temperature &lt; 200 K.</a:t>
            </a:r>
          </a:p>
          <a:p>
            <a:r>
              <a:rPr lang="en-US" dirty="0"/>
              <a:t>2</a:t>
            </a:r>
            <a:r>
              <a:rPr lang="en-US" baseline="30000" dirty="0"/>
              <a:t>nd</a:t>
            </a:r>
            <a:r>
              <a:rPr lang="en-US" dirty="0"/>
              <a:t> corrector element of Fucik optical design can serve as window, so</a:t>
            </a:r>
            <a:r>
              <a:rPr lang="en-US" i="1" dirty="0"/>
              <a:t> </a:t>
            </a:r>
            <a:r>
              <a:rPr lang="en-US" i="1" dirty="0">
                <a:solidFill>
                  <a:srgbClr val="0527FF"/>
                </a:solidFill>
              </a:rPr>
              <a:t>full optical path can be cryogenically cooled.</a:t>
            </a:r>
          </a:p>
        </p:txBody>
      </p:sp>
      <p:sp>
        <p:nvSpPr>
          <p:cNvPr id="4" name="Slide Number Placeholder 3">
            <a:extLst>
              <a:ext uri="{FF2B5EF4-FFF2-40B4-BE49-F238E27FC236}">
                <a16:creationId xmlns:a16="http://schemas.microsoft.com/office/drawing/2014/main" id="{4C3378D4-E915-654A-B616-7E2D782ADDC6}"/>
              </a:ext>
            </a:extLst>
          </p:cNvPr>
          <p:cNvSpPr>
            <a:spLocks noGrp="1"/>
          </p:cNvSpPr>
          <p:nvPr>
            <p:ph type="sldNum" sz="quarter" idx="12"/>
          </p:nvPr>
        </p:nvSpPr>
        <p:spPr/>
        <p:txBody>
          <a:bodyPr/>
          <a:lstStyle/>
          <a:p>
            <a:fld id="{584D3AF5-9832-784A-97E3-1B6593CCEBEC}" type="slidenum">
              <a:rPr lang="en-US" smtClean="0"/>
              <a:t>15</a:t>
            </a:fld>
            <a:endParaRPr lang="en-US"/>
          </a:p>
        </p:txBody>
      </p:sp>
    </p:spTree>
    <p:extLst>
      <p:ext uri="{BB962C8B-B14F-4D97-AF65-F5344CB8AC3E}">
        <p14:creationId xmlns:p14="http://schemas.microsoft.com/office/powerpoint/2010/main" val="247815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246E37AD-BEA0-E84B-83DB-4DBD13BDBC9B}"/>
              </a:ext>
            </a:extLst>
          </p:cNvPr>
          <p:cNvPicPr>
            <a:picLocks noChangeAspect="1"/>
          </p:cNvPicPr>
          <p:nvPr/>
        </p:nvPicPr>
        <p:blipFill>
          <a:blip r:embed="rId2">
            <a:alphaModFix/>
          </a:blip>
          <a:stretch>
            <a:fillRect/>
          </a:stretch>
        </p:blipFill>
        <p:spPr>
          <a:xfrm>
            <a:off x="1470473" y="0"/>
            <a:ext cx="9923403" cy="6858000"/>
          </a:xfrm>
          <a:prstGeom prst="rect">
            <a:avLst/>
          </a:prstGeom>
        </p:spPr>
      </p:pic>
      <p:sp>
        <p:nvSpPr>
          <p:cNvPr id="8" name="TextBox 7">
            <a:extLst>
              <a:ext uri="{FF2B5EF4-FFF2-40B4-BE49-F238E27FC236}">
                <a16:creationId xmlns:a16="http://schemas.microsoft.com/office/drawing/2014/main" id="{402EDF11-91FB-374B-9B79-6A4F67FB882B}"/>
              </a:ext>
            </a:extLst>
          </p:cNvPr>
          <p:cNvSpPr txBox="1"/>
          <p:nvPr/>
        </p:nvSpPr>
        <p:spPr>
          <a:xfrm>
            <a:off x="989787" y="1617516"/>
            <a:ext cx="1646988" cy="523220"/>
          </a:xfrm>
          <a:prstGeom prst="rect">
            <a:avLst/>
          </a:prstGeom>
          <a:solidFill>
            <a:schemeClr val="bg1"/>
          </a:solidFill>
        </p:spPr>
        <p:txBody>
          <a:bodyPr wrap="square" rtlCol="0">
            <a:spAutoFit/>
          </a:bodyPr>
          <a:lstStyle/>
          <a:p>
            <a:r>
              <a:rPr lang="en-US" sz="1400" dirty="0"/>
              <a:t>IR Labs ND5 for pre-cool with LN2</a:t>
            </a:r>
          </a:p>
        </p:txBody>
      </p:sp>
      <p:sp>
        <p:nvSpPr>
          <p:cNvPr id="9" name="TextBox 8">
            <a:extLst>
              <a:ext uri="{FF2B5EF4-FFF2-40B4-BE49-F238E27FC236}">
                <a16:creationId xmlns:a16="http://schemas.microsoft.com/office/drawing/2014/main" id="{99CC17E0-752A-3948-BA52-E52A654BDD9D}"/>
              </a:ext>
            </a:extLst>
          </p:cNvPr>
          <p:cNvSpPr txBox="1"/>
          <p:nvPr/>
        </p:nvSpPr>
        <p:spPr>
          <a:xfrm>
            <a:off x="5042210" y="382149"/>
            <a:ext cx="1793174" cy="523220"/>
          </a:xfrm>
          <a:prstGeom prst="rect">
            <a:avLst/>
          </a:prstGeom>
          <a:noFill/>
        </p:spPr>
        <p:txBody>
          <a:bodyPr wrap="square" rtlCol="0">
            <a:spAutoFit/>
          </a:bodyPr>
          <a:lstStyle/>
          <a:p>
            <a:r>
              <a:rPr lang="en-US" sz="1400" dirty="0"/>
              <a:t>Pulse Tube cryocooler</a:t>
            </a:r>
          </a:p>
        </p:txBody>
      </p:sp>
      <p:sp>
        <p:nvSpPr>
          <p:cNvPr id="10" name="TextBox 9">
            <a:extLst>
              <a:ext uri="{FF2B5EF4-FFF2-40B4-BE49-F238E27FC236}">
                <a16:creationId xmlns:a16="http://schemas.microsoft.com/office/drawing/2014/main" id="{D4B92EA1-CDFE-534C-A391-55A85EDBEDDD}"/>
              </a:ext>
            </a:extLst>
          </p:cNvPr>
          <p:cNvSpPr txBox="1"/>
          <p:nvPr/>
        </p:nvSpPr>
        <p:spPr>
          <a:xfrm>
            <a:off x="6353762" y="6329019"/>
            <a:ext cx="1793174" cy="523220"/>
          </a:xfrm>
          <a:prstGeom prst="rect">
            <a:avLst/>
          </a:prstGeom>
          <a:noFill/>
        </p:spPr>
        <p:txBody>
          <a:bodyPr wrap="square" rtlCol="0">
            <a:spAutoFit/>
          </a:bodyPr>
          <a:lstStyle/>
          <a:p>
            <a:r>
              <a:rPr lang="en-US" sz="1400" dirty="0"/>
              <a:t>Detector controller</a:t>
            </a:r>
          </a:p>
          <a:p>
            <a:r>
              <a:rPr lang="en-US" sz="1400" dirty="0"/>
              <a:t>STA Archon-DC </a:t>
            </a:r>
          </a:p>
        </p:txBody>
      </p:sp>
      <p:sp>
        <p:nvSpPr>
          <p:cNvPr id="11" name="TextBox 10">
            <a:extLst>
              <a:ext uri="{FF2B5EF4-FFF2-40B4-BE49-F238E27FC236}">
                <a16:creationId xmlns:a16="http://schemas.microsoft.com/office/drawing/2014/main" id="{BC3BEC77-2F5E-9B41-96CF-8312F40721D3}"/>
              </a:ext>
            </a:extLst>
          </p:cNvPr>
          <p:cNvSpPr txBox="1"/>
          <p:nvPr/>
        </p:nvSpPr>
        <p:spPr>
          <a:xfrm>
            <a:off x="7203536" y="5811487"/>
            <a:ext cx="2181102" cy="307777"/>
          </a:xfrm>
          <a:prstGeom prst="rect">
            <a:avLst/>
          </a:prstGeom>
          <a:noFill/>
        </p:spPr>
        <p:txBody>
          <a:bodyPr wrap="square" rtlCol="0">
            <a:spAutoFit/>
          </a:bodyPr>
          <a:lstStyle/>
          <a:p>
            <a:r>
              <a:rPr lang="en-US" sz="1400" dirty="0"/>
              <a:t>Vacuum Interface Board</a:t>
            </a:r>
          </a:p>
        </p:txBody>
      </p:sp>
      <p:cxnSp>
        <p:nvCxnSpPr>
          <p:cNvPr id="13" name="Straight Connector 12">
            <a:extLst>
              <a:ext uri="{FF2B5EF4-FFF2-40B4-BE49-F238E27FC236}">
                <a16:creationId xmlns:a16="http://schemas.microsoft.com/office/drawing/2014/main" id="{3FE0C069-484E-4E4E-9668-A4C6CAEFFEC0}"/>
              </a:ext>
            </a:extLst>
          </p:cNvPr>
          <p:cNvCxnSpPr>
            <a:cxnSpLocks/>
          </p:cNvCxnSpPr>
          <p:nvPr/>
        </p:nvCxnSpPr>
        <p:spPr bwMode="auto">
          <a:xfrm flipH="1" flipV="1">
            <a:off x="6946508" y="5026277"/>
            <a:ext cx="379555" cy="77944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3B90465A-1592-2F42-9C90-86E035DA5E4C}"/>
              </a:ext>
            </a:extLst>
          </p:cNvPr>
          <p:cNvSpPr txBox="1"/>
          <p:nvPr/>
        </p:nvSpPr>
        <p:spPr>
          <a:xfrm>
            <a:off x="3937306" y="1193921"/>
            <a:ext cx="2181102" cy="523220"/>
          </a:xfrm>
          <a:prstGeom prst="rect">
            <a:avLst/>
          </a:prstGeom>
          <a:noFill/>
        </p:spPr>
        <p:txBody>
          <a:bodyPr wrap="square" rtlCol="0">
            <a:spAutoFit/>
          </a:bodyPr>
          <a:lstStyle/>
          <a:p>
            <a:r>
              <a:rPr lang="en-US" sz="1400" dirty="0">
                <a:solidFill>
                  <a:srgbClr val="04A411"/>
                </a:solidFill>
              </a:rPr>
              <a:t>Thermal isolator,</a:t>
            </a:r>
          </a:p>
          <a:p>
            <a:r>
              <a:rPr lang="en-US" sz="1400" dirty="0">
                <a:solidFill>
                  <a:srgbClr val="04A411"/>
                </a:solidFill>
              </a:rPr>
              <a:t>G10 cylinder</a:t>
            </a:r>
          </a:p>
        </p:txBody>
      </p:sp>
      <p:cxnSp>
        <p:nvCxnSpPr>
          <p:cNvPr id="16" name="Straight Connector 15">
            <a:extLst>
              <a:ext uri="{FF2B5EF4-FFF2-40B4-BE49-F238E27FC236}">
                <a16:creationId xmlns:a16="http://schemas.microsoft.com/office/drawing/2014/main" id="{E84D6643-F72F-A148-B424-76E14511A9C3}"/>
              </a:ext>
            </a:extLst>
          </p:cNvPr>
          <p:cNvCxnSpPr>
            <a:cxnSpLocks/>
          </p:cNvCxnSpPr>
          <p:nvPr/>
        </p:nvCxnSpPr>
        <p:spPr bwMode="auto">
          <a:xfrm flipH="1" flipV="1">
            <a:off x="4879743" y="1744626"/>
            <a:ext cx="698373" cy="507292"/>
          </a:xfrm>
          <a:prstGeom prst="line">
            <a:avLst/>
          </a:prstGeom>
          <a:solidFill>
            <a:schemeClr val="accent1"/>
          </a:solidFill>
          <a:ln w="9525" cap="flat" cmpd="sng" algn="ctr">
            <a:solidFill>
              <a:srgbClr val="00B050"/>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8DDCE793-6CD6-3C44-89F5-48800416346E}"/>
              </a:ext>
            </a:extLst>
          </p:cNvPr>
          <p:cNvSpPr txBox="1"/>
          <p:nvPr/>
        </p:nvSpPr>
        <p:spPr>
          <a:xfrm>
            <a:off x="28524" y="2508706"/>
            <a:ext cx="2583549" cy="738664"/>
          </a:xfrm>
          <a:prstGeom prst="rect">
            <a:avLst/>
          </a:prstGeom>
          <a:noFill/>
        </p:spPr>
        <p:txBody>
          <a:bodyPr wrap="square" rtlCol="0">
            <a:spAutoFit/>
          </a:bodyPr>
          <a:lstStyle/>
          <a:p>
            <a:r>
              <a:rPr lang="en-US" sz="1400" dirty="0"/>
              <a:t>Conductive thin Al cylinders </a:t>
            </a:r>
          </a:p>
          <a:p>
            <a:r>
              <a:rPr lang="en-US" sz="1400" dirty="0"/>
              <a:t>    = structural support </a:t>
            </a:r>
          </a:p>
          <a:p>
            <a:r>
              <a:rPr lang="en-US" sz="1400" dirty="0"/>
              <a:t>    + light seal </a:t>
            </a:r>
          </a:p>
        </p:txBody>
      </p:sp>
      <p:cxnSp>
        <p:nvCxnSpPr>
          <p:cNvPr id="19" name="Straight Connector 18">
            <a:extLst>
              <a:ext uri="{FF2B5EF4-FFF2-40B4-BE49-F238E27FC236}">
                <a16:creationId xmlns:a16="http://schemas.microsoft.com/office/drawing/2014/main" id="{74A21390-4169-E140-9E72-5A2B2950125F}"/>
              </a:ext>
            </a:extLst>
          </p:cNvPr>
          <p:cNvCxnSpPr>
            <a:cxnSpLocks/>
          </p:cNvCxnSpPr>
          <p:nvPr/>
        </p:nvCxnSpPr>
        <p:spPr bwMode="auto">
          <a:xfrm flipH="1" flipV="1">
            <a:off x="2348717" y="2709361"/>
            <a:ext cx="1115567" cy="57339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id="{50666E6F-A6A3-CD49-9662-5DABE0C3F464}"/>
              </a:ext>
            </a:extLst>
          </p:cNvPr>
          <p:cNvSpPr txBox="1"/>
          <p:nvPr/>
        </p:nvSpPr>
        <p:spPr>
          <a:xfrm>
            <a:off x="591346" y="5801818"/>
            <a:ext cx="2478650" cy="523220"/>
          </a:xfrm>
          <a:prstGeom prst="rect">
            <a:avLst/>
          </a:prstGeom>
          <a:noFill/>
        </p:spPr>
        <p:txBody>
          <a:bodyPr wrap="square" rtlCol="0">
            <a:spAutoFit/>
          </a:bodyPr>
          <a:lstStyle/>
          <a:p>
            <a:r>
              <a:rPr lang="en-US" sz="1400" dirty="0"/>
              <a:t>Diamond turned Al primary</a:t>
            </a:r>
          </a:p>
          <a:p>
            <a:r>
              <a:rPr lang="en-US" sz="1400" dirty="0"/>
              <a:t>~75% light weighted</a:t>
            </a:r>
          </a:p>
        </p:txBody>
      </p:sp>
      <p:cxnSp>
        <p:nvCxnSpPr>
          <p:cNvPr id="27" name="Straight Connector 26">
            <a:extLst>
              <a:ext uri="{FF2B5EF4-FFF2-40B4-BE49-F238E27FC236}">
                <a16:creationId xmlns:a16="http://schemas.microsoft.com/office/drawing/2014/main" id="{E4F3C14B-A706-934E-AE84-242C9471F138}"/>
              </a:ext>
            </a:extLst>
          </p:cNvPr>
          <p:cNvCxnSpPr>
            <a:cxnSpLocks/>
          </p:cNvCxnSpPr>
          <p:nvPr/>
        </p:nvCxnSpPr>
        <p:spPr bwMode="auto">
          <a:xfrm flipH="1">
            <a:off x="2744998" y="4637558"/>
            <a:ext cx="1243533" cy="116426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3" name="TextBox 32">
            <a:extLst>
              <a:ext uri="{FF2B5EF4-FFF2-40B4-BE49-F238E27FC236}">
                <a16:creationId xmlns:a16="http://schemas.microsoft.com/office/drawing/2014/main" id="{DE11ADA3-E970-C244-8819-400E0438F1E7}"/>
              </a:ext>
            </a:extLst>
          </p:cNvPr>
          <p:cNvSpPr txBox="1"/>
          <p:nvPr/>
        </p:nvSpPr>
        <p:spPr>
          <a:xfrm>
            <a:off x="8086430" y="4867006"/>
            <a:ext cx="3557826" cy="646331"/>
          </a:xfrm>
          <a:prstGeom prst="rect">
            <a:avLst/>
          </a:prstGeom>
          <a:solidFill>
            <a:srgbClr val="FFFF00"/>
          </a:solidFill>
          <a:ln>
            <a:solidFill>
              <a:schemeClr val="tx1"/>
            </a:solidFill>
          </a:ln>
        </p:spPr>
        <p:txBody>
          <a:bodyPr wrap="square" rtlCol="0">
            <a:spAutoFit/>
          </a:bodyPr>
          <a:lstStyle/>
          <a:p>
            <a:r>
              <a:rPr lang="en-US" dirty="0"/>
              <a:t>Narcissus baffles return most thermal radiation to window</a:t>
            </a:r>
          </a:p>
        </p:txBody>
      </p:sp>
      <p:cxnSp>
        <p:nvCxnSpPr>
          <p:cNvPr id="34" name="Straight Connector 33">
            <a:extLst>
              <a:ext uri="{FF2B5EF4-FFF2-40B4-BE49-F238E27FC236}">
                <a16:creationId xmlns:a16="http://schemas.microsoft.com/office/drawing/2014/main" id="{27FDB279-B5EA-D940-B21A-2DC6CC7C111B}"/>
              </a:ext>
            </a:extLst>
          </p:cNvPr>
          <p:cNvCxnSpPr>
            <a:cxnSpLocks/>
            <a:stCxn id="33" idx="1"/>
          </p:cNvCxnSpPr>
          <p:nvPr/>
        </p:nvCxnSpPr>
        <p:spPr bwMode="auto">
          <a:xfrm flipH="1" flipV="1">
            <a:off x="7027798" y="3712348"/>
            <a:ext cx="1058632" cy="147782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3CBA6A45-EC36-3847-B318-ADEA47152E2C}"/>
              </a:ext>
            </a:extLst>
          </p:cNvPr>
          <p:cNvCxnSpPr>
            <a:cxnSpLocks/>
            <a:stCxn id="33" idx="1"/>
          </p:cNvCxnSpPr>
          <p:nvPr/>
        </p:nvCxnSpPr>
        <p:spPr bwMode="auto">
          <a:xfrm flipH="1" flipV="1">
            <a:off x="5477450" y="4426544"/>
            <a:ext cx="2608980" cy="76362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1" name="TextBox 40">
            <a:extLst>
              <a:ext uri="{FF2B5EF4-FFF2-40B4-BE49-F238E27FC236}">
                <a16:creationId xmlns:a16="http://schemas.microsoft.com/office/drawing/2014/main" id="{A307D492-634D-7D43-B81E-DB5C0A4147E0}"/>
              </a:ext>
            </a:extLst>
          </p:cNvPr>
          <p:cNvSpPr txBox="1"/>
          <p:nvPr/>
        </p:nvSpPr>
        <p:spPr>
          <a:xfrm>
            <a:off x="8397299" y="4371769"/>
            <a:ext cx="3729518" cy="307777"/>
          </a:xfrm>
          <a:prstGeom prst="rect">
            <a:avLst/>
          </a:prstGeom>
          <a:noFill/>
        </p:spPr>
        <p:txBody>
          <a:bodyPr wrap="square" rtlCol="0">
            <a:spAutoFit/>
          </a:bodyPr>
          <a:lstStyle/>
          <a:p>
            <a:r>
              <a:rPr lang="en-US" sz="1400" dirty="0">
                <a:solidFill>
                  <a:schemeClr val="bg1">
                    <a:lumMod val="50000"/>
                  </a:schemeClr>
                </a:solidFill>
              </a:rPr>
              <a:t>One more Narcissus baffle to be added here</a:t>
            </a:r>
          </a:p>
        </p:txBody>
      </p:sp>
      <p:cxnSp>
        <p:nvCxnSpPr>
          <p:cNvPr id="42" name="Straight Connector 41">
            <a:extLst>
              <a:ext uri="{FF2B5EF4-FFF2-40B4-BE49-F238E27FC236}">
                <a16:creationId xmlns:a16="http://schemas.microsoft.com/office/drawing/2014/main" id="{A2ED9C8A-F437-FB4A-9F51-683E4789754E}"/>
              </a:ext>
            </a:extLst>
          </p:cNvPr>
          <p:cNvCxnSpPr>
            <a:cxnSpLocks/>
          </p:cNvCxnSpPr>
          <p:nvPr/>
        </p:nvCxnSpPr>
        <p:spPr bwMode="auto">
          <a:xfrm flipH="1" flipV="1">
            <a:off x="7974755" y="3480435"/>
            <a:ext cx="622792" cy="910274"/>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sp>
        <p:nvSpPr>
          <p:cNvPr id="47" name="TextBox 46">
            <a:extLst>
              <a:ext uri="{FF2B5EF4-FFF2-40B4-BE49-F238E27FC236}">
                <a16:creationId xmlns:a16="http://schemas.microsoft.com/office/drawing/2014/main" id="{96A78AB3-9D21-E945-ADB3-8C924C0394FA}"/>
              </a:ext>
            </a:extLst>
          </p:cNvPr>
          <p:cNvSpPr txBox="1"/>
          <p:nvPr/>
        </p:nvSpPr>
        <p:spPr>
          <a:xfrm>
            <a:off x="9047790" y="4042699"/>
            <a:ext cx="1606530" cy="307777"/>
          </a:xfrm>
          <a:prstGeom prst="rect">
            <a:avLst/>
          </a:prstGeom>
          <a:noFill/>
        </p:spPr>
        <p:txBody>
          <a:bodyPr wrap="none" rtlCol="0">
            <a:spAutoFit/>
          </a:bodyPr>
          <a:lstStyle/>
          <a:p>
            <a:r>
              <a:rPr lang="en-US" sz="1400" dirty="0">
                <a:solidFill>
                  <a:srgbClr val="072AFF"/>
                </a:solidFill>
              </a:rPr>
              <a:t>Field flatteners [2]</a:t>
            </a:r>
          </a:p>
        </p:txBody>
      </p:sp>
      <p:cxnSp>
        <p:nvCxnSpPr>
          <p:cNvPr id="48" name="Straight Connector 47">
            <a:extLst>
              <a:ext uri="{FF2B5EF4-FFF2-40B4-BE49-F238E27FC236}">
                <a16:creationId xmlns:a16="http://schemas.microsoft.com/office/drawing/2014/main" id="{D0B7ADAC-4C4A-8C4D-AAEC-73F55DC956DE}"/>
              </a:ext>
            </a:extLst>
          </p:cNvPr>
          <p:cNvCxnSpPr>
            <a:cxnSpLocks/>
            <a:stCxn id="47" idx="1"/>
          </p:cNvCxnSpPr>
          <p:nvPr/>
        </p:nvCxnSpPr>
        <p:spPr bwMode="auto">
          <a:xfrm flipH="1" flipV="1">
            <a:off x="7010566" y="3061700"/>
            <a:ext cx="2037224" cy="1134888"/>
          </a:xfrm>
          <a:prstGeom prst="line">
            <a:avLst/>
          </a:prstGeom>
          <a:solidFill>
            <a:schemeClr val="accent1"/>
          </a:solidFill>
          <a:ln w="9525" cap="flat" cmpd="sng" algn="ctr">
            <a:solidFill>
              <a:srgbClr val="072AFF"/>
            </a:solidFill>
            <a:prstDash val="solid"/>
            <a:round/>
            <a:headEnd type="none" w="med" len="med"/>
            <a:tailEnd type="none" w="med" len="med"/>
          </a:ln>
          <a:effectLst/>
        </p:spPr>
      </p:cxnSp>
      <p:sp>
        <p:nvSpPr>
          <p:cNvPr id="51" name="TextBox 50">
            <a:extLst>
              <a:ext uri="{FF2B5EF4-FFF2-40B4-BE49-F238E27FC236}">
                <a16:creationId xmlns:a16="http://schemas.microsoft.com/office/drawing/2014/main" id="{6A395369-071B-6340-B91F-DBB6C05E9536}"/>
              </a:ext>
            </a:extLst>
          </p:cNvPr>
          <p:cNvSpPr txBox="1"/>
          <p:nvPr/>
        </p:nvSpPr>
        <p:spPr>
          <a:xfrm>
            <a:off x="9300345" y="3421918"/>
            <a:ext cx="2343911" cy="461665"/>
          </a:xfrm>
          <a:prstGeom prst="rect">
            <a:avLst/>
          </a:prstGeom>
          <a:noFill/>
        </p:spPr>
        <p:txBody>
          <a:bodyPr wrap="none" rtlCol="0">
            <a:spAutoFit/>
          </a:bodyPr>
          <a:lstStyle/>
          <a:p>
            <a:r>
              <a:rPr lang="en-US" sz="2400" dirty="0">
                <a:solidFill>
                  <a:srgbClr val="00B050"/>
                </a:solidFill>
              </a:rPr>
              <a:t>Convex window</a:t>
            </a:r>
          </a:p>
        </p:txBody>
      </p:sp>
      <p:cxnSp>
        <p:nvCxnSpPr>
          <p:cNvPr id="52" name="Straight Connector 51">
            <a:extLst>
              <a:ext uri="{FF2B5EF4-FFF2-40B4-BE49-F238E27FC236}">
                <a16:creationId xmlns:a16="http://schemas.microsoft.com/office/drawing/2014/main" id="{03D540A0-B798-4248-BB39-CEB3875A6797}"/>
              </a:ext>
            </a:extLst>
          </p:cNvPr>
          <p:cNvCxnSpPr>
            <a:cxnSpLocks/>
            <a:stCxn id="51" idx="1"/>
          </p:cNvCxnSpPr>
          <p:nvPr/>
        </p:nvCxnSpPr>
        <p:spPr bwMode="auto">
          <a:xfrm flipH="1" flipV="1">
            <a:off x="7838158" y="2973117"/>
            <a:ext cx="1462187" cy="679634"/>
          </a:xfrm>
          <a:prstGeom prst="line">
            <a:avLst/>
          </a:prstGeom>
          <a:solidFill>
            <a:schemeClr val="accent1"/>
          </a:solidFill>
          <a:ln w="9525" cap="flat" cmpd="sng" algn="ctr">
            <a:solidFill>
              <a:srgbClr val="92D050"/>
            </a:solidFill>
            <a:prstDash val="solid"/>
            <a:round/>
            <a:headEnd type="none" w="med" len="med"/>
            <a:tailEnd type="none" w="med" len="med"/>
          </a:ln>
          <a:effectLst/>
        </p:spPr>
      </p:cxnSp>
      <p:sp>
        <p:nvSpPr>
          <p:cNvPr id="56" name="TextBox 55">
            <a:extLst>
              <a:ext uri="{FF2B5EF4-FFF2-40B4-BE49-F238E27FC236}">
                <a16:creationId xmlns:a16="http://schemas.microsoft.com/office/drawing/2014/main" id="{0189D4B5-A6A6-5E40-A56C-46D6D101C9AA}"/>
              </a:ext>
            </a:extLst>
          </p:cNvPr>
          <p:cNvSpPr txBox="1"/>
          <p:nvPr/>
        </p:nvSpPr>
        <p:spPr>
          <a:xfrm>
            <a:off x="9955583" y="3142370"/>
            <a:ext cx="1646605" cy="307777"/>
          </a:xfrm>
          <a:prstGeom prst="rect">
            <a:avLst/>
          </a:prstGeom>
          <a:noFill/>
        </p:spPr>
        <p:txBody>
          <a:bodyPr wrap="none" rtlCol="0">
            <a:spAutoFit/>
          </a:bodyPr>
          <a:lstStyle/>
          <a:p>
            <a:r>
              <a:rPr lang="en-US" sz="1400" dirty="0">
                <a:solidFill>
                  <a:schemeClr val="accent5">
                    <a:lumMod val="50000"/>
                  </a:schemeClr>
                </a:solidFill>
              </a:rPr>
              <a:t>Concave corrector</a:t>
            </a:r>
          </a:p>
        </p:txBody>
      </p:sp>
      <p:cxnSp>
        <p:nvCxnSpPr>
          <p:cNvPr id="57" name="Straight Connector 56">
            <a:extLst>
              <a:ext uri="{FF2B5EF4-FFF2-40B4-BE49-F238E27FC236}">
                <a16:creationId xmlns:a16="http://schemas.microsoft.com/office/drawing/2014/main" id="{90670D6B-8F6A-F54B-8175-A89AC5A09176}"/>
              </a:ext>
            </a:extLst>
          </p:cNvPr>
          <p:cNvCxnSpPr>
            <a:cxnSpLocks/>
            <a:stCxn id="56" idx="1"/>
          </p:cNvCxnSpPr>
          <p:nvPr/>
        </p:nvCxnSpPr>
        <p:spPr bwMode="auto">
          <a:xfrm flipH="1" flipV="1">
            <a:off x="8163953" y="2785657"/>
            <a:ext cx="1791630" cy="510602"/>
          </a:xfrm>
          <a:prstGeom prst="line">
            <a:avLst/>
          </a:prstGeom>
          <a:solidFill>
            <a:schemeClr val="accent1"/>
          </a:solidFill>
          <a:ln w="9525" cap="flat" cmpd="sng" algn="ctr">
            <a:solidFill>
              <a:srgbClr val="00B0F0"/>
            </a:solidFill>
            <a:prstDash val="solid"/>
            <a:round/>
            <a:headEnd type="none" w="med" len="med"/>
            <a:tailEnd type="none" w="med" len="med"/>
          </a:ln>
          <a:effectLst/>
        </p:spPr>
      </p:cxnSp>
      <p:sp>
        <p:nvSpPr>
          <p:cNvPr id="62" name="TextBox 61">
            <a:extLst>
              <a:ext uri="{FF2B5EF4-FFF2-40B4-BE49-F238E27FC236}">
                <a16:creationId xmlns:a16="http://schemas.microsoft.com/office/drawing/2014/main" id="{CFE3153A-1C86-C140-BCE4-8430FAB1EC5F}"/>
              </a:ext>
            </a:extLst>
          </p:cNvPr>
          <p:cNvSpPr txBox="1"/>
          <p:nvPr/>
        </p:nvSpPr>
        <p:spPr>
          <a:xfrm>
            <a:off x="9047789" y="160188"/>
            <a:ext cx="1284497" cy="523220"/>
          </a:xfrm>
          <a:prstGeom prst="rect">
            <a:avLst/>
          </a:prstGeom>
          <a:noFill/>
        </p:spPr>
        <p:txBody>
          <a:bodyPr wrap="square" rtlCol="0">
            <a:spAutoFit/>
          </a:bodyPr>
          <a:lstStyle/>
          <a:p>
            <a:r>
              <a:rPr lang="en-US" sz="1400" dirty="0"/>
              <a:t>Zeolite desiccant [6]</a:t>
            </a:r>
          </a:p>
        </p:txBody>
      </p:sp>
      <p:cxnSp>
        <p:nvCxnSpPr>
          <p:cNvPr id="63" name="Straight Connector 62">
            <a:extLst>
              <a:ext uri="{FF2B5EF4-FFF2-40B4-BE49-F238E27FC236}">
                <a16:creationId xmlns:a16="http://schemas.microsoft.com/office/drawing/2014/main" id="{7FED63C9-A488-3D41-9010-FB618067D2E6}"/>
              </a:ext>
            </a:extLst>
          </p:cNvPr>
          <p:cNvCxnSpPr>
            <a:cxnSpLocks/>
          </p:cNvCxnSpPr>
          <p:nvPr/>
        </p:nvCxnSpPr>
        <p:spPr bwMode="auto">
          <a:xfrm flipV="1">
            <a:off x="7897452" y="696707"/>
            <a:ext cx="1150338" cy="95010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8" name="TextBox 67">
            <a:extLst>
              <a:ext uri="{FF2B5EF4-FFF2-40B4-BE49-F238E27FC236}">
                <a16:creationId xmlns:a16="http://schemas.microsoft.com/office/drawing/2014/main" id="{B7D05EAC-F5B6-5442-9193-78ADC68CAC8E}"/>
              </a:ext>
            </a:extLst>
          </p:cNvPr>
          <p:cNvSpPr txBox="1"/>
          <p:nvPr/>
        </p:nvSpPr>
        <p:spPr>
          <a:xfrm>
            <a:off x="10175143" y="1121618"/>
            <a:ext cx="1947549" cy="1200329"/>
          </a:xfrm>
          <a:prstGeom prst="rect">
            <a:avLst/>
          </a:prstGeom>
          <a:solidFill>
            <a:srgbClr val="FFFF00"/>
          </a:solidFill>
          <a:ln>
            <a:solidFill>
              <a:schemeClr val="tx1"/>
            </a:solidFill>
          </a:ln>
        </p:spPr>
        <p:txBody>
          <a:bodyPr wrap="square" rtlCol="0">
            <a:spAutoFit/>
          </a:bodyPr>
          <a:lstStyle/>
          <a:p>
            <a:pPr algn="ctr"/>
            <a:r>
              <a:rPr lang="en-US" b="1" dirty="0"/>
              <a:t>Warm baffles</a:t>
            </a:r>
          </a:p>
          <a:p>
            <a:pPr algn="ctr"/>
            <a:r>
              <a:rPr lang="en-US" dirty="0"/>
              <a:t>outside FoV radiatively heat first element</a:t>
            </a:r>
          </a:p>
        </p:txBody>
      </p:sp>
      <p:sp>
        <p:nvSpPr>
          <p:cNvPr id="2" name="Title 1">
            <a:extLst>
              <a:ext uri="{FF2B5EF4-FFF2-40B4-BE49-F238E27FC236}">
                <a16:creationId xmlns:a16="http://schemas.microsoft.com/office/drawing/2014/main" id="{C0C59158-9902-3644-B374-307E24242CCA}"/>
              </a:ext>
            </a:extLst>
          </p:cNvPr>
          <p:cNvSpPr>
            <a:spLocks noGrp="1"/>
          </p:cNvSpPr>
          <p:nvPr>
            <p:ph type="title"/>
          </p:nvPr>
        </p:nvSpPr>
        <p:spPr>
          <a:xfrm>
            <a:off x="185976" y="-86587"/>
            <a:ext cx="11074400" cy="762000"/>
          </a:xfrm>
        </p:spPr>
        <p:txBody>
          <a:bodyPr/>
          <a:lstStyle/>
          <a:p>
            <a:r>
              <a:rPr lang="en-US" dirty="0" err="1"/>
              <a:t>Cryoscope</a:t>
            </a:r>
            <a:r>
              <a:rPr lang="en-US" dirty="0"/>
              <a:t> pathfinder</a:t>
            </a:r>
          </a:p>
        </p:txBody>
      </p:sp>
      <p:sp>
        <p:nvSpPr>
          <p:cNvPr id="3" name="TextBox 2">
            <a:extLst>
              <a:ext uri="{FF2B5EF4-FFF2-40B4-BE49-F238E27FC236}">
                <a16:creationId xmlns:a16="http://schemas.microsoft.com/office/drawing/2014/main" id="{75AE103C-3ABA-9F4E-AA40-42E08383E67A}"/>
              </a:ext>
            </a:extLst>
          </p:cNvPr>
          <p:cNvSpPr txBox="1"/>
          <p:nvPr/>
        </p:nvSpPr>
        <p:spPr>
          <a:xfrm>
            <a:off x="10112993" y="6159223"/>
            <a:ext cx="1936235" cy="584775"/>
          </a:xfrm>
          <a:prstGeom prst="rect">
            <a:avLst/>
          </a:prstGeom>
          <a:solidFill>
            <a:schemeClr val="bg1"/>
          </a:solidFill>
          <a:ln>
            <a:solidFill>
              <a:schemeClr val="tx1"/>
            </a:solidFill>
          </a:ln>
        </p:spPr>
        <p:txBody>
          <a:bodyPr wrap="square" rtlCol="0">
            <a:spAutoFit/>
          </a:bodyPr>
          <a:lstStyle/>
          <a:p>
            <a:pPr algn="ctr"/>
            <a:r>
              <a:rPr lang="en-US" sz="1600" dirty="0"/>
              <a:t>Commissioning in April 2022</a:t>
            </a:r>
          </a:p>
        </p:txBody>
      </p:sp>
      <p:sp>
        <p:nvSpPr>
          <p:cNvPr id="7" name="TextBox 6">
            <a:extLst>
              <a:ext uri="{FF2B5EF4-FFF2-40B4-BE49-F238E27FC236}">
                <a16:creationId xmlns:a16="http://schemas.microsoft.com/office/drawing/2014/main" id="{BFAE7B75-35C7-BD4C-BFE7-FB84D06CAD01}"/>
              </a:ext>
            </a:extLst>
          </p:cNvPr>
          <p:cNvSpPr txBox="1"/>
          <p:nvPr/>
        </p:nvSpPr>
        <p:spPr>
          <a:xfrm>
            <a:off x="5165850" y="3122024"/>
            <a:ext cx="1705235" cy="646331"/>
          </a:xfrm>
          <a:prstGeom prst="rect">
            <a:avLst/>
          </a:prstGeom>
          <a:noFill/>
        </p:spPr>
        <p:txBody>
          <a:bodyPr wrap="square" rtlCol="0">
            <a:spAutoFit/>
          </a:bodyPr>
          <a:lstStyle/>
          <a:p>
            <a:r>
              <a:rPr lang="en-US" dirty="0">
                <a:solidFill>
                  <a:schemeClr val="bg1"/>
                </a:solidFill>
              </a:rPr>
              <a:t>Detector </a:t>
            </a:r>
          </a:p>
          <a:p>
            <a:r>
              <a:rPr lang="en-US" dirty="0">
                <a:solidFill>
                  <a:schemeClr val="bg1"/>
                </a:solidFill>
              </a:rPr>
              <a:t>at prime focus</a:t>
            </a:r>
          </a:p>
        </p:txBody>
      </p:sp>
      <p:cxnSp>
        <p:nvCxnSpPr>
          <p:cNvPr id="14" name="Straight Arrow Connector 13">
            <a:extLst>
              <a:ext uri="{FF2B5EF4-FFF2-40B4-BE49-F238E27FC236}">
                <a16:creationId xmlns:a16="http://schemas.microsoft.com/office/drawing/2014/main" id="{E8919FCC-ED00-A440-A218-02CA756775D3}"/>
              </a:ext>
            </a:extLst>
          </p:cNvPr>
          <p:cNvCxnSpPr/>
          <p:nvPr/>
        </p:nvCxnSpPr>
        <p:spPr bwMode="auto">
          <a:xfrm flipV="1">
            <a:off x="6237426" y="2962725"/>
            <a:ext cx="721605" cy="339350"/>
          </a:xfrm>
          <a:prstGeom prst="straightConnector1">
            <a:avLst/>
          </a:prstGeom>
          <a:solidFill>
            <a:schemeClr val="accent1"/>
          </a:solidFill>
          <a:ln w="22225" cap="flat" cmpd="sng" algn="ctr">
            <a:solidFill>
              <a:schemeClr val="bg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4523459E-CB8B-3A45-9014-B8E6D425EE23}"/>
              </a:ext>
            </a:extLst>
          </p:cNvPr>
          <p:cNvCxnSpPr>
            <a:cxnSpLocks/>
            <a:stCxn id="68" idx="1"/>
          </p:cNvCxnSpPr>
          <p:nvPr/>
        </p:nvCxnSpPr>
        <p:spPr bwMode="auto">
          <a:xfrm flipH="1">
            <a:off x="8955521" y="1721783"/>
            <a:ext cx="1219622" cy="8259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9" name="Slide Number Placeholder 28">
            <a:extLst>
              <a:ext uri="{FF2B5EF4-FFF2-40B4-BE49-F238E27FC236}">
                <a16:creationId xmlns:a16="http://schemas.microsoft.com/office/drawing/2014/main" id="{D28A4345-FA40-7747-8943-AA2D834C0B00}"/>
              </a:ext>
            </a:extLst>
          </p:cNvPr>
          <p:cNvSpPr>
            <a:spLocks noGrp="1"/>
          </p:cNvSpPr>
          <p:nvPr>
            <p:ph type="sldNum" sz="quarter" idx="12"/>
          </p:nvPr>
        </p:nvSpPr>
        <p:spPr/>
        <p:txBody>
          <a:bodyPr/>
          <a:lstStyle/>
          <a:p>
            <a:fld id="{584D3AF5-9832-784A-97E3-1B6593CCEBEC}" type="slidenum">
              <a:rPr lang="en-US" smtClean="0"/>
              <a:t>16</a:t>
            </a:fld>
            <a:endParaRPr lang="en-US"/>
          </a:p>
        </p:txBody>
      </p:sp>
      <p:sp>
        <p:nvSpPr>
          <p:cNvPr id="49" name="TextBox 48">
            <a:extLst>
              <a:ext uri="{FF2B5EF4-FFF2-40B4-BE49-F238E27FC236}">
                <a16:creationId xmlns:a16="http://schemas.microsoft.com/office/drawing/2014/main" id="{981DF8F7-75A1-4944-9FA3-708FD00802FF}"/>
              </a:ext>
            </a:extLst>
          </p:cNvPr>
          <p:cNvSpPr txBox="1"/>
          <p:nvPr/>
        </p:nvSpPr>
        <p:spPr>
          <a:xfrm>
            <a:off x="6931594" y="347506"/>
            <a:ext cx="1596102" cy="523220"/>
          </a:xfrm>
          <a:prstGeom prst="rect">
            <a:avLst/>
          </a:prstGeom>
          <a:noFill/>
        </p:spPr>
        <p:txBody>
          <a:bodyPr wrap="square" rtlCol="0">
            <a:spAutoFit/>
          </a:bodyPr>
          <a:lstStyle/>
          <a:p>
            <a:r>
              <a:rPr lang="en-US" sz="1400" dirty="0">
                <a:solidFill>
                  <a:srgbClr val="00B050"/>
                </a:solidFill>
              </a:rPr>
              <a:t>Thermal standoff for front baffle</a:t>
            </a:r>
          </a:p>
        </p:txBody>
      </p:sp>
      <p:cxnSp>
        <p:nvCxnSpPr>
          <p:cNvPr id="50" name="Straight Connector 49">
            <a:extLst>
              <a:ext uri="{FF2B5EF4-FFF2-40B4-BE49-F238E27FC236}">
                <a16:creationId xmlns:a16="http://schemas.microsoft.com/office/drawing/2014/main" id="{A159F9F0-5DA0-9F46-B465-6A01D3DFDBED}"/>
              </a:ext>
            </a:extLst>
          </p:cNvPr>
          <p:cNvCxnSpPr>
            <a:cxnSpLocks/>
          </p:cNvCxnSpPr>
          <p:nvPr/>
        </p:nvCxnSpPr>
        <p:spPr bwMode="auto">
          <a:xfrm flipV="1">
            <a:off x="7475654" y="817933"/>
            <a:ext cx="0" cy="3483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629416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B649-F6C0-2A46-A50D-A307938CDAC7}"/>
              </a:ext>
            </a:extLst>
          </p:cNvPr>
          <p:cNvSpPr>
            <a:spLocks noGrp="1"/>
          </p:cNvSpPr>
          <p:nvPr>
            <p:ph type="title"/>
          </p:nvPr>
        </p:nvSpPr>
        <p:spPr>
          <a:xfrm>
            <a:off x="709616" y="381000"/>
            <a:ext cx="11074400" cy="762000"/>
          </a:xfrm>
        </p:spPr>
        <p:txBody>
          <a:bodyPr/>
          <a:lstStyle/>
          <a:p>
            <a:r>
              <a:rPr lang="en-US" dirty="0"/>
              <a:t>Detector test system assembled</a:t>
            </a:r>
          </a:p>
        </p:txBody>
      </p:sp>
      <p:sp>
        <p:nvSpPr>
          <p:cNvPr id="3" name="Content Placeholder 2">
            <a:extLst>
              <a:ext uri="{FF2B5EF4-FFF2-40B4-BE49-F238E27FC236}">
                <a16:creationId xmlns:a16="http://schemas.microsoft.com/office/drawing/2014/main" id="{90BA26EB-5FDF-B84F-97BB-30C3CF0EB720}"/>
              </a:ext>
            </a:extLst>
          </p:cNvPr>
          <p:cNvSpPr>
            <a:spLocks noGrp="1"/>
          </p:cNvSpPr>
          <p:nvPr>
            <p:ph idx="1"/>
          </p:nvPr>
        </p:nvSpPr>
        <p:spPr>
          <a:xfrm>
            <a:off x="7872413" y="1354666"/>
            <a:ext cx="3911603" cy="4495800"/>
          </a:xfrm>
        </p:spPr>
        <p:txBody>
          <a:bodyPr/>
          <a:lstStyle/>
          <a:p>
            <a:r>
              <a:rPr lang="en-US" sz="1800" dirty="0"/>
              <a:t>This is a lab test dewar, not </a:t>
            </a:r>
            <a:r>
              <a:rPr lang="en-US" sz="1800" dirty="0" err="1"/>
              <a:t>Cryoscope</a:t>
            </a:r>
            <a:r>
              <a:rPr lang="en-US" sz="1800" dirty="0"/>
              <a:t>.</a:t>
            </a:r>
          </a:p>
          <a:p>
            <a:r>
              <a:rPr lang="en-US" sz="1800" dirty="0"/>
              <a:t>Allows early testing of components to be used in </a:t>
            </a:r>
            <a:r>
              <a:rPr lang="en-US" sz="1800" dirty="0" err="1"/>
              <a:t>Cryoscope</a:t>
            </a:r>
            <a:r>
              <a:rPr lang="en-US" sz="1800" dirty="0"/>
              <a:t>: controller, wiring and detector.</a:t>
            </a:r>
          </a:p>
          <a:p>
            <a:r>
              <a:rPr lang="en-US" sz="1800" dirty="0"/>
              <a:t>Readout waveforms in development now.</a:t>
            </a:r>
          </a:p>
          <a:p>
            <a:r>
              <a:rPr lang="en-US" sz="1800" dirty="0"/>
              <a:t>Tests </a:t>
            </a:r>
            <a:r>
              <a:rPr lang="en-US" sz="1800" dirty="0" err="1"/>
              <a:t>Cryoscope</a:t>
            </a:r>
            <a:r>
              <a:rPr lang="en-US" sz="1800" dirty="0"/>
              <a:t> detector control software.</a:t>
            </a:r>
          </a:p>
        </p:txBody>
      </p:sp>
      <p:pic>
        <p:nvPicPr>
          <p:cNvPr id="5" name="Picture 4">
            <a:extLst>
              <a:ext uri="{FF2B5EF4-FFF2-40B4-BE49-F238E27FC236}">
                <a16:creationId xmlns:a16="http://schemas.microsoft.com/office/drawing/2014/main" id="{8407CA0F-A1DD-6249-B7D3-FE30BC3B5F59}"/>
              </a:ext>
            </a:extLst>
          </p:cNvPr>
          <p:cNvPicPr>
            <a:picLocks noChangeAspect="1"/>
          </p:cNvPicPr>
          <p:nvPr/>
        </p:nvPicPr>
        <p:blipFill>
          <a:blip r:embed="rId2"/>
          <a:stretch>
            <a:fillRect/>
          </a:stretch>
        </p:blipFill>
        <p:spPr>
          <a:xfrm>
            <a:off x="0" y="1354666"/>
            <a:ext cx="7337778" cy="5503334"/>
          </a:xfrm>
          <a:prstGeom prst="rect">
            <a:avLst/>
          </a:prstGeom>
        </p:spPr>
      </p:pic>
      <p:sp>
        <p:nvSpPr>
          <p:cNvPr id="4" name="Slide Number Placeholder 3">
            <a:extLst>
              <a:ext uri="{FF2B5EF4-FFF2-40B4-BE49-F238E27FC236}">
                <a16:creationId xmlns:a16="http://schemas.microsoft.com/office/drawing/2014/main" id="{E30D0829-DDD1-BA48-B674-330C7167E808}"/>
              </a:ext>
            </a:extLst>
          </p:cNvPr>
          <p:cNvSpPr>
            <a:spLocks noGrp="1"/>
          </p:cNvSpPr>
          <p:nvPr>
            <p:ph type="sldNum" sz="quarter" idx="12"/>
          </p:nvPr>
        </p:nvSpPr>
        <p:spPr/>
        <p:txBody>
          <a:bodyPr/>
          <a:lstStyle/>
          <a:p>
            <a:fld id="{584D3AF5-9832-784A-97E3-1B6593CCEBEC}" type="slidenum">
              <a:rPr lang="en-US" smtClean="0"/>
              <a:t>17</a:t>
            </a:fld>
            <a:endParaRPr lang="en-US"/>
          </a:p>
        </p:txBody>
      </p:sp>
    </p:spTree>
    <p:extLst>
      <p:ext uri="{BB962C8B-B14F-4D97-AF65-F5344CB8AC3E}">
        <p14:creationId xmlns:p14="http://schemas.microsoft.com/office/powerpoint/2010/main" val="3784887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4BA28-56B8-074F-B795-A62166B38377}"/>
              </a:ext>
            </a:extLst>
          </p:cNvPr>
          <p:cNvSpPr>
            <a:spLocks noGrp="1"/>
          </p:cNvSpPr>
          <p:nvPr>
            <p:ph type="title"/>
          </p:nvPr>
        </p:nvSpPr>
        <p:spPr>
          <a:xfrm>
            <a:off x="566279" y="298310"/>
            <a:ext cx="11074400" cy="762000"/>
          </a:xfrm>
        </p:spPr>
        <p:txBody>
          <a:bodyPr/>
          <a:lstStyle/>
          <a:p>
            <a:r>
              <a:rPr lang="en-US" dirty="0"/>
              <a:t>Vacuum Interface board</a:t>
            </a:r>
          </a:p>
        </p:txBody>
      </p:sp>
      <p:pic>
        <p:nvPicPr>
          <p:cNvPr id="5" name="Picture 4">
            <a:extLst>
              <a:ext uri="{FF2B5EF4-FFF2-40B4-BE49-F238E27FC236}">
                <a16:creationId xmlns:a16="http://schemas.microsoft.com/office/drawing/2014/main" id="{FD7BEE79-3704-AD4A-963D-75E285B606CC}"/>
              </a:ext>
            </a:extLst>
          </p:cNvPr>
          <p:cNvPicPr>
            <a:picLocks noChangeAspect="1"/>
          </p:cNvPicPr>
          <p:nvPr/>
        </p:nvPicPr>
        <p:blipFill>
          <a:blip r:embed="rId2"/>
          <a:stretch>
            <a:fillRect/>
          </a:stretch>
        </p:blipFill>
        <p:spPr>
          <a:xfrm>
            <a:off x="609600" y="1728108"/>
            <a:ext cx="8128000" cy="4762500"/>
          </a:xfrm>
          <a:prstGeom prst="rect">
            <a:avLst/>
          </a:prstGeom>
        </p:spPr>
      </p:pic>
      <p:pic>
        <p:nvPicPr>
          <p:cNvPr id="7" name="Picture 6">
            <a:extLst>
              <a:ext uri="{FF2B5EF4-FFF2-40B4-BE49-F238E27FC236}">
                <a16:creationId xmlns:a16="http://schemas.microsoft.com/office/drawing/2014/main" id="{53C047D7-EC37-C048-9809-9CDD4EFA7360}"/>
              </a:ext>
            </a:extLst>
          </p:cNvPr>
          <p:cNvPicPr>
            <a:picLocks noChangeAspect="1"/>
          </p:cNvPicPr>
          <p:nvPr/>
        </p:nvPicPr>
        <p:blipFill>
          <a:blip r:embed="rId3"/>
          <a:stretch>
            <a:fillRect/>
          </a:stretch>
        </p:blipFill>
        <p:spPr>
          <a:xfrm>
            <a:off x="9233333" y="237853"/>
            <a:ext cx="2635067" cy="6394521"/>
          </a:xfrm>
          <a:prstGeom prst="rect">
            <a:avLst/>
          </a:prstGeom>
        </p:spPr>
      </p:pic>
      <p:sp>
        <p:nvSpPr>
          <p:cNvPr id="10" name="TextBox 9">
            <a:extLst>
              <a:ext uri="{FF2B5EF4-FFF2-40B4-BE49-F238E27FC236}">
                <a16:creationId xmlns:a16="http://schemas.microsoft.com/office/drawing/2014/main" id="{410E5EF6-FF6A-6F43-AECF-1318FB9C17F8}"/>
              </a:ext>
            </a:extLst>
          </p:cNvPr>
          <p:cNvSpPr txBox="1"/>
          <p:nvPr/>
        </p:nvSpPr>
        <p:spPr>
          <a:xfrm>
            <a:off x="1258688" y="5807034"/>
            <a:ext cx="3048976" cy="523220"/>
          </a:xfrm>
          <a:prstGeom prst="rect">
            <a:avLst/>
          </a:prstGeom>
          <a:noFill/>
        </p:spPr>
        <p:txBody>
          <a:bodyPr wrap="none" rtlCol="0">
            <a:spAutoFit/>
          </a:bodyPr>
          <a:lstStyle/>
          <a:p>
            <a:r>
              <a:rPr lang="en-US" sz="1400" dirty="0"/>
              <a:t>Connector for flex circuit to detector,</a:t>
            </a:r>
          </a:p>
          <a:p>
            <a:r>
              <a:rPr lang="en-US" sz="1400" dirty="0"/>
              <a:t>Routed inside spider</a:t>
            </a:r>
          </a:p>
        </p:txBody>
      </p:sp>
      <p:sp>
        <p:nvSpPr>
          <p:cNvPr id="11" name="TextBox 10">
            <a:extLst>
              <a:ext uri="{FF2B5EF4-FFF2-40B4-BE49-F238E27FC236}">
                <a16:creationId xmlns:a16="http://schemas.microsoft.com/office/drawing/2014/main" id="{9F5129AD-0F48-8142-98F8-DED7DBE9F377}"/>
              </a:ext>
            </a:extLst>
          </p:cNvPr>
          <p:cNvSpPr txBox="1"/>
          <p:nvPr/>
        </p:nvSpPr>
        <p:spPr>
          <a:xfrm>
            <a:off x="5592000" y="4109358"/>
            <a:ext cx="1119217" cy="523220"/>
          </a:xfrm>
          <a:prstGeom prst="rect">
            <a:avLst/>
          </a:prstGeom>
          <a:solidFill>
            <a:srgbClr val="EBEBEB"/>
          </a:solidFill>
        </p:spPr>
        <p:txBody>
          <a:bodyPr wrap="none" rtlCol="0">
            <a:spAutoFit/>
          </a:bodyPr>
          <a:lstStyle/>
          <a:p>
            <a:r>
              <a:rPr lang="en-US" sz="1400" dirty="0"/>
              <a:t>Preamps</a:t>
            </a:r>
          </a:p>
          <a:p>
            <a:r>
              <a:rPr lang="en-US" sz="1400" dirty="0"/>
              <a:t>(in vacuum)</a:t>
            </a:r>
          </a:p>
        </p:txBody>
      </p:sp>
      <p:sp>
        <p:nvSpPr>
          <p:cNvPr id="12" name="Rectangle 11">
            <a:extLst>
              <a:ext uri="{FF2B5EF4-FFF2-40B4-BE49-F238E27FC236}">
                <a16:creationId xmlns:a16="http://schemas.microsoft.com/office/drawing/2014/main" id="{216B0B59-0109-6E4A-AFBA-2D41487B0BD3}"/>
              </a:ext>
            </a:extLst>
          </p:cNvPr>
          <p:cNvSpPr/>
          <p:nvPr/>
        </p:nvSpPr>
        <p:spPr bwMode="auto">
          <a:xfrm>
            <a:off x="3871356" y="1728108"/>
            <a:ext cx="285008" cy="1074469"/>
          </a:xfrm>
          <a:prstGeom prst="rect">
            <a:avLst/>
          </a:prstGeom>
          <a:solidFill>
            <a:srgbClr val="F9F9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TextBox 12">
            <a:extLst>
              <a:ext uri="{FF2B5EF4-FFF2-40B4-BE49-F238E27FC236}">
                <a16:creationId xmlns:a16="http://schemas.microsoft.com/office/drawing/2014/main" id="{2997854B-3937-D942-B770-AB10D2361C5B}"/>
              </a:ext>
            </a:extLst>
          </p:cNvPr>
          <p:cNvSpPr txBox="1"/>
          <p:nvPr/>
        </p:nvSpPr>
        <p:spPr>
          <a:xfrm>
            <a:off x="2523506" y="1560236"/>
            <a:ext cx="2404753" cy="523220"/>
          </a:xfrm>
          <a:prstGeom prst="rect">
            <a:avLst/>
          </a:prstGeom>
          <a:noFill/>
        </p:spPr>
        <p:txBody>
          <a:bodyPr wrap="square" rtlCol="0">
            <a:spAutoFit/>
          </a:bodyPr>
          <a:lstStyle/>
          <a:p>
            <a:r>
              <a:rPr lang="en-US" sz="1400" dirty="0"/>
              <a:t>Connects directly to detector controller boards</a:t>
            </a:r>
          </a:p>
        </p:txBody>
      </p:sp>
      <p:cxnSp>
        <p:nvCxnSpPr>
          <p:cNvPr id="15" name="Straight Connector 14">
            <a:extLst>
              <a:ext uri="{FF2B5EF4-FFF2-40B4-BE49-F238E27FC236}">
                <a16:creationId xmlns:a16="http://schemas.microsoft.com/office/drawing/2014/main" id="{91768F85-78D8-5543-B4E6-2EB91B3DB89B}"/>
              </a:ext>
            </a:extLst>
          </p:cNvPr>
          <p:cNvCxnSpPr>
            <a:cxnSpLocks/>
          </p:cNvCxnSpPr>
          <p:nvPr/>
        </p:nvCxnSpPr>
        <p:spPr bwMode="auto">
          <a:xfrm flipH="1" flipV="1">
            <a:off x="5023262" y="4109358"/>
            <a:ext cx="568738" cy="14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A46806C3-4EE7-C542-A1B5-81113D8A3158}"/>
              </a:ext>
            </a:extLst>
          </p:cNvPr>
          <p:cNvCxnSpPr>
            <a:cxnSpLocks/>
          </p:cNvCxnSpPr>
          <p:nvPr/>
        </p:nvCxnSpPr>
        <p:spPr bwMode="auto">
          <a:xfrm flipH="1" flipV="1">
            <a:off x="5612494" y="3771548"/>
            <a:ext cx="253916" cy="33781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C5E1B43C-6208-0947-96D1-3E46A87F3DF7}"/>
              </a:ext>
            </a:extLst>
          </p:cNvPr>
          <p:cNvCxnSpPr>
            <a:cxnSpLocks/>
          </p:cNvCxnSpPr>
          <p:nvPr/>
        </p:nvCxnSpPr>
        <p:spPr bwMode="auto">
          <a:xfrm flipH="1">
            <a:off x="4013860" y="5050565"/>
            <a:ext cx="1462416" cy="75646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TextBox 22">
            <a:extLst>
              <a:ext uri="{FF2B5EF4-FFF2-40B4-BE49-F238E27FC236}">
                <a16:creationId xmlns:a16="http://schemas.microsoft.com/office/drawing/2014/main" id="{F983F879-ABD8-3E48-B921-4550C84D9208}"/>
              </a:ext>
            </a:extLst>
          </p:cNvPr>
          <p:cNvSpPr txBox="1"/>
          <p:nvPr/>
        </p:nvSpPr>
        <p:spPr>
          <a:xfrm>
            <a:off x="752536" y="4866578"/>
            <a:ext cx="2861941" cy="523220"/>
          </a:xfrm>
          <a:prstGeom prst="rect">
            <a:avLst/>
          </a:prstGeom>
          <a:noFill/>
        </p:spPr>
        <p:txBody>
          <a:bodyPr wrap="square" rtlCol="0">
            <a:spAutoFit/>
          </a:bodyPr>
          <a:lstStyle/>
          <a:p>
            <a:r>
              <a:rPr lang="en-US" sz="1400" dirty="0"/>
              <a:t>Smooth surface for O-ring contact (both sides)</a:t>
            </a:r>
          </a:p>
        </p:txBody>
      </p:sp>
      <p:cxnSp>
        <p:nvCxnSpPr>
          <p:cNvPr id="24" name="Straight Connector 23">
            <a:extLst>
              <a:ext uri="{FF2B5EF4-FFF2-40B4-BE49-F238E27FC236}">
                <a16:creationId xmlns:a16="http://schemas.microsoft.com/office/drawing/2014/main" id="{1561AB57-1C16-5942-8057-8792D95E4A62}"/>
              </a:ext>
            </a:extLst>
          </p:cNvPr>
          <p:cNvCxnSpPr>
            <a:cxnSpLocks/>
          </p:cNvCxnSpPr>
          <p:nvPr/>
        </p:nvCxnSpPr>
        <p:spPr bwMode="auto">
          <a:xfrm flipH="1">
            <a:off x="3614478" y="4908557"/>
            <a:ext cx="838769" cy="8419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Left Brace 26">
            <a:extLst>
              <a:ext uri="{FF2B5EF4-FFF2-40B4-BE49-F238E27FC236}">
                <a16:creationId xmlns:a16="http://schemas.microsoft.com/office/drawing/2014/main" id="{17A7BC4F-D762-F04D-A761-5842355CD242}"/>
              </a:ext>
            </a:extLst>
          </p:cNvPr>
          <p:cNvSpPr/>
          <p:nvPr/>
        </p:nvSpPr>
        <p:spPr bwMode="auto">
          <a:xfrm rot="18593098">
            <a:off x="1477493" y="2270394"/>
            <a:ext cx="219469" cy="1915035"/>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TextBox 27">
            <a:extLst>
              <a:ext uri="{FF2B5EF4-FFF2-40B4-BE49-F238E27FC236}">
                <a16:creationId xmlns:a16="http://schemas.microsoft.com/office/drawing/2014/main" id="{BF071ED3-1953-2E4E-9F5C-F6A8BC0182E9}"/>
              </a:ext>
            </a:extLst>
          </p:cNvPr>
          <p:cNvSpPr txBox="1"/>
          <p:nvPr/>
        </p:nvSpPr>
        <p:spPr>
          <a:xfrm>
            <a:off x="940560" y="3349909"/>
            <a:ext cx="969386" cy="523220"/>
          </a:xfrm>
          <a:prstGeom prst="rect">
            <a:avLst/>
          </a:prstGeom>
          <a:noFill/>
        </p:spPr>
        <p:txBody>
          <a:bodyPr wrap="square" rtlCol="0">
            <a:spAutoFit/>
          </a:bodyPr>
          <a:lstStyle/>
          <a:p>
            <a:r>
              <a:rPr lang="en-US" sz="1400" dirty="0"/>
              <a:t>Flexible section</a:t>
            </a:r>
          </a:p>
        </p:txBody>
      </p:sp>
      <p:pic>
        <p:nvPicPr>
          <p:cNvPr id="16" name="Picture 15">
            <a:extLst>
              <a:ext uri="{FF2B5EF4-FFF2-40B4-BE49-F238E27FC236}">
                <a16:creationId xmlns:a16="http://schemas.microsoft.com/office/drawing/2014/main" id="{0F5C6C73-888D-484F-8E14-6BBA1BBED444}"/>
              </a:ext>
            </a:extLst>
          </p:cNvPr>
          <p:cNvPicPr>
            <a:picLocks noChangeAspect="1"/>
          </p:cNvPicPr>
          <p:nvPr/>
        </p:nvPicPr>
        <p:blipFill>
          <a:blip r:embed="rId4"/>
          <a:stretch>
            <a:fillRect/>
          </a:stretch>
        </p:blipFill>
        <p:spPr>
          <a:xfrm>
            <a:off x="5711691" y="0"/>
            <a:ext cx="3521642" cy="2641232"/>
          </a:xfrm>
          <a:prstGeom prst="rect">
            <a:avLst/>
          </a:prstGeom>
        </p:spPr>
      </p:pic>
      <p:sp>
        <p:nvSpPr>
          <p:cNvPr id="3" name="Slide Number Placeholder 2">
            <a:extLst>
              <a:ext uri="{FF2B5EF4-FFF2-40B4-BE49-F238E27FC236}">
                <a16:creationId xmlns:a16="http://schemas.microsoft.com/office/drawing/2014/main" id="{B2498CB5-0C3A-E547-A766-A71FCED5D8A8}"/>
              </a:ext>
            </a:extLst>
          </p:cNvPr>
          <p:cNvSpPr>
            <a:spLocks noGrp="1"/>
          </p:cNvSpPr>
          <p:nvPr>
            <p:ph type="sldNum" sz="quarter" idx="12"/>
          </p:nvPr>
        </p:nvSpPr>
        <p:spPr/>
        <p:txBody>
          <a:bodyPr/>
          <a:lstStyle/>
          <a:p>
            <a:fld id="{584D3AF5-9832-784A-97E3-1B6593CCEBEC}" type="slidenum">
              <a:rPr lang="en-US" smtClean="0"/>
              <a:t>18</a:t>
            </a:fld>
            <a:endParaRPr lang="en-US"/>
          </a:p>
        </p:txBody>
      </p:sp>
    </p:spTree>
    <p:extLst>
      <p:ext uri="{BB962C8B-B14F-4D97-AF65-F5344CB8AC3E}">
        <p14:creationId xmlns:p14="http://schemas.microsoft.com/office/powerpoint/2010/main" val="2452809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F3D9-7CAF-4F42-98A4-41FBF4A9E3AA}"/>
              </a:ext>
            </a:extLst>
          </p:cNvPr>
          <p:cNvSpPr>
            <a:spLocks noGrp="1"/>
          </p:cNvSpPr>
          <p:nvPr>
            <p:ph type="title"/>
          </p:nvPr>
        </p:nvSpPr>
        <p:spPr>
          <a:xfrm>
            <a:off x="700088" y="68890"/>
            <a:ext cx="11074400" cy="762000"/>
          </a:xfrm>
        </p:spPr>
        <p:txBody>
          <a:bodyPr/>
          <a:lstStyle/>
          <a:p>
            <a:r>
              <a:rPr lang="en-US" dirty="0"/>
              <a:t>Window Stress Analysis</a:t>
            </a:r>
          </a:p>
        </p:txBody>
      </p:sp>
      <p:pic>
        <p:nvPicPr>
          <p:cNvPr id="6" name="Picture 5">
            <a:extLst>
              <a:ext uri="{FF2B5EF4-FFF2-40B4-BE49-F238E27FC236}">
                <a16:creationId xmlns:a16="http://schemas.microsoft.com/office/drawing/2014/main" id="{32FB20F3-A97B-5B4B-8258-025AE34CE984}"/>
              </a:ext>
            </a:extLst>
          </p:cNvPr>
          <p:cNvPicPr>
            <a:picLocks noChangeAspect="1"/>
          </p:cNvPicPr>
          <p:nvPr/>
        </p:nvPicPr>
        <p:blipFill>
          <a:blip r:embed="rId2"/>
          <a:stretch>
            <a:fillRect/>
          </a:stretch>
        </p:blipFill>
        <p:spPr>
          <a:xfrm>
            <a:off x="6772275" y="3360114"/>
            <a:ext cx="5419725" cy="3526462"/>
          </a:xfrm>
          <a:prstGeom prst="rect">
            <a:avLst/>
          </a:prstGeom>
        </p:spPr>
      </p:pic>
      <p:sp>
        <p:nvSpPr>
          <p:cNvPr id="9" name="Rectangle 8">
            <a:extLst>
              <a:ext uri="{FF2B5EF4-FFF2-40B4-BE49-F238E27FC236}">
                <a16:creationId xmlns:a16="http://schemas.microsoft.com/office/drawing/2014/main" id="{F8446EDD-1B33-E74C-A14A-F1C15A4DF148}"/>
              </a:ext>
            </a:extLst>
          </p:cNvPr>
          <p:cNvSpPr/>
          <p:nvPr/>
        </p:nvSpPr>
        <p:spPr bwMode="auto">
          <a:xfrm>
            <a:off x="6772275" y="6543675"/>
            <a:ext cx="928688" cy="4060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TextBox 9">
            <a:extLst>
              <a:ext uri="{FF2B5EF4-FFF2-40B4-BE49-F238E27FC236}">
                <a16:creationId xmlns:a16="http://schemas.microsoft.com/office/drawing/2014/main" id="{8551B1CC-F9B4-C246-A33D-71DCA48347BA}"/>
              </a:ext>
            </a:extLst>
          </p:cNvPr>
          <p:cNvSpPr txBox="1"/>
          <p:nvPr/>
        </p:nvSpPr>
        <p:spPr>
          <a:xfrm>
            <a:off x="8786813" y="4677995"/>
            <a:ext cx="1331103" cy="369332"/>
          </a:xfrm>
          <a:prstGeom prst="rect">
            <a:avLst/>
          </a:prstGeom>
          <a:solidFill>
            <a:schemeClr val="bg1"/>
          </a:solidFill>
        </p:spPr>
        <p:txBody>
          <a:bodyPr wrap="square" rtlCol="0">
            <a:spAutoFit/>
          </a:bodyPr>
          <a:lstStyle/>
          <a:p>
            <a:r>
              <a:rPr lang="en-US" dirty="0" err="1"/>
              <a:t>FoS</a:t>
            </a:r>
            <a:r>
              <a:rPr lang="en-US" dirty="0"/>
              <a:t> =2  ✔︎</a:t>
            </a:r>
          </a:p>
        </p:txBody>
      </p:sp>
      <p:cxnSp>
        <p:nvCxnSpPr>
          <p:cNvPr id="12" name="Straight Arrow Connector 11">
            <a:extLst>
              <a:ext uri="{FF2B5EF4-FFF2-40B4-BE49-F238E27FC236}">
                <a16:creationId xmlns:a16="http://schemas.microsoft.com/office/drawing/2014/main" id="{C7F985EA-4D7D-5545-AE95-CF21C23354A5}"/>
              </a:ext>
            </a:extLst>
          </p:cNvPr>
          <p:cNvCxnSpPr/>
          <p:nvPr/>
        </p:nvCxnSpPr>
        <p:spPr bwMode="auto">
          <a:xfrm flipH="1">
            <a:off x="8786813" y="4586288"/>
            <a:ext cx="28632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 name="TextBox 12">
            <a:extLst>
              <a:ext uri="{FF2B5EF4-FFF2-40B4-BE49-F238E27FC236}">
                <a16:creationId xmlns:a16="http://schemas.microsoft.com/office/drawing/2014/main" id="{6A4D9841-FC87-8643-9DD1-3562D0FA92C5}"/>
              </a:ext>
            </a:extLst>
          </p:cNvPr>
          <p:cNvSpPr txBox="1"/>
          <p:nvPr/>
        </p:nvSpPr>
        <p:spPr>
          <a:xfrm>
            <a:off x="2540810" y="1339334"/>
            <a:ext cx="1766872" cy="369332"/>
          </a:xfrm>
          <a:prstGeom prst="rect">
            <a:avLst/>
          </a:prstGeom>
          <a:solidFill>
            <a:schemeClr val="bg1"/>
          </a:solidFill>
        </p:spPr>
        <p:txBody>
          <a:bodyPr wrap="square" rtlCol="0">
            <a:spAutoFit/>
          </a:bodyPr>
          <a:lstStyle/>
          <a:p>
            <a:r>
              <a:rPr lang="en-US" dirty="0" err="1"/>
              <a:t>FoS</a:t>
            </a:r>
            <a:r>
              <a:rPr lang="en-US" dirty="0"/>
              <a:t> =35  ✔︎</a:t>
            </a:r>
          </a:p>
        </p:txBody>
      </p:sp>
      <p:sp>
        <p:nvSpPr>
          <p:cNvPr id="14" name="Oval 13">
            <a:extLst>
              <a:ext uri="{FF2B5EF4-FFF2-40B4-BE49-F238E27FC236}">
                <a16:creationId xmlns:a16="http://schemas.microsoft.com/office/drawing/2014/main" id="{4065C402-44BC-4E48-B78A-F2D87671B66E}"/>
              </a:ext>
            </a:extLst>
          </p:cNvPr>
          <p:cNvSpPr/>
          <p:nvPr/>
        </p:nvSpPr>
        <p:spPr bwMode="auto">
          <a:xfrm>
            <a:off x="371476" y="2271711"/>
            <a:ext cx="657225" cy="300037"/>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6" name="Straight Arrow Connector 15">
            <a:extLst>
              <a:ext uri="{FF2B5EF4-FFF2-40B4-BE49-F238E27FC236}">
                <a16:creationId xmlns:a16="http://schemas.microsoft.com/office/drawing/2014/main" id="{E29CDF47-62EC-6E43-8C15-251301C30473}"/>
              </a:ext>
            </a:extLst>
          </p:cNvPr>
          <p:cNvCxnSpPr>
            <a:stCxn id="13" idx="1"/>
          </p:cNvCxnSpPr>
          <p:nvPr/>
        </p:nvCxnSpPr>
        <p:spPr bwMode="auto">
          <a:xfrm flipH="1">
            <a:off x="914400" y="1524000"/>
            <a:ext cx="1626410" cy="747711"/>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7" name="Rectangle 16">
            <a:extLst>
              <a:ext uri="{FF2B5EF4-FFF2-40B4-BE49-F238E27FC236}">
                <a16:creationId xmlns:a16="http://schemas.microsoft.com/office/drawing/2014/main" id="{B6ECCF08-6130-3D40-815B-1073ED931E33}"/>
              </a:ext>
            </a:extLst>
          </p:cNvPr>
          <p:cNvSpPr/>
          <p:nvPr/>
        </p:nvSpPr>
        <p:spPr bwMode="auto">
          <a:xfrm>
            <a:off x="7322347" y="2757488"/>
            <a:ext cx="928688" cy="4060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8" name="Picture 7">
            <a:extLst>
              <a:ext uri="{FF2B5EF4-FFF2-40B4-BE49-F238E27FC236}">
                <a16:creationId xmlns:a16="http://schemas.microsoft.com/office/drawing/2014/main" id="{C2C09CBA-0664-F44A-ADD4-B8BA60E73079}"/>
              </a:ext>
            </a:extLst>
          </p:cNvPr>
          <p:cNvPicPr>
            <a:picLocks noChangeAspect="1"/>
          </p:cNvPicPr>
          <p:nvPr/>
        </p:nvPicPr>
        <p:blipFill>
          <a:blip r:embed="rId3"/>
          <a:stretch>
            <a:fillRect/>
          </a:stretch>
        </p:blipFill>
        <p:spPr>
          <a:xfrm>
            <a:off x="328616" y="1234706"/>
            <a:ext cx="7586663" cy="5250452"/>
          </a:xfrm>
          <a:prstGeom prst="rect">
            <a:avLst/>
          </a:prstGeom>
        </p:spPr>
      </p:pic>
      <p:sp>
        <p:nvSpPr>
          <p:cNvPr id="18" name="TextBox 17">
            <a:extLst>
              <a:ext uri="{FF2B5EF4-FFF2-40B4-BE49-F238E27FC236}">
                <a16:creationId xmlns:a16="http://schemas.microsoft.com/office/drawing/2014/main" id="{B24F1DCF-AB53-5643-9E52-C75173961E0A}"/>
              </a:ext>
            </a:extLst>
          </p:cNvPr>
          <p:cNvSpPr txBox="1"/>
          <p:nvPr/>
        </p:nvSpPr>
        <p:spPr>
          <a:xfrm>
            <a:off x="6018666" y="1719231"/>
            <a:ext cx="1069524" cy="400110"/>
          </a:xfrm>
          <a:prstGeom prst="rect">
            <a:avLst/>
          </a:prstGeom>
          <a:noFill/>
        </p:spPr>
        <p:txBody>
          <a:bodyPr wrap="none" rtlCol="0">
            <a:spAutoFit/>
          </a:bodyPr>
          <a:lstStyle/>
          <a:p>
            <a:r>
              <a:rPr lang="en-US" sz="2000" dirty="0"/>
              <a:t>Tension</a:t>
            </a:r>
          </a:p>
        </p:txBody>
      </p:sp>
      <p:sp>
        <p:nvSpPr>
          <p:cNvPr id="19" name="TextBox 18">
            <a:extLst>
              <a:ext uri="{FF2B5EF4-FFF2-40B4-BE49-F238E27FC236}">
                <a16:creationId xmlns:a16="http://schemas.microsoft.com/office/drawing/2014/main" id="{84C6FB01-A094-2349-B5C5-ED9A6F21663D}"/>
              </a:ext>
            </a:extLst>
          </p:cNvPr>
          <p:cNvSpPr txBox="1"/>
          <p:nvPr/>
        </p:nvSpPr>
        <p:spPr>
          <a:xfrm>
            <a:off x="4857130" y="5698170"/>
            <a:ext cx="1696298" cy="400110"/>
          </a:xfrm>
          <a:prstGeom prst="rect">
            <a:avLst/>
          </a:prstGeom>
          <a:noFill/>
        </p:spPr>
        <p:txBody>
          <a:bodyPr wrap="none" rtlCol="0">
            <a:spAutoFit/>
          </a:bodyPr>
          <a:lstStyle/>
          <a:p>
            <a:r>
              <a:rPr lang="en-US" sz="2000" dirty="0"/>
              <a:t>Compression</a:t>
            </a:r>
          </a:p>
        </p:txBody>
      </p:sp>
      <p:sp>
        <p:nvSpPr>
          <p:cNvPr id="3" name="TextBox 2">
            <a:extLst>
              <a:ext uri="{FF2B5EF4-FFF2-40B4-BE49-F238E27FC236}">
                <a16:creationId xmlns:a16="http://schemas.microsoft.com/office/drawing/2014/main" id="{1E11D37C-B8BF-8C42-A580-F4489E86DC9A}"/>
              </a:ext>
            </a:extLst>
          </p:cNvPr>
          <p:cNvSpPr txBox="1"/>
          <p:nvPr/>
        </p:nvSpPr>
        <p:spPr>
          <a:xfrm>
            <a:off x="2358415" y="3398267"/>
            <a:ext cx="3071675" cy="523220"/>
          </a:xfrm>
          <a:prstGeom prst="rect">
            <a:avLst/>
          </a:prstGeom>
          <a:solidFill>
            <a:srgbClr val="FFFF00"/>
          </a:solidFill>
          <a:ln>
            <a:solidFill>
              <a:schemeClr val="tx1"/>
            </a:solidFill>
          </a:ln>
        </p:spPr>
        <p:txBody>
          <a:bodyPr wrap="none" rtlCol="0">
            <a:spAutoFit/>
          </a:bodyPr>
          <a:lstStyle/>
          <a:p>
            <a:r>
              <a:rPr lang="en-US" sz="2800" dirty="0"/>
              <a:t>Factor safety = 35</a:t>
            </a:r>
          </a:p>
        </p:txBody>
      </p:sp>
      <p:sp>
        <p:nvSpPr>
          <p:cNvPr id="5" name="TextBox 4">
            <a:extLst>
              <a:ext uri="{FF2B5EF4-FFF2-40B4-BE49-F238E27FC236}">
                <a16:creationId xmlns:a16="http://schemas.microsoft.com/office/drawing/2014/main" id="{40932BC4-6BE5-7A41-B5A6-1D27C2550529}"/>
              </a:ext>
            </a:extLst>
          </p:cNvPr>
          <p:cNvSpPr txBox="1"/>
          <p:nvPr/>
        </p:nvSpPr>
        <p:spPr>
          <a:xfrm>
            <a:off x="700088" y="715114"/>
            <a:ext cx="6917278" cy="369332"/>
          </a:xfrm>
          <a:prstGeom prst="rect">
            <a:avLst/>
          </a:prstGeom>
          <a:noFill/>
        </p:spPr>
        <p:txBody>
          <a:bodyPr wrap="none" rtlCol="0">
            <a:spAutoFit/>
          </a:bodyPr>
          <a:lstStyle/>
          <a:p>
            <a:r>
              <a:rPr lang="en-US" dirty="0"/>
              <a:t>Tangential support by silicone gasket keeps glass in compression </a:t>
            </a:r>
          </a:p>
        </p:txBody>
      </p:sp>
      <p:pic>
        <p:nvPicPr>
          <p:cNvPr id="4" name="Picture 3">
            <a:extLst>
              <a:ext uri="{FF2B5EF4-FFF2-40B4-BE49-F238E27FC236}">
                <a16:creationId xmlns:a16="http://schemas.microsoft.com/office/drawing/2014/main" id="{EFDD5DC4-7C58-5F47-8121-02F1888160A4}"/>
              </a:ext>
            </a:extLst>
          </p:cNvPr>
          <p:cNvPicPr>
            <a:picLocks noChangeAspect="1"/>
          </p:cNvPicPr>
          <p:nvPr/>
        </p:nvPicPr>
        <p:blipFill>
          <a:blip r:embed="rId4"/>
          <a:stretch>
            <a:fillRect/>
          </a:stretch>
        </p:blipFill>
        <p:spPr>
          <a:xfrm>
            <a:off x="7586663" y="-71440"/>
            <a:ext cx="4783715" cy="3398267"/>
          </a:xfrm>
          <a:prstGeom prst="rect">
            <a:avLst/>
          </a:prstGeom>
        </p:spPr>
      </p:pic>
      <p:sp>
        <p:nvSpPr>
          <p:cNvPr id="7" name="Rectangle 6">
            <a:extLst>
              <a:ext uri="{FF2B5EF4-FFF2-40B4-BE49-F238E27FC236}">
                <a16:creationId xmlns:a16="http://schemas.microsoft.com/office/drawing/2014/main" id="{491A6ABF-0410-7244-BF0C-46AC9F518DDF}"/>
              </a:ext>
            </a:extLst>
          </p:cNvPr>
          <p:cNvSpPr/>
          <p:nvPr/>
        </p:nvSpPr>
        <p:spPr bwMode="auto">
          <a:xfrm rot="853893">
            <a:off x="10431087" y="1518080"/>
            <a:ext cx="69836" cy="56662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extBox 10">
            <a:extLst>
              <a:ext uri="{FF2B5EF4-FFF2-40B4-BE49-F238E27FC236}">
                <a16:creationId xmlns:a16="http://schemas.microsoft.com/office/drawing/2014/main" id="{9277691A-E4EA-9A42-BEF9-57B7F5D50EE8}"/>
              </a:ext>
            </a:extLst>
          </p:cNvPr>
          <p:cNvSpPr txBox="1"/>
          <p:nvPr/>
        </p:nvSpPr>
        <p:spPr>
          <a:xfrm>
            <a:off x="8245095" y="2192415"/>
            <a:ext cx="1707353" cy="646331"/>
          </a:xfrm>
          <a:prstGeom prst="rect">
            <a:avLst/>
          </a:prstGeom>
          <a:solidFill>
            <a:srgbClr val="8B8B8F"/>
          </a:solidFill>
        </p:spPr>
        <p:txBody>
          <a:bodyPr wrap="square" rtlCol="0">
            <a:spAutoFit/>
          </a:bodyPr>
          <a:lstStyle/>
          <a:p>
            <a:r>
              <a:rPr lang="en-US" dirty="0" err="1">
                <a:solidFill>
                  <a:srgbClr val="FFFF00"/>
                </a:solidFill>
              </a:rPr>
              <a:t>Nusil</a:t>
            </a:r>
            <a:r>
              <a:rPr lang="en-US" dirty="0">
                <a:solidFill>
                  <a:srgbClr val="FFFF00"/>
                </a:solidFill>
              </a:rPr>
              <a:t> CV2566 gasket</a:t>
            </a:r>
          </a:p>
        </p:txBody>
      </p:sp>
      <p:cxnSp>
        <p:nvCxnSpPr>
          <p:cNvPr id="20" name="Straight Connector 19">
            <a:extLst>
              <a:ext uri="{FF2B5EF4-FFF2-40B4-BE49-F238E27FC236}">
                <a16:creationId xmlns:a16="http://schemas.microsoft.com/office/drawing/2014/main" id="{A13C053B-3D6D-0D48-B532-7DA54ED51DAF}"/>
              </a:ext>
            </a:extLst>
          </p:cNvPr>
          <p:cNvCxnSpPr/>
          <p:nvPr/>
        </p:nvCxnSpPr>
        <p:spPr bwMode="auto">
          <a:xfrm flipV="1">
            <a:off x="9824751" y="1869279"/>
            <a:ext cx="566334" cy="373856"/>
          </a:xfrm>
          <a:prstGeom prst="line">
            <a:avLst/>
          </a:prstGeom>
          <a:solidFill>
            <a:schemeClr val="accent1"/>
          </a:solidFill>
          <a:ln w="15875" cap="flat" cmpd="sng" algn="ctr">
            <a:solidFill>
              <a:srgbClr val="FFFF00"/>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483C01DC-08C5-0446-9D58-72F3A49B0176}"/>
              </a:ext>
            </a:extLst>
          </p:cNvPr>
          <p:cNvSpPr txBox="1"/>
          <p:nvPr/>
        </p:nvSpPr>
        <p:spPr>
          <a:xfrm>
            <a:off x="10319530" y="324088"/>
            <a:ext cx="1339070" cy="584775"/>
          </a:xfrm>
          <a:prstGeom prst="rect">
            <a:avLst/>
          </a:prstGeom>
          <a:solidFill>
            <a:srgbClr val="7F7873"/>
          </a:solidFill>
        </p:spPr>
        <p:txBody>
          <a:bodyPr wrap="square" rtlCol="0">
            <a:spAutoFit/>
          </a:bodyPr>
          <a:lstStyle/>
          <a:p>
            <a:r>
              <a:rPr lang="en-US" sz="1600" dirty="0">
                <a:solidFill>
                  <a:schemeClr val="bg1"/>
                </a:solidFill>
              </a:rPr>
              <a:t>Titanium for CTE match</a:t>
            </a:r>
          </a:p>
        </p:txBody>
      </p:sp>
      <p:sp>
        <p:nvSpPr>
          <p:cNvPr id="23" name="Rectangle 22">
            <a:extLst>
              <a:ext uri="{FF2B5EF4-FFF2-40B4-BE49-F238E27FC236}">
                <a16:creationId xmlns:a16="http://schemas.microsoft.com/office/drawing/2014/main" id="{6E90BAEF-64A1-8744-B60D-0CFC3830D8A7}"/>
              </a:ext>
            </a:extLst>
          </p:cNvPr>
          <p:cNvSpPr/>
          <p:nvPr/>
        </p:nvSpPr>
        <p:spPr bwMode="auto">
          <a:xfrm>
            <a:off x="10540925" y="84820"/>
            <a:ext cx="1089099" cy="2249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Slide Number Placeholder 23">
            <a:extLst>
              <a:ext uri="{FF2B5EF4-FFF2-40B4-BE49-F238E27FC236}">
                <a16:creationId xmlns:a16="http://schemas.microsoft.com/office/drawing/2014/main" id="{01241623-1607-E647-B015-DB964DE3057D}"/>
              </a:ext>
            </a:extLst>
          </p:cNvPr>
          <p:cNvSpPr>
            <a:spLocks noGrp="1"/>
          </p:cNvSpPr>
          <p:nvPr>
            <p:ph type="sldNum" sz="quarter" idx="12"/>
          </p:nvPr>
        </p:nvSpPr>
        <p:spPr/>
        <p:txBody>
          <a:bodyPr/>
          <a:lstStyle/>
          <a:p>
            <a:fld id="{584D3AF5-9832-784A-97E3-1B6593CCEBEC}" type="slidenum">
              <a:rPr lang="en-US" smtClean="0"/>
              <a:t>19</a:t>
            </a:fld>
            <a:endParaRPr lang="en-US"/>
          </a:p>
        </p:txBody>
      </p:sp>
    </p:spTree>
    <p:extLst>
      <p:ext uri="{BB962C8B-B14F-4D97-AF65-F5344CB8AC3E}">
        <p14:creationId xmlns:p14="http://schemas.microsoft.com/office/powerpoint/2010/main" val="219158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D2656-3E24-5648-90BA-ADBA7F55526B}"/>
              </a:ext>
            </a:extLst>
          </p:cNvPr>
          <p:cNvSpPr>
            <a:spLocks noGrp="1"/>
          </p:cNvSpPr>
          <p:nvPr>
            <p:ph type="title"/>
          </p:nvPr>
        </p:nvSpPr>
        <p:spPr>
          <a:xfrm>
            <a:off x="652464" y="381000"/>
            <a:ext cx="11074400" cy="762000"/>
          </a:xfrm>
        </p:spPr>
        <p:txBody>
          <a:bodyPr/>
          <a:lstStyle/>
          <a:p>
            <a:r>
              <a:rPr lang="en-US" dirty="0"/>
              <a:t>To catch transients in NIR</a:t>
            </a:r>
          </a:p>
        </p:txBody>
      </p:sp>
      <p:sp>
        <p:nvSpPr>
          <p:cNvPr id="3" name="Content Placeholder 2">
            <a:extLst>
              <a:ext uri="{FF2B5EF4-FFF2-40B4-BE49-F238E27FC236}">
                <a16:creationId xmlns:a16="http://schemas.microsoft.com/office/drawing/2014/main" id="{A15A41CD-41E9-C84F-9F1C-BC712FFCF164}"/>
              </a:ext>
            </a:extLst>
          </p:cNvPr>
          <p:cNvSpPr>
            <a:spLocks noGrp="1"/>
          </p:cNvSpPr>
          <p:nvPr>
            <p:ph sz="half" idx="1"/>
          </p:nvPr>
        </p:nvSpPr>
        <p:spPr>
          <a:xfrm>
            <a:off x="4267478" y="2092470"/>
            <a:ext cx="3657600" cy="4114800"/>
          </a:xfrm>
          <a:ln>
            <a:solidFill>
              <a:schemeClr val="tx1"/>
            </a:solidFill>
          </a:ln>
        </p:spPr>
        <p:txBody>
          <a:bodyPr/>
          <a:lstStyle/>
          <a:p>
            <a:pPr marL="0" indent="0" algn="ctr">
              <a:buNone/>
            </a:pPr>
            <a:r>
              <a:rPr lang="en-US" dirty="0">
                <a:solidFill>
                  <a:srgbClr val="0527FF"/>
                </a:solidFill>
              </a:rPr>
              <a:t>DEEP</a:t>
            </a:r>
          </a:p>
        </p:txBody>
      </p:sp>
      <p:sp>
        <p:nvSpPr>
          <p:cNvPr id="5" name="Content Placeholder 4">
            <a:extLst>
              <a:ext uri="{FF2B5EF4-FFF2-40B4-BE49-F238E27FC236}">
                <a16:creationId xmlns:a16="http://schemas.microsoft.com/office/drawing/2014/main" id="{8889730D-2887-A640-A4F4-82E5F5FBE5F0}"/>
              </a:ext>
            </a:extLst>
          </p:cNvPr>
          <p:cNvSpPr>
            <a:spLocks noGrp="1"/>
          </p:cNvSpPr>
          <p:nvPr>
            <p:ph sz="half" idx="2"/>
          </p:nvPr>
        </p:nvSpPr>
        <p:spPr>
          <a:xfrm>
            <a:off x="379964" y="2092470"/>
            <a:ext cx="3657600" cy="4114800"/>
          </a:xfrm>
          <a:ln>
            <a:solidFill>
              <a:schemeClr val="tx1"/>
            </a:solidFill>
          </a:ln>
        </p:spPr>
        <p:txBody>
          <a:bodyPr/>
          <a:lstStyle/>
          <a:p>
            <a:pPr marL="0" indent="0" algn="ctr">
              <a:buNone/>
            </a:pPr>
            <a:r>
              <a:rPr lang="en-US" dirty="0">
                <a:solidFill>
                  <a:srgbClr val="0527FF"/>
                </a:solidFill>
              </a:rPr>
              <a:t>WIDE</a:t>
            </a:r>
          </a:p>
          <a:p>
            <a:r>
              <a:rPr lang="en-US" sz="2000" dirty="0"/>
              <a:t>FoV</a:t>
            </a:r>
            <a:r>
              <a:rPr lang="en-US" sz="2000" dirty="0">
                <a:solidFill>
                  <a:srgbClr val="0527FF"/>
                </a:solidFill>
              </a:rPr>
              <a:t> </a:t>
            </a:r>
            <a:r>
              <a:rPr lang="en-US" sz="2000" dirty="0"/>
              <a:t>= 0.6 deg</a:t>
            </a:r>
            <a:r>
              <a:rPr lang="en-US" sz="2000" baseline="30000" dirty="0"/>
              <a:t>2 </a:t>
            </a:r>
          </a:p>
          <a:p>
            <a:pPr marL="0" indent="0" algn="ctr">
              <a:buNone/>
            </a:pPr>
            <a:r>
              <a:rPr lang="en-US" sz="2000" dirty="0"/>
              <a:t>= Current record</a:t>
            </a:r>
          </a:p>
          <a:p>
            <a:pPr marL="0" indent="0" algn="ctr">
              <a:buNone/>
            </a:pPr>
            <a:r>
              <a:rPr lang="en-US" sz="2000" dirty="0"/>
              <a:t>   VISTA @ ESO</a:t>
            </a:r>
          </a:p>
        </p:txBody>
      </p:sp>
      <p:sp>
        <p:nvSpPr>
          <p:cNvPr id="6" name="Content Placeholder 4">
            <a:extLst>
              <a:ext uri="{FF2B5EF4-FFF2-40B4-BE49-F238E27FC236}">
                <a16:creationId xmlns:a16="http://schemas.microsoft.com/office/drawing/2014/main" id="{B8BEF3F5-A02E-3A4A-9443-4197B184C28B}"/>
              </a:ext>
            </a:extLst>
          </p:cNvPr>
          <p:cNvSpPr txBox="1">
            <a:spLocks/>
          </p:cNvSpPr>
          <p:nvPr/>
        </p:nvSpPr>
        <p:spPr bwMode="auto">
          <a:xfrm>
            <a:off x="8154992" y="2092470"/>
            <a:ext cx="3657600" cy="41148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5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lgn="ctr">
              <a:buFontTx/>
              <a:buNone/>
            </a:pPr>
            <a:r>
              <a:rPr lang="en-US" kern="0" dirty="0">
                <a:solidFill>
                  <a:srgbClr val="0527FF"/>
                </a:solidFill>
              </a:rPr>
              <a:t>DARK</a:t>
            </a:r>
            <a:endParaRPr lang="en-US" sz="2000" kern="0" dirty="0">
              <a:solidFill>
                <a:srgbClr val="0527FF"/>
              </a:solidFill>
            </a:endParaRPr>
          </a:p>
          <a:p>
            <a:pPr marL="0" indent="0" algn="ctr">
              <a:buFontTx/>
              <a:buNone/>
            </a:pPr>
            <a:r>
              <a:rPr lang="en-US" sz="2000" kern="0" dirty="0"/>
              <a:t>(Low sky background)</a:t>
            </a:r>
          </a:p>
        </p:txBody>
      </p:sp>
      <p:sp>
        <p:nvSpPr>
          <p:cNvPr id="9" name="TextBox 8">
            <a:extLst>
              <a:ext uri="{FF2B5EF4-FFF2-40B4-BE49-F238E27FC236}">
                <a16:creationId xmlns:a16="http://schemas.microsoft.com/office/drawing/2014/main" id="{FBB738C3-9298-3F47-9D22-8CCCDE2BF717}"/>
              </a:ext>
            </a:extLst>
          </p:cNvPr>
          <p:cNvSpPr txBox="1"/>
          <p:nvPr/>
        </p:nvSpPr>
        <p:spPr>
          <a:xfrm>
            <a:off x="759381" y="1279181"/>
            <a:ext cx="6627257" cy="338554"/>
          </a:xfrm>
          <a:prstGeom prst="rect">
            <a:avLst/>
          </a:prstGeom>
          <a:noFill/>
          <a:ln>
            <a:solidFill>
              <a:srgbClr val="0527FF"/>
            </a:solidFill>
          </a:ln>
        </p:spPr>
        <p:txBody>
          <a:bodyPr wrap="square" rtlCol="0">
            <a:spAutoFit/>
          </a:bodyPr>
          <a:lstStyle/>
          <a:p>
            <a:r>
              <a:rPr lang="en-US" sz="1600" dirty="0"/>
              <a:t>49 deg</a:t>
            </a:r>
            <a:r>
              <a:rPr lang="en-US" sz="1600" baseline="30000" dirty="0"/>
              <a:t>2 </a:t>
            </a:r>
            <a:r>
              <a:rPr lang="en-US" sz="1600" dirty="0"/>
              <a:t> every1000s with SNR&gt;5 for magnitude 23.3 at 2.3&lt;</a:t>
            </a:r>
            <a:r>
              <a:rPr lang="en-US" sz="1600" dirty="0" err="1"/>
              <a:t>λ</a:t>
            </a:r>
            <a:r>
              <a:rPr lang="en-US" sz="1600" dirty="0"/>
              <a:t>&lt;2.55µm </a:t>
            </a:r>
          </a:p>
        </p:txBody>
      </p:sp>
      <p:sp>
        <p:nvSpPr>
          <p:cNvPr id="10" name="Slide Number Placeholder 9">
            <a:extLst>
              <a:ext uri="{FF2B5EF4-FFF2-40B4-BE49-F238E27FC236}">
                <a16:creationId xmlns:a16="http://schemas.microsoft.com/office/drawing/2014/main" id="{EA553B52-3725-9343-996F-651BAD61B341}"/>
              </a:ext>
            </a:extLst>
          </p:cNvPr>
          <p:cNvSpPr>
            <a:spLocks noGrp="1"/>
          </p:cNvSpPr>
          <p:nvPr>
            <p:ph type="sldNum" sz="quarter" idx="12"/>
          </p:nvPr>
        </p:nvSpPr>
        <p:spPr/>
        <p:txBody>
          <a:bodyPr/>
          <a:lstStyle/>
          <a:p>
            <a:fld id="{584D3AF5-9832-784A-97E3-1B6593CCEBEC}" type="slidenum">
              <a:rPr lang="en-US" smtClean="0"/>
              <a:t>2</a:t>
            </a:fld>
            <a:endParaRPr lang="en-US"/>
          </a:p>
        </p:txBody>
      </p:sp>
    </p:spTree>
    <p:extLst>
      <p:ext uri="{BB962C8B-B14F-4D97-AF65-F5344CB8AC3E}">
        <p14:creationId xmlns:p14="http://schemas.microsoft.com/office/powerpoint/2010/main" val="3374953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60EE-84CF-4AF3-A720-48258B01514C}"/>
              </a:ext>
            </a:extLst>
          </p:cNvPr>
          <p:cNvSpPr>
            <a:spLocks noGrp="1"/>
          </p:cNvSpPr>
          <p:nvPr>
            <p:ph type="title"/>
          </p:nvPr>
        </p:nvSpPr>
        <p:spPr>
          <a:xfrm>
            <a:off x="551699" y="131201"/>
            <a:ext cx="11249775" cy="684741"/>
          </a:xfrm>
        </p:spPr>
        <p:txBody>
          <a:bodyPr>
            <a:normAutofit fontScale="90000"/>
          </a:bodyPr>
          <a:lstStyle/>
          <a:p>
            <a:r>
              <a:rPr lang="en-US" sz="2400" dirty="0">
                <a:latin typeface="Comic Sans MS" panose="030F0702030302020204" pitchFamily="66" charset="0"/>
              </a:rPr>
              <a:t>&gt;80% of radiation from window is returned to window </a:t>
            </a:r>
            <a:r>
              <a:rPr lang="en-US" sz="2400" dirty="0">
                <a:solidFill>
                  <a:schemeClr val="bg1">
                    <a:lumMod val="65000"/>
                  </a:schemeClr>
                </a:solidFill>
                <a:latin typeface="Comic Sans MS" panose="030F0702030302020204" pitchFamily="66" charset="0"/>
              </a:rPr>
              <a:t>(non-sequential ray tracing)</a:t>
            </a:r>
            <a:endParaRPr lang="en-US" sz="2400" dirty="0">
              <a:solidFill>
                <a:schemeClr val="bg1">
                  <a:lumMod val="65000"/>
                </a:schemeClr>
              </a:solidFill>
            </a:endParaRPr>
          </a:p>
        </p:txBody>
      </p:sp>
      <p:pic>
        <p:nvPicPr>
          <p:cNvPr id="5" name="Picture 4" descr="A picture containing text, electronics&#10;&#10;Description automatically generated">
            <a:extLst>
              <a:ext uri="{FF2B5EF4-FFF2-40B4-BE49-F238E27FC236}">
                <a16:creationId xmlns:a16="http://schemas.microsoft.com/office/drawing/2014/main" id="{10924B93-DC0B-4C2A-A9F1-2C7F271FE003}"/>
              </a:ext>
            </a:extLst>
          </p:cNvPr>
          <p:cNvPicPr>
            <a:picLocks noChangeAspect="1"/>
          </p:cNvPicPr>
          <p:nvPr/>
        </p:nvPicPr>
        <p:blipFill rotWithShape="1">
          <a:blip r:embed="rId2">
            <a:extLst>
              <a:ext uri="{28A0092B-C50C-407E-A947-70E740481C1C}">
                <a14:useLocalDpi xmlns:a14="http://schemas.microsoft.com/office/drawing/2010/main" val="0"/>
              </a:ext>
            </a:extLst>
          </a:blip>
          <a:srcRect l="22402" r="23442"/>
          <a:stretch/>
        </p:blipFill>
        <p:spPr>
          <a:xfrm>
            <a:off x="2794660" y="2980192"/>
            <a:ext cx="6602680" cy="3861054"/>
          </a:xfrm>
          <a:prstGeom prst="rect">
            <a:avLst/>
          </a:prstGeom>
        </p:spPr>
      </p:pic>
      <p:sp>
        <p:nvSpPr>
          <p:cNvPr id="6" name="TextBox 5">
            <a:extLst>
              <a:ext uri="{FF2B5EF4-FFF2-40B4-BE49-F238E27FC236}">
                <a16:creationId xmlns:a16="http://schemas.microsoft.com/office/drawing/2014/main" id="{402A51AA-AA9B-42EC-A7A3-6417D8313A6E}"/>
              </a:ext>
            </a:extLst>
          </p:cNvPr>
          <p:cNvSpPr txBox="1"/>
          <p:nvPr/>
        </p:nvSpPr>
        <p:spPr>
          <a:xfrm>
            <a:off x="2982354" y="2980192"/>
            <a:ext cx="4195379" cy="276999"/>
          </a:xfrm>
          <a:prstGeom prst="rect">
            <a:avLst/>
          </a:prstGeom>
          <a:noFill/>
        </p:spPr>
        <p:txBody>
          <a:bodyPr wrap="none" rtlCol="0">
            <a:spAutoFit/>
          </a:bodyPr>
          <a:lstStyle/>
          <a:p>
            <a:r>
              <a:rPr lang="en-US" sz="1200" dirty="0">
                <a:solidFill>
                  <a:schemeClr val="bg1"/>
                </a:solidFill>
                <a:latin typeface="Comic Sans MS" panose="030F0702030302020204" pitchFamily="66" charset="0"/>
              </a:rPr>
              <a:t>Source: window radiates light into </a:t>
            </a:r>
            <a:r>
              <a:rPr lang="el-GR" sz="1200" dirty="0">
                <a:solidFill>
                  <a:schemeClr val="bg1"/>
                </a:solidFill>
                <a:latin typeface="Comic Sans MS" panose="030F0702030302020204" pitchFamily="66" charset="0"/>
              </a:rPr>
              <a:t>π</a:t>
            </a:r>
            <a:r>
              <a:rPr lang="en-US" sz="1200" baseline="30000" dirty="0">
                <a:solidFill>
                  <a:schemeClr val="bg1"/>
                </a:solidFill>
                <a:latin typeface="Comic Sans MS" panose="030F0702030302020204" pitchFamily="66" charset="0"/>
              </a:rPr>
              <a:t>2</a:t>
            </a:r>
            <a:r>
              <a:rPr lang="en-US" sz="1200" dirty="0">
                <a:solidFill>
                  <a:schemeClr val="bg1"/>
                </a:solidFill>
                <a:latin typeface="Comic Sans MS" panose="030F0702030302020204" pitchFamily="66" charset="0"/>
              </a:rPr>
              <a:t> steradians equally</a:t>
            </a:r>
          </a:p>
        </p:txBody>
      </p:sp>
      <p:cxnSp>
        <p:nvCxnSpPr>
          <p:cNvPr id="7" name="Straight Arrow Connector 6">
            <a:extLst>
              <a:ext uri="{FF2B5EF4-FFF2-40B4-BE49-F238E27FC236}">
                <a16:creationId xmlns:a16="http://schemas.microsoft.com/office/drawing/2014/main" id="{B346EFB4-D6B1-4386-A4EA-BE0676B08765}"/>
              </a:ext>
            </a:extLst>
          </p:cNvPr>
          <p:cNvCxnSpPr>
            <a:cxnSpLocks/>
          </p:cNvCxnSpPr>
          <p:nvPr/>
        </p:nvCxnSpPr>
        <p:spPr>
          <a:xfrm>
            <a:off x="4316304" y="3257191"/>
            <a:ext cx="0" cy="725029"/>
          </a:xfrm>
          <a:prstGeom prst="straightConnector1">
            <a:avLst/>
          </a:prstGeom>
          <a:ln>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graphicFrame>
        <p:nvGraphicFramePr>
          <p:cNvPr id="9" name="Table 4">
            <a:extLst>
              <a:ext uri="{FF2B5EF4-FFF2-40B4-BE49-F238E27FC236}">
                <a16:creationId xmlns:a16="http://schemas.microsoft.com/office/drawing/2014/main" id="{76101786-D509-4265-905D-C544897CFBEC}"/>
              </a:ext>
            </a:extLst>
          </p:cNvPr>
          <p:cNvGraphicFramePr>
            <a:graphicFrameLocks noGrp="1"/>
          </p:cNvGraphicFramePr>
          <p:nvPr>
            <p:extLst>
              <p:ext uri="{D42A27DB-BD31-4B8C-83A1-F6EECF244321}">
                <p14:modId xmlns:p14="http://schemas.microsoft.com/office/powerpoint/2010/main" val="1032944895"/>
              </p:ext>
            </p:extLst>
          </p:nvPr>
        </p:nvGraphicFramePr>
        <p:xfrm>
          <a:off x="551700" y="856017"/>
          <a:ext cx="11088599" cy="1463040"/>
        </p:xfrm>
        <a:graphic>
          <a:graphicData uri="http://schemas.openxmlformats.org/drawingml/2006/table">
            <a:tbl>
              <a:tblPr firstRow="1" bandRow="1">
                <a:tableStyleId>{5C22544A-7EE6-4342-B048-85BDC9FD1C3A}</a:tableStyleId>
              </a:tblPr>
              <a:tblGrid>
                <a:gridCol w="1760041">
                  <a:extLst>
                    <a:ext uri="{9D8B030D-6E8A-4147-A177-3AD203B41FA5}">
                      <a16:colId xmlns:a16="http://schemas.microsoft.com/office/drawing/2014/main" val="3847392428"/>
                    </a:ext>
                  </a:extLst>
                </a:gridCol>
                <a:gridCol w="864066">
                  <a:extLst>
                    <a:ext uri="{9D8B030D-6E8A-4147-A177-3AD203B41FA5}">
                      <a16:colId xmlns:a16="http://schemas.microsoft.com/office/drawing/2014/main" val="1448975119"/>
                    </a:ext>
                  </a:extLst>
                </a:gridCol>
                <a:gridCol w="931178">
                  <a:extLst>
                    <a:ext uri="{9D8B030D-6E8A-4147-A177-3AD203B41FA5}">
                      <a16:colId xmlns:a16="http://schemas.microsoft.com/office/drawing/2014/main" val="3269425847"/>
                    </a:ext>
                  </a:extLst>
                </a:gridCol>
                <a:gridCol w="872455">
                  <a:extLst>
                    <a:ext uri="{9D8B030D-6E8A-4147-A177-3AD203B41FA5}">
                      <a16:colId xmlns:a16="http://schemas.microsoft.com/office/drawing/2014/main" val="3404379853"/>
                    </a:ext>
                  </a:extLst>
                </a:gridCol>
                <a:gridCol w="855677">
                  <a:extLst>
                    <a:ext uri="{9D8B030D-6E8A-4147-A177-3AD203B41FA5}">
                      <a16:colId xmlns:a16="http://schemas.microsoft.com/office/drawing/2014/main" val="3067357524"/>
                    </a:ext>
                  </a:extLst>
                </a:gridCol>
                <a:gridCol w="1308682">
                  <a:extLst>
                    <a:ext uri="{9D8B030D-6E8A-4147-A177-3AD203B41FA5}">
                      <a16:colId xmlns:a16="http://schemas.microsoft.com/office/drawing/2014/main" val="3244635758"/>
                    </a:ext>
                  </a:extLst>
                </a:gridCol>
                <a:gridCol w="780176">
                  <a:extLst>
                    <a:ext uri="{9D8B030D-6E8A-4147-A177-3AD203B41FA5}">
                      <a16:colId xmlns:a16="http://schemas.microsoft.com/office/drawing/2014/main" val="1757179420"/>
                    </a:ext>
                  </a:extLst>
                </a:gridCol>
                <a:gridCol w="755010">
                  <a:extLst>
                    <a:ext uri="{9D8B030D-6E8A-4147-A177-3AD203B41FA5}">
                      <a16:colId xmlns:a16="http://schemas.microsoft.com/office/drawing/2014/main" val="1149068393"/>
                    </a:ext>
                  </a:extLst>
                </a:gridCol>
                <a:gridCol w="763398">
                  <a:extLst>
                    <a:ext uri="{9D8B030D-6E8A-4147-A177-3AD203B41FA5}">
                      <a16:colId xmlns:a16="http://schemas.microsoft.com/office/drawing/2014/main" val="893971051"/>
                    </a:ext>
                  </a:extLst>
                </a:gridCol>
                <a:gridCol w="713064">
                  <a:extLst>
                    <a:ext uri="{9D8B030D-6E8A-4147-A177-3AD203B41FA5}">
                      <a16:colId xmlns:a16="http://schemas.microsoft.com/office/drawing/2014/main" val="2324862941"/>
                    </a:ext>
                  </a:extLst>
                </a:gridCol>
                <a:gridCol w="738231">
                  <a:extLst>
                    <a:ext uri="{9D8B030D-6E8A-4147-A177-3AD203B41FA5}">
                      <a16:colId xmlns:a16="http://schemas.microsoft.com/office/drawing/2014/main" val="214703359"/>
                    </a:ext>
                  </a:extLst>
                </a:gridCol>
                <a:gridCol w="746621">
                  <a:extLst>
                    <a:ext uri="{9D8B030D-6E8A-4147-A177-3AD203B41FA5}">
                      <a16:colId xmlns:a16="http://schemas.microsoft.com/office/drawing/2014/main" val="1982963931"/>
                    </a:ext>
                  </a:extLst>
                </a:gridCol>
              </a:tblGrid>
              <a:tr h="435275">
                <a:tc>
                  <a:txBody>
                    <a:bodyPr/>
                    <a:lstStyle/>
                    <a:p>
                      <a:r>
                        <a:rPr lang="en-US" sz="800" dirty="0">
                          <a:latin typeface="Comic Sans MS" panose="030F0702030302020204" pitchFamily="66" charset="0"/>
                        </a:rPr>
                        <a:t>Config</a:t>
                      </a:r>
                    </a:p>
                  </a:txBody>
                  <a:tcPr/>
                </a:tc>
                <a:tc>
                  <a:txBody>
                    <a:bodyPr/>
                    <a:lstStyle/>
                    <a:p>
                      <a:r>
                        <a:rPr lang="en-US" sz="800" dirty="0">
                          <a:latin typeface="Comic Sans MS" panose="030F0702030302020204" pitchFamily="66" charset="0"/>
                        </a:rPr>
                        <a:t>Total Input</a:t>
                      </a:r>
                    </a:p>
                  </a:txBody>
                  <a:tcPr/>
                </a:tc>
                <a:tc>
                  <a:txBody>
                    <a:bodyPr/>
                    <a:lstStyle/>
                    <a:p>
                      <a:r>
                        <a:rPr lang="en-US" sz="800" dirty="0">
                          <a:latin typeface="Comic Sans MS" panose="030F0702030302020204" pitchFamily="66" charset="0"/>
                        </a:rPr>
                        <a:t>Total Missed*</a:t>
                      </a:r>
                    </a:p>
                  </a:txBody>
                  <a:tcPr/>
                </a:tc>
                <a:tc>
                  <a:txBody>
                    <a:bodyPr/>
                    <a:lstStyle/>
                    <a:p>
                      <a:r>
                        <a:rPr lang="en-US" sz="800" dirty="0">
                          <a:latin typeface="Comic Sans MS" panose="030F0702030302020204" pitchFamily="66" charset="0"/>
                        </a:rPr>
                        <a:t>Total Enters Window</a:t>
                      </a:r>
                    </a:p>
                  </a:txBody>
                  <a:tcPr/>
                </a:tc>
                <a:tc>
                  <a:txBody>
                    <a:bodyPr/>
                    <a:lstStyle/>
                    <a:p>
                      <a:r>
                        <a:rPr lang="en-US" sz="800" dirty="0">
                          <a:latin typeface="Comic Sans MS" panose="030F0702030302020204" pitchFamily="66" charset="0"/>
                        </a:rPr>
                        <a:t>Total Detector</a:t>
                      </a:r>
                      <a:r>
                        <a:rPr lang="en-US" sz="800" baseline="30000" dirty="0">
                          <a:latin typeface="Comic Sans MS" panose="030F0702030302020204" pitchFamily="66" charset="0"/>
                        </a:rPr>
                        <a:t>**</a:t>
                      </a:r>
                      <a:endParaRPr lang="en-US" sz="800" dirty="0">
                        <a:latin typeface="Comic Sans MS" panose="030F0702030302020204" pitchFamily="66" charset="0"/>
                      </a:endParaRPr>
                    </a:p>
                  </a:txBody>
                  <a:tcPr/>
                </a:tc>
                <a:tc>
                  <a:txBody>
                    <a:bodyPr/>
                    <a:lstStyle/>
                    <a:p>
                      <a:r>
                        <a:rPr lang="en-US" sz="800" dirty="0">
                          <a:latin typeface="Comic Sans MS" panose="030F0702030302020204" pitchFamily="66" charset="0"/>
                        </a:rPr>
                        <a:t>Total Exiting Window and Reflected Off Baffles</a:t>
                      </a:r>
                      <a:r>
                        <a:rPr lang="en-US" sz="800" baseline="30000" dirty="0">
                          <a:latin typeface="Comic Sans MS" panose="030F0702030302020204" pitchFamily="66" charset="0"/>
                        </a:rPr>
                        <a:t>**</a:t>
                      </a:r>
                      <a:endParaRPr lang="en-US" sz="800" dirty="0">
                        <a:latin typeface="Comic Sans MS" panose="030F0702030302020204" pitchFamily="66" charset="0"/>
                      </a:endParaRPr>
                    </a:p>
                  </a:txBody>
                  <a:tcPr/>
                </a:tc>
                <a:tc>
                  <a:txBody>
                    <a:bodyPr/>
                    <a:lstStyle/>
                    <a:p>
                      <a:r>
                        <a:rPr lang="en-US" sz="800" dirty="0">
                          <a:latin typeface="Comic Sans MS" panose="030F0702030302020204" pitchFamily="66" charset="0"/>
                        </a:rPr>
                        <a:t>Baffle 1</a:t>
                      </a:r>
                      <a:r>
                        <a:rPr lang="en-US" sz="800" baseline="30000" dirty="0">
                          <a:latin typeface="Comic Sans MS" panose="030F0702030302020204" pitchFamily="66" charset="0"/>
                        </a:rPr>
                        <a:t>**</a:t>
                      </a:r>
                    </a:p>
                  </a:txBody>
                  <a:tcPr/>
                </a:tc>
                <a:tc>
                  <a:txBody>
                    <a:bodyPr/>
                    <a:lstStyle/>
                    <a:p>
                      <a:r>
                        <a:rPr lang="en-US" sz="800" dirty="0">
                          <a:latin typeface="Comic Sans MS" panose="030F0702030302020204" pitchFamily="66" charset="0"/>
                        </a:rPr>
                        <a:t>Baffle 2</a:t>
                      </a:r>
                      <a:r>
                        <a:rPr lang="en-US" sz="800" baseline="30000" dirty="0">
                          <a:latin typeface="Comic Sans MS" panose="030F0702030302020204" pitchFamily="66" charset="0"/>
                        </a:rPr>
                        <a:t>**</a:t>
                      </a:r>
                      <a:endParaRPr lang="en-US" sz="800" dirty="0">
                        <a:latin typeface="Comic Sans MS" panose="030F0702030302020204" pitchFamily="66" charset="0"/>
                      </a:endParaRPr>
                    </a:p>
                  </a:txBody>
                  <a:tcPr/>
                </a:tc>
                <a:tc>
                  <a:txBody>
                    <a:bodyPr/>
                    <a:lstStyle/>
                    <a:p>
                      <a:r>
                        <a:rPr lang="en-US" sz="800" dirty="0">
                          <a:latin typeface="Comic Sans MS" panose="030F0702030302020204" pitchFamily="66" charset="0"/>
                        </a:rPr>
                        <a:t>Baffle 3</a:t>
                      </a:r>
                      <a:r>
                        <a:rPr lang="en-US" sz="800" baseline="30000" dirty="0">
                          <a:latin typeface="Comic Sans MS" panose="030F0702030302020204" pitchFamily="66" charset="0"/>
                        </a:rPr>
                        <a:t>**</a:t>
                      </a:r>
                      <a:endParaRPr lang="en-US" sz="800" dirty="0">
                        <a:latin typeface="Comic Sans MS" panose="030F0702030302020204" pitchFamily="66" charset="0"/>
                      </a:endParaRPr>
                    </a:p>
                  </a:txBody>
                  <a:tcPr/>
                </a:tc>
                <a:tc>
                  <a:txBody>
                    <a:bodyPr/>
                    <a:lstStyle/>
                    <a:p>
                      <a:r>
                        <a:rPr lang="en-US" sz="800" dirty="0">
                          <a:latin typeface="Comic Sans MS" panose="030F0702030302020204" pitchFamily="66" charset="0"/>
                        </a:rPr>
                        <a:t>Baffle 4</a:t>
                      </a:r>
                      <a:r>
                        <a:rPr lang="en-US" sz="800" baseline="30000" dirty="0">
                          <a:latin typeface="Comic Sans MS" panose="030F0702030302020204" pitchFamily="66" charset="0"/>
                        </a:rPr>
                        <a:t>**</a:t>
                      </a:r>
                      <a:endParaRPr lang="en-US" sz="800" dirty="0">
                        <a:latin typeface="Comic Sans MS" panose="030F0702030302020204" pitchFamily="66" charset="0"/>
                      </a:endParaRPr>
                    </a:p>
                  </a:txBody>
                  <a:tcPr/>
                </a:tc>
                <a:tc>
                  <a:txBody>
                    <a:bodyPr/>
                    <a:lstStyle/>
                    <a:p>
                      <a:r>
                        <a:rPr lang="en-US" sz="800" dirty="0">
                          <a:latin typeface="Comic Sans MS" panose="030F0702030302020204" pitchFamily="66" charset="0"/>
                        </a:rPr>
                        <a:t>Baffle 5</a:t>
                      </a:r>
                      <a:r>
                        <a:rPr lang="en-US" sz="800" baseline="30000" dirty="0">
                          <a:latin typeface="Comic Sans MS" panose="030F0702030302020204" pitchFamily="66" charset="0"/>
                        </a:rPr>
                        <a:t>**</a:t>
                      </a:r>
                      <a:endParaRPr lang="en-US" sz="800" dirty="0">
                        <a:latin typeface="Comic Sans MS" panose="030F0702030302020204" pitchFamily="66" charset="0"/>
                      </a:endParaRPr>
                    </a:p>
                  </a:txBody>
                  <a:tcPr/>
                </a:tc>
                <a:tc>
                  <a:txBody>
                    <a:bodyPr/>
                    <a:lstStyle/>
                    <a:p>
                      <a:r>
                        <a:rPr lang="en-US" sz="800" dirty="0">
                          <a:latin typeface="Comic Sans MS" panose="030F0702030302020204" pitchFamily="66" charset="0"/>
                        </a:rPr>
                        <a:t>Baffle 6</a:t>
                      </a:r>
                      <a:r>
                        <a:rPr lang="en-US" sz="800" baseline="30000" dirty="0">
                          <a:latin typeface="Comic Sans MS" panose="030F0702030302020204" pitchFamily="66" charset="0"/>
                        </a:rPr>
                        <a:t>**</a:t>
                      </a:r>
                      <a:endParaRPr lang="en-US" sz="800" dirty="0">
                        <a:latin typeface="Comic Sans MS" panose="030F0702030302020204" pitchFamily="66" charset="0"/>
                      </a:endParaRPr>
                    </a:p>
                  </a:txBody>
                  <a:tcPr/>
                </a:tc>
                <a:extLst>
                  <a:ext uri="{0D108BD9-81ED-4DB2-BD59-A6C34878D82A}">
                    <a16:rowId xmlns:a16="http://schemas.microsoft.com/office/drawing/2014/main" val="498178168"/>
                  </a:ext>
                </a:extLst>
              </a:tr>
              <a:tr h="203129">
                <a:tc>
                  <a:txBody>
                    <a:bodyPr/>
                    <a:lstStyle/>
                    <a:p>
                      <a:r>
                        <a:rPr lang="en-US" sz="800" dirty="0">
                          <a:latin typeface="Comic Sans MS" panose="030F0702030302020204" pitchFamily="66" charset="0"/>
                        </a:rPr>
                        <a:t>Cone Baffles</a:t>
                      </a:r>
                    </a:p>
                  </a:txBody>
                  <a:tcPr anchor="ctr"/>
                </a:tc>
                <a:tc>
                  <a:txBody>
                    <a:bodyPr/>
                    <a:lstStyle/>
                    <a:p>
                      <a:pPr algn="ctr"/>
                      <a:r>
                        <a:rPr lang="en-US" sz="800" dirty="0">
                          <a:latin typeface="Comic Sans MS" panose="030F0702030302020204" pitchFamily="66" charset="0"/>
                        </a:rPr>
                        <a:t>1.0000 W</a:t>
                      </a:r>
                    </a:p>
                  </a:txBody>
                  <a:tcPr anchor="ctr"/>
                </a:tc>
                <a:tc>
                  <a:txBody>
                    <a:bodyPr/>
                    <a:lstStyle/>
                    <a:p>
                      <a:pPr algn="ctr"/>
                      <a:r>
                        <a:rPr lang="en-US" sz="800" dirty="0">
                          <a:latin typeface="Comic Sans MS" panose="030F0702030302020204" pitchFamily="66" charset="0"/>
                        </a:rPr>
                        <a:t>-- W</a:t>
                      </a:r>
                    </a:p>
                  </a:txBody>
                  <a:tcPr anchor="ctr"/>
                </a:tc>
                <a:tc>
                  <a:txBody>
                    <a:bodyPr/>
                    <a:lstStyle/>
                    <a:p>
                      <a:pPr algn="ctr"/>
                      <a:r>
                        <a:rPr lang="en-US" sz="800" dirty="0">
                          <a:latin typeface="Comic Sans MS" panose="030F0702030302020204" pitchFamily="66" charset="0"/>
                        </a:rPr>
                        <a:t>0.3990 W</a:t>
                      </a:r>
                    </a:p>
                    <a:p>
                      <a:pPr algn="ctr"/>
                      <a:r>
                        <a:rPr lang="en-US" sz="800" dirty="0">
                          <a:latin typeface="Comic Sans MS" panose="030F0702030302020204" pitchFamily="66" charset="0"/>
                        </a:rPr>
                        <a:t>(100%)</a:t>
                      </a:r>
                    </a:p>
                  </a:txBody>
                  <a:tcPr anchor="ctr"/>
                </a:tc>
                <a:tc>
                  <a:txBody>
                    <a:bodyPr/>
                    <a:lstStyle/>
                    <a:p>
                      <a:pPr algn="ctr"/>
                      <a:r>
                        <a:rPr lang="en-US" sz="800" dirty="0">
                          <a:latin typeface="Comic Sans MS" panose="030F0702030302020204" pitchFamily="66" charset="0"/>
                        </a:rPr>
                        <a:t> 0.0009 W</a:t>
                      </a:r>
                    </a:p>
                    <a:p>
                      <a:pPr algn="ctr"/>
                      <a:r>
                        <a:rPr lang="en-US" sz="800" dirty="0">
                          <a:latin typeface="Comic Sans MS" panose="030F0702030302020204" pitchFamily="66" charset="0"/>
                        </a:rPr>
                        <a:t>(0.2%)</a:t>
                      </a:r>
                    </a:p>
                  </a:txBody>
                  <a:tcPr anchor="ctr"/>
                </a:tc>
                <a:tc>
                  <a:txBody>
                    <a:bodyPr/>
                    <a:lstStyle/>
                    <a:p>
                      <a:pPr algn="ctr"/>
                      <a:r>
                        <a:rPr lang="en-US" sz="800" dirty="0">
                          <a:latin typeface="Comic Sans MS" panose="030F0702030302020204" pitchFamily="66" charset="0"/>
                        </a:rPr>
                        <a:t>0.1758 W</a:t>
                      </a:r>
                    </a:p>
                    <a:p>
                      <a:pPr algn="ctr"/>
                      <a:r>
                        <a:rPr lang="en-US" sz="800" dirty="0">
                          <a:latin typeface="Comic Sans MS" panose="030F0702030302020204" pitchFamily="66" charset="0"/>
                        </a:rPr>
                        <a:t>(44.1%)</a:t>
                      </a:r>
                    </a:p>
                  </a:txBody>
                  <a:tcPr anchor="ctr"/>
                </a:tc>
                <a:tc>
                  <a:txBody>
                    <a:bodyPr/>
                    <a:lstStyle/>
                    <a:p>
                      <a:pPr algn="ctr"/>
                      <a:r>
                        <a:rPr lang="en-US" sz="800" dirty="0">
                          <a:latin typeface="Comic Sans MS" panose="030F0702030302020204" pitchFamily="66" charset="0"/>
                        </a:rPr>
                        <a:t>0.1276 W</a:t>
                      </a:r>
                    </a:p>
                    <a:p>
                      <a:pPr algn="ctr"/>
                      <a:r>
                        <a:rPr lang="en-US" sz="800" dirty="0">
                          <a:latin typeface="Comic Sans MS" panose="030F0702030302020204" pitchFamily="66" charset="0"/>
                        </a:rPr>
                        <a:t>(32.0%)</a:t>
                      </a:r>
                    </a:p>
                  </a:txBody>
                  <a:tcPr anchor="ctr"/>
                </a:tc>
                <a:tc>
                  <a:txBody>
                    <a:bodyPr/>
                    <a:lstStyle/>
                    <a:p>
                      <a:pPr algn="ctr"/>
                      <a:r>
                        <a:rPr lang="en-US" sz="800" dirty="0">
                          <a:latin typeface="Comic Sans MS" panose="030F0702030302020204" pitchFamily="66" charset="0"/>
                        </a:rPr>
                        <a:t>0.0246 W</a:t>
                      </a:r>
                    </a:p>
                    <a:p>
                      <a:pPr algn="ctr"/>
                      <a:r>
                        <a:rPr lang="en-US" sz="800" dirty="0">
                          <a:latin typeface="Comic Sans MS" panose="030F0702030302020204" pitchFamily="66" charset="0"/>
                        </a:rPr>
                        <a:t>(6.2%)</a:t>
                      </a:r>
                    </a:p>
                  </a:txBody>
                  <a:tcPr anchor="ctr"/>
                </a:tc>
                <a:tc>
                  <a:txBody>
                    <a:bodyPr/>
                    <a:lstStyle/>
                    <a:p>
                      <a:pPr algn="ctr"/>
                      <a:r>
                        <a:rPr lang="en-US" sz="800" dirty="0">
                          <a:latin typeface="Comic Sans MS" panose="030F0702030302020204" pitchFamily="66" charset="0"/>
                        </a:rPr>
                        <a:t>0.0132 W</a:t>
                      </a:r>
                    </a:p>
                    <a:p>
                      <a:pPr algn="ctr"/>
                      <a:r>
                        <a:rPr lang="en-US" sz="800" dirty="0">
                          <a:latin typeface="Comic Sans MS" panose="030F0702030302020204" pitchFamily="66" charset="0"/>
                        </a:rPr>
                        <a:t>(3.3%)</a:t>
                      </a:r>
                    </a:p>
                  </a:txBody>
                  <a:tcPr anchor="ctr"/>
                </a:tc>
                <a:tc>
                  <a:txBody>
                    <a:bodyPr/>
                    <a:lstStyle/>
                    <a:p>
                      <a:pPr algn="ctr"/>
                      <a:r>
                        <a:rPr lang="en-US" sz="800" dirty="0">
                          <a:latin typeface="Comic Sans MS" panose="030F0702030302020204" pitchFamily="66" charset="0"/>
                        </a:rPr>
                        <a:t>0.0072 W</a:t>
                      </a:r>
                    </a:p>
                    <a:p>
                      <a:pPr algn="ctr"/>
                      <a:r>
                        <a:rPr lang="en-US" sz="800" dirty="0">
                          <a:latin typeface="Comic Sans MS" panose="030F0702030302020204" pitchFamily="66" charset="0"/>
                        </a:rPr>
                        <a:t>(1.8%)</a:t>
                      </a:r>
                    </a:p>
                  </a:txBody>
                  <a:tcPr anchor="ctr"/>
                </a:tc>
                <a:tc>
                  <a:txBody>
                    <a:bodyPr/>
                    <a:lstStyle/>
                    <a:p>
                      <a:pPr algn="ctr"/>
                      <a:r>
                        <a:rPr lang="en-US" sz="800" dirty="0">
                          <a:latin typeface="Comic Sans MS" panose="030F0702030302020204" pitchFamily="66" charset="0"/>
                        </a:rPr>
                        <a:t>0.0020 W</a:t>
                      </a:r>
                    </a:p>
                    <a:p>
                      <a:pPr algn="ctr"/>
                      <a:r>
                        <a:rPr lang="en-US" sz="800" dirty="0">
                          <a:latin typeface="Comic Sans MS" panose="030F0702030302020204" pitchFamily="66" charset="0"/>
                        </a:rPr>
                        <a:t>(0.5%)</a:t>
                      </a:r>
                    </a:p>
                  </a:txBody>
                  <a:tcPr anchor="ctr"/>
                </a:tc>
                <a:tc>
                  <a:txBody>
                    <a:bodyPr/>
                    <a:lstStyle/>
                    <a:p>
                      <a:pPr algn="ctr"/>
                      <a:r>
                        <a:rPr lang="en-US" sz="800" dirty="0">
                          <a:latin typeface="Comic Sans MS" panose="030F0702030302020204" pitchFamily="66" charset="0"/>
                        </a:rPr>
                        <a:t>0.0013 W</a:t>
                      </a:r>
                    </a:p>
                    <a:p>
                      <a:pPr algn="ctr"/>
                      <a:r>
                        <a:rPr lang="en-US" sz="800" dirty="0">
                          <a:latin typeface="Comic Sans MS" panose="030F0702030302020204" pitchFamily="66" charset="0"/>
                        </a:rPr>
                        <a:t>(0.3%)</a:t>
                      </a:r>
                    </a:p>
                  </a:txBody>
                  <a:tcPr anchor="ctr"/>
                </a:tc>
                <a:extLst>
                  <a:ext uri="{0D108BD9-81ED-4DB2-BD59-A6C34878D82A}">
                    <a16:rowId xmlns:a16="http://schemas.microsoft.com/office/drawing/2014/main" val="2620873644"/>
                  </a:ext>
                </a:extLst>
              </a:tr>
              <a:tr h="207784">
                <a:tc>
                  <a:txBody>
                    <a:bodyPr/>
                    <a:lstStyle/>
                    <a:p>
                      <a:r>
                        <a:rPr lang="en-US" sz="800" dirty="0">
                          <a:latin typeface="Comic Sans MS" panose="030F0702030302020204" pitchFamily="66" charset="0"/>
                        </a:rPr>
                        <a:t>Elliptical Baffles</a:t>
                      </a:r>
                    </a:p>
                  </a:txBody>
                  <a:tcPr anchor="ctr"/>
                </a:tc>
                <a:tc>
                  <a:txBody>
                    <a:bodyPr/>
                    <a:lstStyle/>
                    <a:p>
                      <a:pPr algn="ctr"/>
                      <a:r>
                        <a:rPr lang="en-US" sz="800" dirty="0">
                          <a:latin typeface="Comic Sans MS" panose="030F0702030302020204" pitchFamily="66" charset="0"/>
                        </a:rPr>
                        <a:t>1.0000 W</a:t>
                      </a:r>
                    </a:p>
                  </a:txBody>
                  <a:tcPr anchor="ctr"/>
                </a:tc>
                <a:tc>
                  <a:txBody>
                    <a:bodyPr/>
                    <a:lstStyle/>
                    <a:p>
                      <a:pPr algn="ctr"/>
                      <a:r>
                        <a:rPr lang="en-US" sz="800" dirty="0">
                          <a:latin typeface="Comic Sans MS" panose="030F0702030302020204" pitchFamily="66" charset="0"/>
                        </a:rPr>
                        <a:t>-- W</a:t>
                      </a:r>
                    </a:p>
                  </a:txBody>
                  <a:tcPr anchor="ctr"/>
                </a:tc>
                <a:tc>
                  <a:txBody>
                    <a:bodyPr/>
                    <a:lstStyle/>
                    <a:p>
                      <a:pPr algn="ctr"/>
                      <a:r>
                        <a:rPr lang="en-US" sz="800" dirty="0">
                          <a:latin typeface="Comic Sans MS" panose="030F0702030302020204" pitchFamily="66" charset="0"/>
                        </a:rPr>
                        <a:t>0.3990 W</a:t>
                      </a:r>
                    </a:p>
                    <a:p>
                      <a:pPr algn="ctr"/>
                      <a:r>
                        <a:rPr lang="en-US" sz="800" dirty="0">
                          <a:latin typeface="Comic Sans MS" panose="030F0702030302020204" pitchFamily="66" charset="0"/>
                        </a:rPr>
                        <a:t>(100%)</a:t>
                      </a:r>
                    </a:p>
                  </a:txBody>
                  <a:tcPr anchor="ctr"/>
                </a:tc>
                <a:tc>
                  <a:txBody>
                    <a:bodyPr/>
                    <a:lstStyle/>
                    <a:p>
                      <a:pPr algn="ctr"/>
                      <a:r>
                        <a:rPr lang="en-US" sz="800" dirty="0">
                          <a:latin typeface="Comic Sans MS" panose="030F0702030302020204" pitchFamily="66" charset="0"/>
                        </a:rPr>
                        <a:t>0.0005 W</a:t>
                      </a:r>
                    </a:p>
                    <a:p>
                      <a:pPr algn="ctr"/>
                      <a:r>
                        <a:rPr lang="en-US" sz="800" dirty="0">
                          <a:latin typeface="Comic Sans MS" panose="030F0702030302020204" pitchFamily="66" charset="0"/>
                        </a:rPr>
                        <a:t>(0.1%)</a:t>
                      </a:r>
                    </a:p>
                  </a:txBody>
                  <a:tcPr anchor="ctr"/>
                </a:tc>
                <a:tc>
                  <a:txBody>
                    <a:bodyPr/>
                    <a:lstStyle/>
                    <a:p>
                      <a:pPr algn="ctr"/>
                      <a:r>
                        <a:rPr lang="en-US" sz="800" dirty="0">
                          <a:latin typeface="Comic Sans MS" panose="030F0702030302020204" pitchFamily="66" charset="0"/>
                        </a:rPr>
                        <a:t>0.1990 W</a:t>
                      </a:r>
                    </a:p>
                    <a:p>
                      <a:pPr algn="ctr"/>
                      <a:r>
                        <a:rPr lang="en-US" sz="800" dirty="0">
                          <a:latin typeface="Comic Sans MS" panose="030F0702030302020204" pitchFamily="66" charset="0"/>
                        </a:rPr>
                        <a:t>(49.9%)</a:t>
                      </a:r>
                    </a:p>
                  </a:txBody>
                  <a:tcPr anchor="ctr"/>
                </a:tc>
                <a:tc>
                  <a:txBody>
                    <a:bodyPr/>
                    <a:lstStyle/>
                    <a:p>
                      <a:pPr algn="ctr"/>
                      <a:r>
                        <a:rPr lang="en-US" sz="800" dirty="0">
                          <a:latin typeface="Comic Sans MS" panose="030F0702030302020204" pitchFamily="66" charset="0"/>
                        </a:rPr>
                        <a:t>--</a:t>
                      </a:r>
                    </a:p>
                  </a:txBody>
                  <a:tcPr anchor="ctr"/>
                </a:tc>
                <a:tc>
                  <a:txBody>
                    <a:bodyPr/>
                    <a:lstStyle/>
                    <a:p>
                      <a:pPr algn="ctr"/>
                      <a:r>
                        <a:rPr lang="en-US" sz="800" dirty="0">
                          <a:latin typeface="Comic Sans MS" panose="030F0702030302020204" pitchFamily="66" charset="0"/>
                        </a:rPr>
                        <a:t>--</a:t>
                      </a:r>
                    </a:p>
                  </a:txBody>
                  <a:tcPr anchor="ctr"/>
                </a:tc>
                <a:tc>
                  <a:txBody>
                    <a:bodyPr/>
                    <a:lstStyle/>
                    <a:p>
                      <a:pPr algn="ctr"/>
                      <a:r>
                        <a:rPr lang="en-US" sz="800" dirty="0">
                          <a:latin typeface="Comic Sans MS" panose="030F0702030302020204" pitchFamily="66" charset="0"/>
                        </a:rPr>
                        <a:t>--</a:t>
                      </a:r>
                    </a:p>
                  </a:txBody>
                  <a:tcPr anchor="ctr"/>
                </a:tc>
                <a:tc>
                  <a:txBody>
                    <a:bodyPr/>
                    <a:lstStyle/>
                    <a:p>
                      <a:pPr algn="ctr"/>
                      <a:r>
                        <a:rPr lang="en-US" sz="800" dirty="0">
                          <a:latin typeface="Comic Sans MS" panose="030F0702030302020204" pitchFamily="66" charset="0"/>
                        </a:rPr>
                        <a:t>--</a:t>
                      </a:r>
                    </a:p>
                  </a:txBody>
                  <a:tcPr anchor="ctr"/>
                </a:tc>
                <a:tc>
                  <a:txBody>
                    <a:bodyPr/>
                    <a:lstStyle/>
                    <a:p>
                      <a:pPr algn="ctr"/>
                      <a:r>
                        <a:rPr lang="en-US" sz="800" dirty="0">
                          <a:latin typeface="Comic Sans MS" panose="030F0702030302020204" pitchFamily="66" charset="0"/>
                        </a:rPr>
                        <a:t>--</a:t>
                      </a:r>
                    </a:p>
                  </a:txBody>
                  <a:tcPr anchor="ctr"/>
                </a:tc>
                <a:tc>
                  <a:txBody>
                    <a:bodyPr/>
                    <a:lstStyle/>
                    <a:p>
                      <a:pPr algn="ctr"/>
                      <a:r>
                        <a:rPr lang="en-US" sz="800" dirty="0">
                          <a:latin typeface="Comic Sans MS" panose="030F0702030302020204" pitchFamily="66" charset="0"/>
                        </a:rPr>
                        <a:t>--</a:t>
                      </a:r>
                    </a:p>
                  </a:txBody>
                  <a:tcPr anchor="ctr"/>
                </a:tc>
                <a:extLst>
                  <a:ext uri="{0D108BD9-81ED-4DB2-BD59-A6C34878D82A}">
                    <a16:rowId xmlns:a16="http://schemas.microsoft.com/office/drawing/2014/main" val="30842"/>
                  </a:ext>
                </a:extLst>
              </a:tr>
              <a:tr h="207784">
                <a:tc>
                  <a:txBody>
                    <a:bodyPr/>
                    <a:lstStyle/>
                    <a:p>
                      <a:r>
                        <a:rPr lang="en-US" sz="800" dirty="0">
                          <a:latin typeface="Comic Sans MS" panose="030F0702030302020204" pitchFamily="66" charset="0"/>
                        </a:rPr>
                        <a:t>Mixed Baffles</a:t>
                      </a:r>
                    </a:p>
                    <a:p>
                      <a:r>
                        <a:rPr lang="en-US" sz="800" dirty="0">
                          <a:latin typeface="Comic Sans MS" panose="030F0702030302020204" pitchFamily="66" charset="0"/>
                        </a:rPr>
                        <a:t>E(2,3,4);C(1,5,6)</a:t>
                      </a:r>
                    </a:p>
                  </a:txBody>
                  <a:tcPr anchor="ctr"/>
                </a:tc>
                <a:tc>
                  <a:txBody>
                    <a:bodyPr/>
                    <a:lstStyle/>
                    <a:p>
                      <a:pPr algn="ctr"/>
                      <a:r>
                        <a:rPr lang="en-US" sz="800" dirty="0">
                          <a:latin typeface="Comic Sans MS" panose="030F0702030302020204" pitchFamily="66" charset="0"/>
                        </a:rPr>
                        <a:t>1.0000 W</a:t>
                      </a:r>
                    </a:p>
                  </a:txBody>
                  <a:tcPr anchor="ctr"/>
                </a:tc>
                <a:tc>
                  <a:txBody>
                    <a:bodyPr/>
                    <a:lstStyle/>
                    <a:p>
                      <a:pPr algn="ctr"/>
                      <a:r>
                        <a:rPr lang="en-US" sz="800" dirty="0">
                          <a:latin typeface="Comic Sans MS" panose="030F0702030302020204" pitchFamily="66" charset="0"/>
                        </a:rPr>
                        <a:t>-- W</a:t>
                      </a:r>
                    </a:p>
                  </a:txBody>
                  <a:tcPr anchor="ctr"/>
                </a:tc>
                <a:tc>
                  <a:txBody>
                    <a:bodyPr/>
                    <a:lstStyle/>
                    <a:p>
                      <a:pPr algn="ctr"/>
                      <a:r>
                        <a:rPr lang="en-US" sz="800" dirty="0">
                          <a:latin typeface="Comic Sans MS" panose="030F0702030302020204" pitchFamily="66" charset="0"/>
                        </a:rPr>
                        <a:t>0.3990 W</a:t>
                      </a:r>
                    </a:p>
                    <a:p>
                      <a:pPr algn="ctr"/>
                      <a:r>
                        <a:rPr lang="en-US" sz="800" dirty="0">
                          <a:latin typeface="Comic Sans MS" panose="030F0702030302020204" pitchFamily="66" charset="0"/>
                        </a:rPr>
                        <a:t>(100%)</a:t>
                      </a:r>
                    </a:p>
                  </a:txBody>
                  <a:tcPr anchor="ctr"/>
                </a:tc>
                <a:tc>
                  <a:txBody>
                    <a:bodyPr/>
                    <a:lstStyle/>
                    <a:p>
                      <a:pPr algn="ctr"/>
                      <a:r>
                        <a:rPr lang="en-US" sz="800" dirty="0">
                          <a:latin typeface="Comic Sans MS" panose="030F0702030302020204" pitchFamily="66" charset="0"/>
                        </a:rPr>
                        <a:t>0.0005 W</a:t>
                      </a:r>
                    </a:p>
                    <a:p>
                      <a:pPr algn="ctr"/>
                      <a:r>
                        <a:rPr lang="en-US" sz="800" dirty="0">
                          <a:latin typeface="Comic Sans MS" panose="030F0702030302020204" pitchFamily="66" charset="0"/>
                        </a:rPr>
                        <a:t>(0.1%)</a:t>
                      </a:r>
                    </a:p>
                  </a:txBody>
                  <a:tcPr anchor="ctr"/>
                </a:tc>
                <a:tc>
                  <a:txBody>
                    <a:bodyPr/>
                    <a:lstStyle/>
                    <a:p>
                      <a:pPr algn="ctr"/>
                      <a:r>
                        <a:rPr lang="en-US" sz="800" dirty="0">
                          <a:latin typeface="Comic Sans MS" panose="030F0702030302020204" pitchFamily="66" charset="0"/>
                        </a:rPr>
                        <a:t>0.1569 W</a:t>
                      </a:r>
                    </a:p>
                    <a:p>
                      <a:pPr algn="ctr"/>
                      <a:r>
                        <a:rPr lang="en-US" sz="800" dirty="0">
                          <a:latin typeface="Comic Sans MS" panose="030F0702030302020204" pitchFamily="66" charset="0"/>
                        </a:rPr>
                        <a:t>(39.3%)</a:t>
                      </a:r>
                    </a:p>
                  </a:txBody>
                  <a:tcPr anchor="ctr"/>
                </a:tc>
                <a:tc>
                  <a:txBody>
                    <a:bodyPr/>
                    <a:lstStyle/>
                    <a:p>
                      <a:pPr algn="ctr"/>
                      <a:r>
                        <a:rPr lang="en-US" sz="800" dirty="0">
                          <a:latin typeface="Comic Sans MS" panose="030F0702030302020204" pitchFamily="66" charset="0"/>
                        </a:rPr>
                        <a:t>0.1270 W</a:t>
                      </a:r>
                    </a:p>
                    <a:p>
                      <a:pPr algn="ctr"/>
                      <a:r>
                        <a:rPr lang="en-US" sz="800" dirty="0">
                          <a:latin typeface="Comic Sans MS" panose="030F0702030302020204" pitchFamily="66" charset="0"/>
                        </a:rPr>
                        <a:t>(31.8%) </a:t>
                      </a:r>
                    </a:p>
                  </a:txBody>
                  <a:tcPr anchor="ctr"/>
                </a:tc>
                <a:tc gridSpan="3">
                  <a:txBody>
                    <a:bodyPr/>
                    <a:lstStyle/>
                    <a:p>
                      <a:pPr algn="ctr"/>
                      <a:r>
                        <a:rPr lang="en-US" sz="800" dirty="0">
                          <a:latin typeface="Comic Sans MS" panose="030F0702030302020204" pitchFamily="66" charset="0"/>
                        </a:rPr>
                        <a:t>0.0267 W</a:t>
                      </a:r>
                    </a:p>
                    <a:p>
                      <a:pPr algn="ctr"/>
                      <a:r>
                        <a:rPr lang="en-US" sz="800" dirty="0">
                          <a:latin typeface="Comic Sans MS" panose="030F0702030302020204" pitchFamily="66" charset="0"/>
                        </a:rPr>
                        <a:t>(6.7%)</a:t>
                      </a:r>
                    </a:p>
                  </a:txBody>
                  <a:tcPr anchor="ctr"/>
                </a:tc>
                <a:tc hMerge="1">
                  <a:txBody>
                    <a:bodyPr/>
                    <a:lstStyle/>
                    <a:p>
                      <a:pPr algn="ctr"/>
                      <a:r>
                        <a:rPr lang="en-US" sz="800" dirty="0">
                          <a:latin typeface="Comic Sans MS" panose="030F0702030302020204" pitchFamily="66" charset="0"/>
                        </a:rPr>
                        <a:t>--</a:t>
                      </a:r>
                    </a:p>
                  </a:txBody>
                  <a:tcPr anchor="ctr"/>
                </a:tc>
                <a:tc hMerge="1">
                  <a:txBody>
                    <a:bodyPr/>
                    <a:lstStyle/>
                    <a:p>
                      <a:pPr algn="ctr"/>
                      <a:r>
                        <a:rPr lang="en-US" sz="800" dirty="0">
                          <a:latin typeface="Comic Sans MS" panose="030F0702030302020204" pitchFamily="66" charset="0"/>
                        </a:rPr>
                        <a:t>--</a:t>
                      </a:r>
                    </a:p>
                  </a:txBody>
                  <a:tcPr anchor="ctr"/>
                </a:tc>
                <a:tc>
                  <a:txBody>
                    <a:bodyPr/>
                    <a:lstStyle/>
                    <a:p>
                      <a:pPr algn="ctr"/>
                      <a:r>
                        <a:rPr lang="en-US" sz="800" dirty="0">
                          <a:latin typeface="Comic Sans MS" panose="030F0702030302020204" pitchFamily="66" charset="0"/>
                        </a:rPr>
                        <a:t>0.0020 W</a:t>
                      </a:r>
                    </a:p>
                    <a:p>
                      <a:pPr algn="ctr"/>
                      <a:r>
                        <a:rPr lang="en-US" sz="800" dirty="0">
                          <a:latin typeface="Comic Sans MS" panose="030F0702030302020204" pitchFamily="66" charset="0"/>
                        </a:rPr>
                        <a:t>(0.5%)</a:t>
                      </a:r>
                    </a:p>
                  </a:txBody>
                  <a:tcPr anchor="ctr"/>
                </a:tc>
                <a:tc>
                  <a:txBody>
                    <a:bodyPr/>
                    <a:lstStyle/>
                    <a:p>
                      <a:pPr algn="ctr"/>
                      <a:r>
                        <a:rPr lang="en-US" sz="800" dirty="0">
                          <a:latin typeface="Comic Sans MS" panose="030F0702030302020204" pitchFamily="66" charset="0"/>
                        </a:rPr>
                        <a:t>0.0012 W</a:t>
                      </a:r>
                    </a:p>
                    <a:p>
                      <a:pPr algn="ctr"/>
                      <a:r>
                        <a:rPr lang="en-US" sz="800" dirty="0">
                          <a:latin typeface="Comic Sans MS" panose="030F0702030302020204" pitchFamily="66" charset="0"/>
                        </a:rPr>
                        <a:t>(0.3%)</a:t>
                      </a:r>
                    </a:p>
                  </a:txBody>
                  <a:tcPr anchor="ctr"/>
                </a:tc>
                <a:extLst>
                  <a:ext uri="{0D108BD9-81ED-4DB2-BD59-A6C34878D82A}">
                    <a16:rowId xmlns:a16="http://schemas.microsoft.com/office/drawing/2014/main" val="563644131"/>
                  </a:ext>
                </a:extLst>
              </a:tr>
            </a:tbl>
          </a:graphicData>
        </a:graphic>
      </p:graphicFrame>
      <p:cxnSp>
        <p:nvCxnSpPr>
          <p:cNvPr id="10" name="Straight Arrow Connector 9">
            <a:extLst>
              <a:ext uri="{FF2B5EF4-FFF2-40B4-BE49-F238E27FC236}">
                <a16:creationId xmlns:a16="http://schemas.microsoft.com/office/drawing/2014/main" id="{9ECD0B18-1178-42E4-B856-C71F1DAEFEEE}"/>
              </a:ext>
            </a:extLst>
          </p:cNvPr>
          <p:cNvCxnSpPr>
            <a:cxnSpLocks/>
          </p:cNvCxnSpPr>
          <p:nvPr/>
        </p:nvCxnSpPr>
        <p:spPr>
          <a:xfrm flipV="1">
            <a:off x="4875104" y="5026443"/>
            <a:ext cx="0" cy="1338906"/>
          </a:xfrm>
          <a:prstGeom prst="straightConnector1">
            <a:avLst/>
          </a:prstGeom>
          <a:ln>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A3AF13F-5792-4F9D-A5F4-C90C62362200}"/>
              </a:ext>
            </a:extLst>
          </p:cNvPr>
          <p:cNvCxnSpPr>
            <a:cxnSpLocks/>
          </p:cNvCxnSpPr>
          <p:nvPr/>
        </p:nvCxnSpPr>
        <p:spPr>
          <a:xfrm flipV="1">
            <a:off x="4286386" y="5178844"/>
            <a:ext cx="0" cy="1186505"/>
          </a:xfrm>
          <a:prstGeom prst="straightConnector1">
            <a:avLst/>
          </a:prstGeom>
          <a:ln>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C947D43-6192-4E52-AFDB-653334ABBF81}"/>
              </a:ext>
            </a:extLst>
          </p:cNvPr>
          <p:cNvCxnSpPr>
            <a:cxnSpLocks/>
          </p:cNvCxnSpPr>
          <p:nvPr/>
        </p:nvCxnSpPr>
        <p:spPr>
          <a:xfrm flipV="1">
            <a:off x="4156563" y="5178844"/>
            <a:ext cx="0" cy="1186505"/>
          </a:xfrm>
          <a:prstGeom prst="straightConnector1">
            <a:avLst/>
          </a:prstGeom>
          <a:ln>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5521A65-30B4-46F6-8ECE-6CA47BFCF629}"/>
              </a:ext>
            </a:extLst>
          </p:cNvPr>
          <p:cNvSpPr txBox="1"/>
          <p:nvPr/>
        </p:nvSpPr>
        <p:spPr>
          <a:xfrm>
            <a:off x="3940405" y="6326298"/>
            <a:ext cx="5315879" cy="276999"/>
          </a:xfrm>
          <a:prstGeom prst="rect">
            <a:avLst/>
          </a:prstGeom>
          <a:noFill/>
        </p:spPr>
        <p:txBody>
          <a:bodyPr wrap="none" rtlCol="0">
            <a:spAutoFit/>
          </a:bodyPr>
          <a:lstStyle/>
          <a:p>
            <a:r>
              <a:rPr lang="en-US" sz="1200" dirty="0">
                <a:solidFill>
                  <a:schemeClr val="bg1"/>
                </a:solidFill>
                <a:latin typeface="Comic Sans MS" panose="030F0702030302020204" pitchFamily="66" charset="0"/>
              </a:rPr>
              <a:t>Three points of measurement: front/back side of window and detector </a:t>
            </a:r>
          </a:p>
        </p:txBody>
      </p:sp>
      <p:sp>
        <p:nvSpPr>
          <p:cNvPr id="3" name="Oval 2">
            <a:extLst>
              <a:ext uri="{FF2B5EF4-FFF2-40B4-BE49-F238E27FC236}">
                <a16:creationId xmlns:a16="http://schemas.microsoft.com/office/drawing/2014/main" id="{43B1EF4E-083F-1844-A284-A7B02F1FA1D8}"/>
              </a:ext>
            </a:extLst>
          </p:cNvPr>
          <p:cNvSpPr/>
          <p:nvPr/>
        </p:nvSpPr>
        <p:spPr bwMode="auto">
          <a:xfrm>
            <a:off x="6095999" y="1637582"/>
            <a:ext cx="745066" cy="39511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extBox 3">
            <a:extLst>
              <a:ext uri="{FF2B5EF4-FFF2-40B4-BE49-F238E27FC236}">
                <a16:creationId xmlns:a16="http://schemas.microsoft.com/office/drawing/2014/main" id="{3FE95ACA-4920-9448-9EF0-4BD6561C670A}"/>
              </a:ext>
            </a:extLst>
          </p:cNvPr>
          <p:cNvSpPr txBox="1"/>
          <p:nvPr/>
        </p:nvSpPr>
        <p:spPr>
          <a:xfrm>
            <a:off x="459730" y="2417930"/>
            <a:ext cx="6333785" cy="584775"/>
          </a:xfrm>
          <a:prstGeom prst="rect">
            <a:avLst/>
          </a:prstGeom>
          <a:solidFill>
            <a:srgbClr val="FFFF00"/>
          </a:solidFill>
        </p:spPr>
        <p:txBody>
          <a:bodyPr wrap="none" rtlCol="0">
            <a:spAutoFit/>
          </a:bodyPr>
          <a:lstStyle/>
          <a:p>
            <a:r>
              <a:rPr lang="en-US" sz="1600" dirty="0"/>
              <a:t>Since making the above table, this number has been raised to 80% </a:t>
            </a:r>
          </a:p>
          <a:p>
            <a:r>
              <a:rPr lang="en-US" sz="1600" dirty="0"/>
              <a:t>with addition of baffle here</a:t>
            </a:r>
          </a:p>
        </p:txBody>
      </p:sp>
      <p:sp>
        <p:nvSpPr>
          <p:cNvPr id="8" name="Rectangle 7">
            <a:extLst>
              <a:ext uri="{FF2B5EF4-FFF2-40B4-BE49-F238E27FC236}">
                <a16:creationId xmlns:a16="http://schemas.microsoft.com/office/drawing/2014/main" id="{9CC90AE4-E89F-3840-B799-10B55C488820}"/>
              </a:ext>
            </a:extLst>
          </p:cNvPr>
          <p:cNvSpPr/>
          <p:nvPr/>
        </p:nvSpPr>
        <p:spPr bwMode="auto">
          <a:xfrm>
            <a:off x="4526845" y="3767083"/>
            <a:ext cx="370837" cy="243132"/>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Rectangle 13">
            <a:extLst>
              <a:ext uri="{FF2B5EF4-FFF2-40B4-BE49-F238E27FC236}">
                <a16:creationId xmlns:a16="http://schemas.microsoft.com/office/drawing/2014/main" id="{954E783A-7C15-AA42-8936-D02A69DF309A}"/>
              </a:ext>
            </a:extLst>
          </p:cNvPr>
          <p:cNvSpPr/>
          <p:nvPr/>
        </p:nvSpPr>
        <p:spPr bwMode="auto">
          <a:xfrm>
            <a:off x="4526845" y="5779467"/>
            <a:ext cx="370837" cy="264723"/>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2" name="Straight Arrow Connector 11">
            <a:extLst>
              <a:ext uri="{FF2B5EF4-FFF2-40B4-BE49-F238E27FC236}">
                <a16:creationId xmlns:a16="http://schemas.microsoft.com/office/drawing/2014/main" id="{D1163E95-B732-B142-BD96-238DCA1C4A67}"/>
              </a:ext>
            </a:extLst>
          </p:cNvPr>
          <p:cNvCxnSpPr/>
          <p:nvPr/>
        </p:nvCxnSpPr>
        <p:spPr bwMode="auto">
          <a:xfrm>
            <a:off x="2982354" y="2837611"/>
            <a:ext cx="1544491" cy="876807"/>
          </a:xfrm>
          <a:prstGeom prst="straightConnector1">
            <a:avLst/>
          </a:prstGeom>
          <a:solidFill>
            <a:schemeClr val="accent1"/>
          </a:solidFill>
          <a:ln w="9525" cap="flat" cmpd="sng" algn="ctr">
            <a:solidFill>
              <a:srgbClr val="FFFF00"/>
            </a:solidFill>
            <a:prstDash val="solid"/>
            <a:round/>
            <a:headEnd type="none" w="med" len="med"/>
            <a:tailEnd type="triangle"/>
          </a:ln>
          <a:effectLst/>
        </p:spPr>
      </p:cxnSp>
      <p:sp>
        <p:nvSpPr>
          <p:cNvPr id="15" name="TextBox 14">
            <a:extLst>
              <a:ext uri="{FF2B5EF4-FFF2-40B4-BE49-F238E27FC236}">
                <a16:creationId xmlns:a16="http://schemas.microsoft.com/office/drawing/2014/main" id="{BA96A135-9D66-9240-A550-9E6596D95077}"/>
              </a:ext>
            </a:extLst>
          </p:cNvPr>
          <p:cNvSpPr txBox="1"/>
          <p:nvPr/>
        </p:nvSpPr>
        <p:spPr>
          <a:xfrm>
            <a:off x="71977" y="5998997"/>
            <a:ext cx="2744895" cy="584775"/>
          </a:xfrm>
          <a:prstGeom prst="rect">
            <a:avLst/>
          </a:prstGeom>
          <a:solidFill>
            <a:srgbClr val="00E9FF"/>
          </a:solidFill>
        </p:spPr>
        <p:txBody>
          <a:bodyPr wrap="square" rtlCol="0">
            <a:spAutoFit/>
          </a:bodyPr>
          <a:lstStyle/>
          <a:p>
            <a:r>
              <a:rPr lang="en-US" sz="1600" dirty="0"/>
              <a:t>Further improvement is anticipated by filling this gap</a:t>
            </a:r>
          </a:p>
        </p:txBody>
      </p:sp>
      <p:cxnSp>
        <p:nvCxnSpPr>
          <p:cNvPr id="17" name="Straight Arrow Connector 16">
            <a:extLst>
              <a:ext uri="{FF2B5EF4-FFF2-40B4-BE49-F238E27FC236}">
                <a16:creationId xmlns:a16="http://schemas.microsoft.com/office/drawing/2014/main" id="{B46F4724-87A4-2D4B-BD4A-7C08BCC70842}"/>
              </a:ext>
            </a:extLst>
          </p:cNvPr>
          <p:cNvCxnSpPr/>
          <p:nvPr/>
        </p:nvCxnSpPr>
        <p:spPr bwMode="auto">
          <a:xfrm flipV="1">
            <a:off x="2739809" y="5911828"/>
            <a:ext cx="1676400" cy="414470"/>
          </a:xfrm>
          <a:prstGeom prst="straightConnector1">
            <a:avLst/>
          </a:prstGeom>
          <a:solidFill>
            <a:schemeClr val="accent1"/>
          </a:solidFill>
          <a:ln w="9525" cap="flat" cmpd="sng" algn="ctr">
            <a:solidFill>
              <a:srgbClr val="00E9FF"/>
            </a:solidFill>
            <a:prstDash val="solid"/>
            <a:round/>
            <a:headEnd type="none" w="med" len="med"/>
            <a:tailEnd type="triangle"/>
          </a:ln>
          <a:effectLst/>
        </p:spPr>
      </p:cxnSp>
      <p:sp>
        <p:nvSpPr>
          <p:cNvPr id="11" name="Slide Number Placeholder 10">
            <a:extLst>
              <a:ext uri="{FF2B5EF4-FFF2-40B4-BE49-F238E27FC236}">
                <a16:creationId xmlns:a16="http://schemas.microsoft.com/office/drawing/2014/main" id="{909201D3-A39E-C240-B19F-1DBBFA0611F4}"/>
              </a:ext>
            </a:extLst>
          </p:cNvPr>
          <p:cNvSpPr>
            <a:spLocks noGrp="1"/>
          </p:cNvSpPr>
          <p:nvPr>
            <p:ph type="sldNum" sz="quarter" idx="12"/>
          </p:nvPr>
        </p:nvSpPr>
        <p:spPr/>
        <p:txBody>
          <a:bodyPr/>
          <a:lstStyle/>
          <a:p>
            <a:fld id="{584D3AF5-9832-784A-97E3-1B6593CCEBEC}" type="slidenum">
              <a:rPr lang="en-US" smtClean="0"/>
              <a:t>20</a:t>
            </a:fld>
            <a:endParaRPr lang="en-US"/>
          </a:p>
        </p:txBody>
      </p:sp>
    </p:spTree>
    <p:extLst>
      <p:ext uri="{BB962C8B-B14F-4D97-AF65-F5344CB8AC3E}">
        <p14:creationId xmlns:p14="http://schemas.microsoft.com/office/powerpoint/2010/main" val="994201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F0ED8-766E-41D9-9A42-CAE60FF0CC1F}"/>
              </a:ext>
            </a:extLst>
          </p:cNvPr>
          <p:cNvSpPr>
            <a:spLocks noGrp="1"/>
          </p:cNvSpPr>
          <p:nvPr>
            <p:ph type="title"/>
          </p:nvPr>
        </p:nvSpPr>
        <p:spPr>
          <a:xfrm>
            <a:off x="437875" y="208841"/>
            <a:ext cx="10515600" cy="478023"/>
          </a:xfrm>
        </p:spPr>
        <p:txBody>
          <a:bodyPr>
            <a:normAutofit fontScale="90000"/>
          </a:bodyPr>
          <a:lstStyle/>
          <a:p>
            <a:r>
              <a:rPr lang="en-US" sz="2400" dirty="0" err="1">
                <a:latin typeface="Comic Sans MS" panose="030F0702030302020204" pitchFamily="66" charset="0"/>
              </a:rPr>
              <a:t>Neglible</a:t>
            </a:r>
            <a:r>
              <a:rPr lang="en-US" sz="2400" dirty="0">
                <a:latin typeface="Comic Sans MS" panose="030F0702030302020204" pitchFamily="66" charset="0"/>
              </a:rPr>
              <a:t> out-of-field light scatters onto detector  </a:t>
            </a:r>
            <a:r>
              <a:rPr lang="en-US" sz="2400" dirty="0">
                <a:solidFill>
                  <a:schemeClr val="bg1">
                    <a:lumMod val="65000"/>
                  </a:schemeClr>
                </a:solidFill>
                <a:latin typeface="Comic Sans MS" panose="030F0702030302020204" pitchFamily="66" charset="0"/>
              </a:rPr>
              <a:t>(non-sequential ray tracing)</a:t>
            </a:r>
          </a:p>
        </p:txBody>
      </p:sp>
      <p:graphicFrame>
        <p:nvGraphicFramePr>
          <p:cNvPr id="4" name="Table 4">
            <a:extLst>
              <a:ext uri="{FF2B5EF4-FFF2-40B4-BE49-F238E27FC236}">
                <a16:creationId xmlns:a16="http://schemas.microsoft.com/office/drawing/2014/main" id="{6570A386-D282-49EB-B970-7417975A49B1}"/>
              </a:ext>
            </a:extLst>
          </p:cNvPr>
          <p:cNvGraphicFramePr>
            <a:graphicFrameLocks noGrp="1"/>
          </p:cNvGraphicFramePr>
          <p:nvPr>
            <p:extLst/>
          </p:nvPr>
        </p:nvGraphicFramePr>
        <p:xfrm>
          <a:off x="437875" y="843148"/>
          <a:ext cx="11088599" cy="1463040"/>
        </p:xfrm>
        <a:graphic>
          <a:graphicData uri="http://schemas.openxmlformats.org/drawingml/2006/table">
            <a:tbl>
              <a:tblPr firstRow="1" bandRow="1">
                <a:tableStyleId>{5C22544A-7EE6-4342-B048-85BDC9FD1C3A}</a:tableStyleId>
              </a:tblPr>
              <a:tblGrid>
                <a:gridCol w="1760041">
                  <a:extLst>
                    <a:ext uri="{9D8B030D-6E8A-4147-A177-3AD203B41FA5}">
                      <a16:colId xmlns:a16="http://schemas.microsoft.com/office/drawing/2014/main" val="3847392428"/>
                    </a:ext>
                  </a:extLst>
                </a:gridCol>
                <a:gridCol w="864066">
                  <a:extLst>
                    <a:ext uri="{9D8B030D-6E8A-4147-A177-3AD203B41FA5}">
                      <a16:colId xmlns:a16="http://schemas.microsoft.com/office/drawing/2014/main" val="1448975119"/>
                    </a:ext>
                  </a:extLst>
                </a:gridCol>
                <a:gridCol w="931178">
                  <a:extLst>
                    <a:ext uri="{9D8B030D-6E8A-4147-A177-3AD203B41FA5}">
                      <a16:colId xmlns:a16="http://schemas.microsoft.com/office/drawing/2014/main" val="3269425847"/>
                    </a:ext>
                  </a:extLst>
                </a:gridCol>
                <a:gridCol w="872455">
                  <a:extLst>
                    <a:ext uri="{9D8B030D-6E8A-4147-A177-3AD203B41FA5}">
                      <a16:colId xmlns:a16="http://schemas.microsoft.com/office/drawing/2014/main" val="3404379853"/>
                    </a:ext>
                  </a:extLst>
                </a:gridCol>
                <a:gridCol w="855677">
                  <a:extLst>
                    <a:ext uri="{9D8B030D-6E8A-4147-A177-3AD203B41FA5}">
                      <a16:colId xmlns:a16="http://schemas.microsoft.com/office/drawing/2014/main" val="3067357524"/>
                    </a:ext>
                  </a:extLst>
                </a:gridCol>
                <a:gridCol w="1308682">
                  <a:extLst>
                    <a:ext uri="{9D8B030D-6E8A-4147-A177-3AD203B41FA5}">
                      <a16:colId xmlns:a16="http://schemas.microsoft.com/office/drawing/2014/main" val="3244635758"/>
                    </a:ext>
                  </a:extLst>
                </a:gridCol>
                <a:gridCol w="780176">
                  <a:extLst>
                    <a:ext uri="{9D8B030D-6E8A-4147-A177-3AD203B41FA5}">
                      <a16:colId xmlns:a16="http://schemas.microsoft.com/office/drawing/2014/main" val="1757179420"/>
                    </a:ext>
                  </a:extLst>
                </a:gridCol>
                <a:gridCol w="755010">
                  <a:extLst>
                    <a:ext uri="{9D8B030D-6E8A-4147-A177-3AD203B41FA5}">
                      <a16:colId xmlns:a16="http://schemas.microsoft.com/office/drawing/2014/main" val="1149068393"/>
                    </a:ext>
                  </a:extLst>
                </a:gridCol>
                <a:gridCol w="763398">
                  <a:extLst>
                    <a:ext uri="{9D8B030D-6E8A-4147-A177-3AD203B41FA5}">
                      <a16:colId xmlns:a16="http://schemas.microsoft.com/office/drawing/2014/main" val="893971051"/>
                    </a:ext>
                  </a:extLst>
                </a:gridCol>
                <a:gridCol w="713064">
                  <a:extLst>
                    <a:ext uri="{9D8B030D-6E8A-4147-A177-3AD203B41FA5}">
                      <a16:colId xmlns:a16="http://schemas.microsoft.com/office/drawing/2014/main" val="2324862941"/>
                    </a:ext>
                  </a:extLst>
                </a:gridCol>
                <a:gridCol w="738231">
                  <a:extLst>
                    <a:ext uri="{9D8B030D-6E8A-4147-A177-3AD203B41FA5}">
                      <a16:colId xmlns:a16="http://schemas.microsoft.com/office/drawing/2014/main" val="214703359"/>
                    </a:ext>
                  </a:extLst>
                </a:gridCol>
                <a:gridCol w="746621">
                  <a:extLst>
                    <a:ext uri="{9D8B030D-6E8A-4147-A177-3AD203B41FA5}">
                      <a16:colId xmlns:a16="http://schemas.microsoft.com/office/drawing/2014/main" val="1982963931"/>
                    </a:ext>
                  </a:extLst>
                </a:gridCol>
              </a:tblGrid>
              <a:tr h="435275">
                <a:tc>
                  <a:txBody>
                    <a:bodyPr/>
                    <a:lstStyle/>
                    <a:p>
                      <a:r>
                        <a:rPr lang="en-US" sz="800" dirty="0">
                          <a:latin typeface="Comic Sans MS" panose="030F0702030302020204" pitchFamily="66" charset="0"/>
                        </a:rPr>
                        <a:t>Config</a:t>
                      </a:r>
                    </a:p>
                  </a:txBody>
                  <a:tcPr/>
                </a:tc>
                <a:tc>
                  <a:txBody>
                    <a:bodyPr/>
                    <a:lstStyle/>
                    <a:p>
                      <a:r>
                        <a:rPr lang="en-US" sz="800" dirty="0">
                          <a:latin typeface="Comic Sans MS" panose="030F0702030302020204" pitchFamily="66" charset="0"/>
                        </a:rPr>
                        <a:t>Total Input</a:t>
                      </a:r>
                    </a:p>
                  </a:txBody>
                  <a:tcPr/>
                </a:tc>
                <a:tc>
                  <a:txBody>
                    <a:bodyPr/>
                    <a:lstStyle/>
                    <a:p>
                      <a:r>
                        <a:rPr lang="en-US" sz="800" dirty="0">
                          <a:latin typeface="Comic Sans MS" panose="030F0702030302020204" pitchFamily="66" charset="0"/>
                        </a:rPr>
                        <a:t>Total Missed</a:t>
                      </a:r>
                      <a:r>
                        <a:rPr lang="en-US" sz="800" baseline="30000" dirty="0">
                          <a:latin typeface="Comic Sans MS" panose="030F0702030302020204" pitchFamily="66" charset="0"/>
                        </a:rPr>
                        <a:t>*</a:t>
                      </a:r>
                    </a:p>
                  </a:txBody>
                  <a:tcPr/>
                </a:tc>
                <a:tc>
                  <a:txBody>
                    <a:bodyPr/>
                    <a:lstStyle/>
                    <a:p>
                      <a:r>
                        <a:rPr lang="en-US" sz="800" dirty="0">
                          <a:latin typeface="Comic Sans MS" panose="030F0702030302020204" pitchFamily="66" charset="0"/>
                        </a:rPr>
                        <a:t>Total Enters Window</a:t>
                      </a:r>
                    </a:p>
                  </a:txBody>
                  <a:tcPr/>
                </a:tc>
                <a:tc>
                  <a:txBody>
                    <a:bodyPr/>
                    <a:lstStyle/>
                    <a:p>
                      <a:r>
                        <a:rPr lang="en-US" sz="800" dirty="0">
                          <a:latin typeface="Comic Sans MS" panose="030F0702030302020204" pitchFamily="66" charset="0"/>
                        </a:rPr>
                        <a:t>Total Detector</a:t>
                      </a:r>
                      <a:r>
                        <a:rPr lang="en-US" sz="800" baseline="30000" dirty="0">
                          <a:latin typeface="Comic Sans MS" panose="030F0702030302020204" pitchFamily="66" charset="0"/>
                        </a:rPr>
                        <a:t>**</a:t>
                      </a:r>
                    </a:p>
                  </a:txBody>
                  <a:tcPr/>
                </a:tc>
                <a:tc>
                  <a:txBody>
                    <a:bodyPr/>
                    <a:lstStyle/>
                    <a:p>
                      <a:r>
                        <a:rPr lang="en-US" sz="800" dirty="0">
                          <a:latin typeface="Comic Sans MS" panose="030F0702030302020204" pitchFamily="66" charset="0"/>
                        </a:rPr>
                        <a:t>Total Exiting Window and Reflected Off Baffles</a:t>
                      </a:r>
                      <a:r>
                        <a:rPr lang="en-US" sz="800" baseline="30000" dirty="0">
                          <a:latin typeface="Comic Sans MS" panose="030F0702030302020204" pitchFamily="66" charset="0"/>
                        </a:rPr>
                        <a:t>**</a:t>
                      </a:r>
                    </a:p>
                  </a:txBody>
                  <a:tcPr/>
                </a:tc>
                <a:tc>
                  <a:txBody>
                    <a:bodyPr/>
                    <a:lstStyle/>
                    <a:p>
                      <a:r>
                        <a:rPr lang="en-US" sz="800" dirty="0">
                          <a:latin typeface="Comic Sans MS" panose="030F0702030302020204" pitchFamily="66" charset="0"/>
                        </a:rPr>
                        <a:t>Baffle 1</a:t>
                      </a:r>
                      <a:r>
                        <a:rPr lang="en-US" sz="800" baseline="30000" dirty="0">
                          <a:latin typeface="Comic Sans MS" panose="030F0702030302020204" pitchFamily="66" charset="0"/>
                        </a:rPr>
                        <a:t>**</a:t>
                      </a:r>
                    </a:p>
                  </a:txBody>
                  <a:tcPr/>
                </a:tc>
                <a:tc>
                  <a:txBody>
                    <a:bodyPr/>
                    <a:lstStyle/>
                    <a:p>
                      <a:r>
                        <a:rPr lang="en-US" sz="800" dirty="0">
                          <a:latin typeface="Comic Sans MS" panose="030F0702030302020204" pitchFamily="66" charset="0"/>
                        </a:rPr>
                        <a:t>Baffle 2</a:t>
                      </a:r>
                      <a:r>
                        <a:rPr lang="en-US" sz="800" baseline="30000" dirty="0">
                          <a:latin typeface="Comic Sans MS" panose="030F0702030302020204" pitchFamily="66" charset="0"/>
                        </a:rPr>
                        <a:t>**</a:t>
                      </a:r>
                    </a:p>
                  </a:txBody>
                  <a:tcPr/>
                </a:tc>
                <a:tc>
                  <a:txBody>
                    <a:bodyPr/>
                    <a:lstStyle/>
                    <a:p>
                      <a:r>
                        <a:rPr lang="en-US" sz="800" dirty="0">
                          <a:latin typeface="Comic Sans MS" panose="030F0702030302020204" pitchFamily="66" charset="0"/>
                        </a:rPr>
                        <a:t>Baffle 3</a:t>
                      </a:r>
                      <a:r>
                        <a:rPr lang="en-US" sz="800" baseline="30000" dirty="0">
                          <a:latin typeface="Comic Sans MS" panose="030F0702030302020204" pitchFamily="66" charset="0"/>
                        </a:rPr>
                        <a:t>**</a:t>
                      </a:r>
                    </a:p>
                  </a:txBody>
                  <a:tcPr/>
                </a:tc>
                <a:tc>
                  <a:txBody>
                    <a:bodyPr/>
                    <a:lstStyle/>
                    <a:p>
                      <a:r>
                        <a:rPr lang="en-US" sz="800" dirty="0">
                          <a:latin typeface="Comic Sans MS" panose="030F0702030302020204" pitchFamily="66" charset="0"/>
                        </a:rPr>
                        <a:t>Baffle 4</a:t>
                      </a:r>
                      <a:r>
                        <a:rPr lang="en-US" sz="800" baseline="30000" dirty="0">
                          <a:latin typeface="Comic Sans MS" panose="030F0702030302020204" pitchFamily="66" charset="0"/>
                        </a:rPr>
                        <a:t>**</a:t>
                      </a:r>
                    </a:p>
                  </a:txBody>
                  <a:tcPr/>
                </a:tc>
                <a:tc>
                  <a:txBody>
                    <a:bodyPr/>
                    <a:lstStyle/>
                    <a:p>
                      <a:r>
                        <a:rPr lang="en-US" sz="800" dirty="0">
                          <a:latin typeface="Comic Sans MS" panose="030F0702030302020204" pitchFamily="66" charset="0"/>
                        </a:rPr>
                        <a:t>Baffle 5</a:t>
                      </a:r>
                      <a:r>
                        <a:rPr lang="en-US" sz="800" baseline="30000" dirty="0">
                          <a:latin typeface="Comic Sans MS" panose="030F0702030302020204" pitchFamily="66" charset="0"/>
                        </a:rPr>
                        <a:t>**</a:t>
                      </a:r>
                    </a:p>
                  </a:txBody>
                  <a:tcPr/>
                </a:tc>
                <a:tc>
                  <a:txBody>
                    <a:bodyPr/>
                    <a:lstStyle/>
                    <a:p>
                      <a:r>
                        <a:rPr lang="en-US" sz="800" dirty="0">
                          <a:latin typeface="Comic Sans MS" panose="030F0702030302020204" pitchFamily="66" charset="0"/>
                        </a:rPr>
                        <a:t>Baffle 6</a:t>
                      </a:r>
                      <a:r>
                        <a:rPr lang="en-US" sz="800" baseline="30000" dirty="0">
                          <a:latin typeface="Comic Sans MS" panose="030F0702030302020204" pitchFamily="66" charset="0"/>
                        </a:rPr>
                        <a:t>**</a:t>
                      </a:r>
                      <a:endParaRPr lang="en-US" sz="800" dirty="0">
                        <a:latin typeface="Comic Sans MS" panose="030F0702030302020204" pitchFamily="66" charset="0"/>
                      </a:endParaRPr>
                    </a:p>
                  </a:txBody>
                  <a:tcPr/>
                </a:tc>
                <a:extLst>
                  <a:ext uri="{0D108BD9-81ED-4DB2-BD59-A6C34878D82A}">
                    <a16:rowId xmlns:a16="http://schemas.microsoft.com/office/drawing/2014/main" val="498178168"/>
                  </a:ext>
                </a:extLst>
              </a:tr>
              <a:tr h="203129">
                <a:tc>
                  <a:txBody>
                    <a:bodyPr/>
                    <a:lstStyle/>
                    <a:p>
                      <a:r>
                        <a:rPr lang="en-US" sz="800" dirty="0">
                          <a:latin typeface="Comic Sans MS" panose="030F0702030302020204" pitchFamily="66" charset="0"/>
                        </a:rPr>
                        <a:t>Cone Baffles</a:t>
                      </a:r>
                    </a:p>
                  </a:txBody>
                  <a:tcPr anchor="ctr"/>
                </a:tc>
                <a:tc>
                  <a:txBody>
                    <a:bodyPr/>
                    <a:lstStyle/>
                    <a:p>
                      <a:pPr algn="ctr"/>
                      <a:r>
                        <a:rPr lang="en-US" sz="800" dirty="0">
                          <a:latin typeface="Comic Sans MS" panose="030F0702030302020204" pitchFamily="66" charset="0"/>
                        </a:rPr>
                        <a:t>1.0000 W</a:t>
                      </a:r>
                    </a:p>
                  </a:txBody>
                  <a:tcPr anchor="ctr"/>
                </a:tc>
                <a:tc>
                  <a:txBody>
                    <a:bodyPr/>
                    <a:lstStyle/>
                    <a:p>
                      <a:pPr algn="ctr"/>
                      <a:r>
                        <a:rPr lang="en-US" sz="800" dirty="0">
                          <a:latin typeface="Comic Sans MS" panose="030F0702030302020204" pitchFamily="66" charset="0"/>
                        </a:rPr>
                        <a:t>0.3076 W</a:t>
                      </a:r>
                    </a:p>
                  </a:txBody>
                  <a:tcPr anchor="ctr"/>
                </a:tc>
                <a:tc>
                  <a:txBody>
                    <a:bodyPr/>
                    <a:lstStyle/>
                    <a:p>
                      <a:pPr algn="ctr"/>
                      <a:r>
                        <a:rPr lang="en-US" sz="800" dirty="0">
                          <a:latin typeface="Comic Sans MS" panose="030F0702030302020204" pitchFamily="66" charset="0"/>
                        </a:rPr>
                        <a:t>0.4499 W</a:t>
                      </a:r>
                    </a:p>
                    <a:p>
                      <a:pPr algn="ctr"/>
                      <a:r>
                        <a:rPr lang="en-US" sz="800" dirty="0">
                          <a:latin typeface="Comic Sans MS" panose="030F0702030302020204" pitchFamily="66" charset="0"/>
                        </a:rPr>
                        <a:t>(100%)</a:t>
                      </a:r>
                    </a:p>
                  </a:txBody>
                  <a:tcPr anchor="ctr"/>
                </a:tc>
                <a:tc>
                  <a:txBody>
                    <a:bodyPr/>
                    <a:lstStyle/>
                    <a:p>
                      <a:pPr algn="ctr"/>
                      <a:r>
                        <a:rPr lang="en-US" sz="800" dirty="0">
                          <a:latin typeface="Comic Sans MS" panose="030F0702030302020204" pitchFamily="66" charset="0"/>
                        </a:rPr>
                        <a:t>0.0363 W</a:t>
                      </a:r>
                    </a:p>
                    <a:p>
                      <a:pPr algn="ctr"/>
                      <a:r>
                        <a:rPr lang="en-US" sz="800" dirty="0">
                          <a:latin typeface="Comic Sans MS" panose="030F0702030302020204" pitchFamily="66" charset="0"/>
                        </a:rPr>
                        <a:t>(8.1%)</a:t>
                      </a:r>
                    </a:p>
                  </a:txBody>
                  <a:tcPr anchor="ctr"/>
                </a:tc>
                <a:tc>
                  <a:txBody>
                    <a:bodyPr/>
                    <a:lstStyle/>
                    <a:p>
                      <a:pPr algn="ctr"/>
                      <a:r>
                        <a:rPr lang="en-US" sz="800" dirty="0">
                          <a:latin typeface="Comic Sans MS" panose="030F0702030302020204" pitchFamily="66" charset="0"/>
                        </a:rPr>
                        <a:t>0.2361 W</a:t>
                      </a:r>
                    </a:p>
                    <a:p>
                      <a:pPr algn="ctr"/>
                      <a:r>
                        <a:rPr lang="en-US" sz="800" dirty="0">
                          <a:latin typeface="Comic Sans MS" panose="030F0702030302020204" pitchFamily="66" charset="0"/>
                        </a:rPr>
                        <a:t>(52.5%)</a:t>
                      </a:r>
                    </a:p>
                  </a:txBody>
                  <a:tcPr anchor="ctr"/>
                </a:tc>
                <a:tc>
                  <a:txBody>
                    <a:bodyPr/>
                    <a:lstStyle/>
                    <a:p>
                      <a:pPr algn="ctr"/>
                      <a:r>
                        <a:rPr lang="en-US" sz="800" dirty="0">
                          <a:latin typeface="Comic Sans MS" panose="030F0702030302020204" pitchFamily="66" charset="0"/>
                        </a:rPr>
                        <a:t>0.0099 W</a:t>
                      </a:r>
                    </a:p>
                    <a:p>
                      <a:pPr algn="ctr"/>
                      <a:r>
                        <a:rPr lang="en-US" sz="800" dirty="0">
                          <a:latin typeface="Comic Sans MS" panose="030F0702030302020204" pitchFamily="66" charset="0"/>
                        </a:rPr>
                        <a:t>(2.2%)</a:t>
                      </a:r>
                    </a:p>
                  </a:txBody>
                  <a:tcPr anchor="ctr"/>
                </a:tc>
                <a:tc>
                  <a:txBody>
                    <a:bodyPr/>
                    <a:lstStyle/>
                    <a:p>
                      <a:pPr algn="ctr"/>
                      <a:r>
                        <a:rPr lang="en-US" sz="800" dirty="0">
                          <a:latin typeface="Comic Sans MS" panose="030F0702030302020204" pitchFamily="66" charset="0"/>
                        </a:rPr>
                        <a:t> 0.0170 W</a:t>
                      </a:r>
                    </a:p>
                    <a:p>
                      <a:pPr algn="ctr"/>
                      <a:r>
                        <a:rPr lang="en-US" sz="800" dirty="0">
                          <a:latin typeface="Comic Sans MS" panose="030F0702030302020204" pitchFamily="66" charset="0"/>
                        </a:rPr>
                        <a:t>(3.8%)</a:t>
                      </a:r>
                    </a:p>
                  </a:txBody>
                  <a:tcPr anchor="ctr"/>
                </a:tc>
                <a:tc>
                  <a:txBody>
                    <a:bodyPr/>
                    <a:lstStyle/>
                    <a:p>
                      <a:pPr algn="ctr"/>
                      <a:r>
                        <a:rPr lang="en-US" sz="800" dirty="0">
                          <a:latin typeface="Comic Sans MS" panose="030F0702030302020204" pitchFamily="66" charset="0"/>
                        </a:rPr>
                        <a:t>0.0284W</a:t>
                      </a:r>
                    </a:p>
                    <a:p>
                      <a:pPr algn="ctr"/>
                      <a:r>
                        <a:rPr lang="en-US" sz="800" dirty="0">
                          <a:latin typeface="Comic Sans MS" panose="030F0702030302020204" pitchFamily="66" charset="0"/>
                        </a:rPr>
                        <a:t>(6.3%)</a:t>
                      </a:r>
                    </a:p>
                  </a:txBody>
                  <a:tcPr anchor="ctr"/>
                </a:tc>
                <a:tc>
                  <a:txBody>
                    <a:bodyPr/>
                    <a:lstStyle/>
                    <a:p>
                      <a:pPr algn="ctr"/>
                      <a:r>
                        <a:rPr lang="en-US" sz="800" dirty="0">
                          <a:latin typeface="Comic Sans MS" panose="030F0702030302020204" pitchFamily="66" charset="0"/>
                        </a:rPr>
                        <a:t>0.0487 W</a:t>
                      </a:r>
                    </a:p>
                    <a:p>
                      <a:pPr algn="ctr"/>
                      <a:r>
                        <a:rPr lang="en-US" sz="800" dirty="0">
                          <a:latin typeface="Comic Sans MS" panose="030F0702030302020204" pitchFamily="66" charset="0"/>
                        </a:rPr>
                        <a:t>(10.8%)</a:t>
                      </a:r>
                    </a:p>
                  </a:txBody>
                  <a:tcPr anchor="ctr"/>
                </a:tc>
                <a:tc>
                  <a:txBody>
                    <a:bodyPr/>
                    <a:lstStyle/>
                    <a:p>
                      <a:pPr algn="ctr"/>
                      <a:r>
                        <a:rPr lang="en-US" sz="800" dirty="0">
                          <a:latin typeface="Comic Sans MS" panose="030F0702030302020204" pitchFamily="66" charset="0"/>
                        </a:rPr>
                        <a:t>0.0710 W</a:t>
                      </a:r>
                    </a:p>
                    <a:p>
                      <a:pPr algn="ctr"/>
                      <a:r>
                        <a:rPr lang="en-US" sz="800" dirty="0">
                          <a:latin typeface="Comic Sans MS" panose="030F0702030302020204" pitchFamily="66" charset="0"/>
                        </a:rPr>
                        <a:t>(15.8%)</a:t>
                      </a:r>
                    </a:p>
                  </a:txBody>
                  <a:tcPr anchor="ctr"/>
                </a:tc>
                <a:tc>
                  <a:txBody>
                    <a:bodyPr/>
                    <a:lstStyle/>
                    <a:p>
                      <a:pPr algn="ctr"/>
                      <a:r>
                        <a:rPr lang="en-US" sz="800" dirty="0">
                          <a:latin typeface="Comic Sans MS" panose="030F0702030302020204" pitchFamily="66" charset="0"/>
                        </a:rPr>
                        <a:t>0.0584 W</a:t>
                      </a:r>
                    </a:p>
                    <a:p>
                      <a:pPr algn="ctr"/>
                      <a:r>
                        <a:rPr lang="en-US" sz="800" dirty="0">
                          <a:latin typeface="Comic Sans MS" panose="030F0702030302020204" pitchFamily="66" charset="0"/>
                        </a:rPr>
                        <a:t>(13.0%)</a:t>
                      </a:r>
                    </a:p>
                  </a:txBody>
                  <a:tcPr anchor="ctr"/>
                </a:tc>
                <a:extLst>
                  <a:ext uri="{0D108BD9-81ED-4DB2-BD59-A6C34878D82A}">
                    <a16:rowId xmlns:a16="http://schemas.microsoft.com/office/drawing/2014/main" val="2620873644"/>
                  </a:ext>
                </a:extLst>
              </a:tr>
              <a:tr h="207784">
                <a:tc>
                  <a:txBody>
                    <a:bodyPr/>
                    <a:lstStyle/>
                    <a:p>
                      <a:r>
                        <a:rPr lang="en-US" sz="800" dirty="0">
                          <a:latin typeface="Comic Sans MS" panose="030F0702030302020204" pitchFamily="66" charset="0"/>
                        </a:rPr>
                        <a:t>Elliptical Baffles</a:t>
                      </a:r>
                    </a:p>
                  </a:txBody>
                  <a:tcPr anchor="ctr"/>
                </a:tc>
                <a:tc>
                  <a:txBody>
                    <a:bodyPr/>
                    <a:lstStyle/>
                    <a:p>
                      <a:pPr algn="ctr"/>
                      <a:r>
                        <a:rPr lang="en-US" sz="800" dirty="0">
                          <a:latin typeface="Comic Sans MS" panose="030F0702030302020204" pitchFamily="66" charset="0"/>
                        </a:rPr>
                        <a:t>1.0000 W</a:t>
                      </a:r>
                    </a:p>
                  </a:txBody>
                  <a:tcPr anchor="ctr"/>
                </a:tc>
                <a:tc>
                  <a:txBody>
                    <a:bodyPr/>
                    <a:lstStyle/>
                    <a:p>
                      <a:pPr algn="ctr"/>
                      <a:r>
                        <a:rPr lang="en-US" sz="800" dirty="0">
                          <a:latin typeface="Comic Sans MS" panose="030F0702030302020204" pitchFamily="66" charset="0"/>
                        </a:rPr>
                        <a:t>0.3076 W</a:t>
                      </a:r>
                    </a:p>
                  </a:txBody>
                  <a:tcPr anchor="ctr"/>
                </a:tc>
                <a:tc>
                  <a:txBody>
                    <a:bodyPr/>
                    <a:lstStyle/>
                    <a:p>
                      <a:pPr algn="ctr"/>
                      <a:r>
                        <a:rPr lang="en-US" sz="800" dirty="0">
                          <a:latin typeface="Comic Sans MS" panose="030F0702030302020204" pitchFamily="66" charset="0"/>
                        </a:rPr>
                        <a:t>0.4499 W</a:t>
                      </a:r>
                    </a:p>
                    <a:p>
                      <a:pPr algn="ctr"/>
                      <a:r>
                        <a:rPr lang="en-US" sz="800" dirty="0">
                          <a:latin typeface="Comic Sans MS" panose="030F0702030302020204" pitchFamily="66" charset="0"/>
                        </a:rPr>
                        <a:t>(100%)</a:t>
                      </a:r>
                    </a:p>
                  </a:txBody>
                  <a:tcPr anchor="ctr"/>
                </a:tc>
                <a:tc>
                  <a:txBody>
                    <a:bodyPr/>
                    <a:lstStyle/>
                    <a:p>
                      <a:pPr algn="ctr"/>
                      <a:r>
                        <a:rPr lang="en-US" sz="800" dirty="0">
                          <a:latin typeface="Comic Sans MS" panose="030F0702030302020204" pitchFamily="66" charset="0"/>
                        </a:rPr>
                        <a:t>0.0017 W</a:t>
                      </a:r>
                    </a:p>
                    <a:p>
                      <a:pPr algn="ctr"/>
                      <a:r>
                        <a:rPr lang="en-US" sz="800" dirty="0">
                          <a:latin typeface="Comic Sans MS" panose="030F0702030302020204" pitchFamily="66" charset="0"/>
                        </a:rPr>
                        <a:t>(0.4%)</a:t>
                      </a:r>
                    </a:p>
                  </a:txBody>
                  <a:tcPr anchor="ctr"/>
                </a:tc>
                <a:tc>
                  <a:txBody>
                    <a:bodyPr/>
                    <a:lstStyle/>
                    <a:p>
                      <a:pPr algn="ctr"/>
                      <a:r>
                        <a:rPr lang="en-US" sz="800" dirty="0">
                          <a:latin typeface="Comic Sans MS" panose="030F0702030302020204" pitchFamily="66" charset="0"/>
                        </a:rPr>
                        <a:t>0.4024 W</a:t>
                      </a:r>
                    </a:p>
                    <a:p>
                      <a:pPr algn="ctr"/>
                      <a:r>
                        <a:rPr lang="en-US" sz="800" dirty="0">
                          <a:latin typeface="Comic Sans MS" panose="030F0702030302020204" pitchFamily="66" charset="0"/>
                        </a:rPr>
                        <a:t>(89.4%)</a:t>
                      </a:r>
                    </a:p>
                  </a:txBody>
                  <a:tcPr anchor="ctr"/>
                </a:tc>
                <a:tc>
                  <a:txBody>
                    <a:bodyPr/>
                    <a:lstStyle/>
                    <a:p>
                      <a:pPr algn="ctr"/>
                      <a:r>
                        <a:rPr lang="en-US" sz="800" dirty="0">
                          <a:latin typeface="Comic Sans MS" panose="030F0702030302020204" pitchFamily="66" charset="0"/>
                        </a:rPr>
                        <a:t>--</a:t>
                      </a:r>
                    </a:p>
                  </a:txBody>
                  <a:tcPr anchor="ctr"/>
                </a:tc>
                <a:tc>
                  <a:txBody>
                    <a:bodyPr/>
                    <a:lstStyle/>
                    <a:p>
                      <a:pPr algn="ctr"/>
                      <a:r>
                        <a:rPr lang="en-US" sz="800" dirty="0">
                          <a:latin typeface="Comic Sans MS" panose="030F0702030302020204" pitchFamily="66" charset="0"/>
                        </a:rPr>
                        <a:t>--</a:t>
                      </a:r>
                    </a:p>
                  </a:txBody>
                  <a:tcPr anchor="ctr"/>
                </a:tc>
                <a:tc>
                  <a:txBody>
                    <a:bodyPr/>
                    <a:lstStyle/>
                    <a:p>
                      <a:pPr algn="ctr"/>
                      <a:r>
                        <a:rPr lang="en-US" sz="800" dirty="0">
                          <a:latin typeface="Comic Sans MS" panose="030F0702030302020204" pitchFamily="66" charset="0"/>
                        </a:rPr>
                        <a:t>--</a:t>
                      </a:r>
                    </a:p>
                  </a:txBody>
                  <a:tcPr anchor="ctr"/>
                </a:tc>
                <a:tc>
                  <a:txBody>
                    <a:bodyPr/>
                    <a:lstStyle/>
                    <a:p>
                      <a:pPr algn="ctr"/>
                      <a:r>
                        <a:rPr lang="en-US" sz="800" dirty="0">
                          <a:latin typeface="Comic Sans MS" panose="030F0702030302020204" pitchFamily="66" charset="0"/>
                        </a:rPr>
                        <a:t>--</a:t>
                      </a:r>
                    </a:p>
                  </a:txBody>
                  <a:tcPr anchor="ctr"/>
                </a:tc>
                <a:tc>
                  <a:txBody>
                    <a:bodyPr/>
                    <a:lstStyle/>
                    <a:p>
                      <a:pPr algn="ctr"/>
                      <a:r>
                        <a:rPr lang="en-US" sz="800" dirty="0">
                          <a:latin typeface="Comic Sans MS" panose="030F0702030302020204" pitchFamily="66" charset="0"/>
                        </a:rPr>
                        <a:t>--</a:t>
                      </a:r>
                    </a:p>
                  </a:txBody>
                  <a:tcPr anchor="ctr"/>
                </a:tc>
                <a:tc>
                  <a:txBody>
                    <a:bodyPr/>
                    <a:lstStyle/>
                    <a:p>
                      <a:pPr algn="ctr"/>
                      <a:r>
                        <a:rPr lang="en-US" sz="800" dirty="0">
                          <a:latin typeface="Comic Sans MS" panose="030F0702030302020204" pitchFamily="66" charset="0"/>
                        </a:rPr>
                        <a:t>--</a:t>
                      </a:r>
                    </a:p>
                  </a:txBody>
                  <a:tcPr anchor="ctr"/>
                </a:tc>
                <a:extLst>
                  <a:ext uri="{0D108BD9-81ED-4DB2-BD59-A6C34878D82A}">
                    <a16:rowId xmlns:a16="http://schemas.microsoft.com/office/drawing/2014/main" val="30842"/>
                  </a:ext>
                </a:extLst>
              </a:tr>
              <a:tr h="207784">
                <a:tc>
                  <a:txBody>
                    <a:bodyPr/>
                    <a:lstStyle/>
                    <a:p>
                      <a:r>
                        <a:rPr lang="en-US" sz="800" dirty="0">
                          <a:latin typeface="Comic Sans MS" panose="030F0702030302020204" pitchFamily="66" charset="0"/>
                        </a:rPr>
                        <a:t>Mixed Baffles</a:t>
                      </a:r>
                    </a:p>
                    <a:p>
                      <a:r>
                        <a:rPr lang="en-US" sz="800" dirty="0">
                          <a:latin typeface="Comic Sans MS" panose="030F0702030302020204" pitchFamily="66" charset="0"/>
                        </a:rPr>
                        <a:t>E(2,3,4);C(1,5,6)</a:t>
                      </a:r>
                    </a:p>
                  </a:txBody>
                  <a:tcPr anchor="ctr"/>
                </a:tc>
                <a:tc>
                  <a:txBody>
                    <a:bodyPr/>
                    <a:lstStyle/>
                    <a:p>
                      <a:pPr algn="ctr"/>
                      <a:r>
                        <a:rPr lang="en-US" sz="800" dirty="0">
                          <a:latin typeface="Comic Sans MS" panose="030F0702030302020204" pitchFamily="66" charset="0"/>
                        </a:rPr>
                        <a:t>1.0000 W</a:t>
                      </a:r>
                    </a:p>
                  </a:txBody>
                  <a:tcPr anchor="ctr"/>
                </a:tc>
                <a:tc>
                  <a:txBody>
                    <a:bodyPr/>
                    <a:lstStyle/>
                    <a:p>
                      <a:pPr algn="ctr"/>
                      <a:r>
                        <a:rPr lang="en-US" sz="800" dirty="0">
                          <a:latin typeface="Comic Sans MS" panose="030F0702030302020204" pitchFamily="66" charset="0"/>
                        </a:rPr>
                        <a:t>0.3076 W</a:t>
                      </a:r>
                    </a:p>
                  </a:txBody>
                  <a:tcPr anchor="ctr"/>
                </a:tc>
                <a:tc>
                  <a:txBody>
                    <a:bodyPr/>
                    <a:lstStyle/>
                    <a:p>
                      <a:pPr algn="ctr"/>
                      <a:r>
                        <a:rPr lang="en-US" sz="800" dirty="0">
                          <a:latin typeface="Comic Sans MS" panose="030F0702030302020204" pitchFamily="66" charset="0"/>
                        </a:rPr>
                        <a:t>0.4499 W</a:t>
                      </a:r>
                    </a:p>
                    <a:p>
                      <a:pPr algn="ctr"/>
                      <a:r>
                        <a:rPr lang="en-US" sz="800" dirty="0">
                          <a:latin typeface="Comic Sans MS" panose="030F0702030302020204" pitchFamily="66" charset="0"/>
                        </a:rPr>
                        <a:t>(100%)</a:t>
                      </a:r>
                    </a:p>
                  </a:txBody>
                  <a:tcPr anchor="ctr"/>
                </a:tc>
                <a:tc>
                  <a:txBody>
                    <a:bodyPr/>
                    <a:lstStyle/>
                    <a:p>
                      <a:pPr algn="ctr"/>
                      <a:r>
                        <a:rPr lang="en-US" sz="800" dirty="0">
                          <a:latin typeface="Comic Sans MS" panose="030F0702030302020204" pitchFamily="66" charset="0"/>
                        </a:rPr>
                        <a:t>0.0017 W</a:t>
                      </a:r>
                    </a:p>
                    <a:p>
                      <a:pPr algn="ctr"/>
                      <a:r>
                        <a:rPr lang="en-US" sz="800" dirty="0">
                          <a:latin typeface="Comic Sans MS" panose="030F0702030302020204" pitchFamily="66" charset="0"/>
                        </a:rPr>
                        <a:t>(0.4%)</a:t>
                      </a:r>
                    </a:p>
                  </a:txBody>
                  <a:tcPr anchor="ctr"/>
                </a:tc>
                <a:tc>
                  <a:txBody>
                    <a:bodyPr/>
                    <a:lstStyle/>
                    <a:p>
                      <a:pPr algn="ctr"/>
                      <a:r>
                        <a:rPr lang="en-US" sz="800" dirty="0">
                          <a:latin typeface="Comic Sans MS" panose="030F0702030302020204" pitchFamily="66" charset="0"/>
                        </a:rPr>
                        <a:t>0.3764 W</a:t>
                      </a:r>
                    </a:p>
                    <a:p>
                      <a:pPr algn="ctr"/>
                      <a:r>
                        <a:rPr lang="en-US" sz="800" dirty="0">
                          <a:latin typeface="Comic Sans MS" panose="030F0702030302020204" pitchFamily="66" charset="0"/>
                        </a:rPr>
                        <a:t>(83.7%)</a:t>
                      </a:r>
                    </a:p>
                  </a:txBody>
                  <a:tcPr anchor="ctr"/>
                </a:tc>
                <a:tc>
                  <a:txBody>
                    <a:bodyPr/>
                    <a:lstStyle/>
                    <a:p>
                      <a:pPr algn="ctr"/>
                      <a:r>
                        <a:rPr lang="en-US" sz="800" dirty="0">
                          <a:latin typeface="Comic Sans MS" panose="030F0702030302020204" pitchFamily="66" charset="0"/>
                        </a:rPr>
                        <a:t>0.0086 W</a:t>
                      </a:r>
                    </a:p>
                    <a:p>
                      <a:pPr algn="ctr"/>
                      <a:r>
                        <a:rPr lang="en-US" sz="800" dirty="0">
                          <a:latin typeface="Comic Sans MS" panose="030F0702030302020204" pitchFamily="66" charset="0"/>
                        </a:rPr>
                        <a:t>(1.9%) </a:t>
                      </a:r>
                    </a:p>
                  </a:txBody>
                  <a:tcPr anchor="ctr"/>
                </a:tc>
                <a:tc gridSpan="3">
                  <a:txBody>
                    <a:bodyPr/>
                    <a:lstStyle/>
                    <a:p>
                      <a:pPr algn="ctr"/>
                      <a:r>
                        <a:rPr lang="en-US" sz="800" dirty="0">
                          <a:latin typeface="Comic Sans MS" panose="030F0702030302020204" pitchFamily="66" charset="0"/>
                        </a:rPr>
                        <a:t>--</a:t>
                      </a:r>
                    </a:p>
                  </a:txBody>
                  <a:tcPr anchor="ctr"/>
                </a:tc>
                <a:tc hMerge="1">
                  <a:txBody>
                    <a:bodyPr/>
                    <a:lstStyle/>
                    <a:p>
                      <a:pPr algn="ctr"/>
                      <a:r>
                        <a:rPr lang="en-US" sz="800" dirty="0">
                          <a:latin typeface="Comic Sans MS" panose="030F0702030302020204" pitchFamily="66" charset="0"/>
                        </a:rPr>
                        <a:t>--</a:t>
                      </a:r>
                    </a:p>
                  </a:txBody>
                  <a:tcPr anchor="ctr"/>
                </a:tc>
                <a:tc hMerge="1">
                  <a:txBody>
                    <a:bodyPr/>
                    <a:lstStyle/>
                    <a:p>
                      <a:pPr algn="ctr"/>
                      <a:r>
                        <a:rPr lang="en-US" sz="800" dirty="0">
                          <a:latin typeface="Comic Sans MS" panose="030F0702030302020204" pitchFamily="66" charset="0"/>
                        </a:rPr>
                        <a:t>--</a:t>
                      </a:r>
                    </a:p>
                  </a:txBody>
                  <a:tcPr anchor="ctr"/>
                </a:tc>
                <a:tc>
                  <a:txBody>
                    <a:bodyPr/>
                    <a:lstStyle/>
                    <a:p>
                      <a:pPr algn="ctr"/>
                      <a:r>
                        <a:rPr lang="en-US" sz="800" dirty="0">
                          <a:latin typeface="Comic Sans MS" panose="030F0702030302020204" pitchFamily="66" charset="0"/>
                        </a:rPr>
                        <a:t>0.0749 W</a:t>
                      </a:r>
                    </a:p>
                    <a:p>
                      <a:pPr algn="ctr"/>
                      <a:r>
                        <a:rPr lang="en-US" sz="800" dirty="0">
                          <a:latin typeface="Comic Sans MS" panose="030F0702030302020204" pitchFamily="66" charset="0"/>
                        </a:rPr>
                        <a:t>(16.6%)</a:t>
                      </a:r>
                    </a:p>
                  </a:txBody>
                  <a:tcPr anchor="ctr"/>
                </a:tc>
                <a:tc>
                  <a:txBody>
                    <a:bodyPr/>
                    <a:lstStyle/>
                    <a:p>
                      <a:pPr algn="ctr"/>
                      <a:r>
                        <a:rPr lang="en-US" sz="800" dirty="0">
                          <a:latin typeface="Comic Sans MS" panose="030F0702030302020204" pitchFamily="66" charset="0"/>
                        </a:rPr>
                        <a:t>0.0565 W</a:t>
                      </a:r>
                    </a:p>
                    <a:p>
                      <a:pPr algn="ctr"/>
                      <a:r>
                        <a:rPr lang="en-US" sz="800" dirty="0">
                          <a:latin typeface="Comic Sans MS" panose="030F0702030302020204" pitchFamily="66" charset="0"/>
                        </a:rPr>
                        <a:t>(12.6%)</a:t>
                      </a:r>
                    </a:p>
                  </a:txBody>
                  <a:tcPr anchor="ctr"/>
                </a:tc>
                <a:extLst>
                  <a:ext uri="{0D108BD9-81ED-4DB2-BD59-A6C34878D82A}">
                    <a16:rowId xmlns:a16="http://schemas.microsoft.com/office/drawing/2014/main" val="563644131"/>
                  </a:ext>
                </a:extLst>
              </a:tr>
            </a:tbl>
          </a:graphicData>
        </a:graphic>
      </p:graphicFrame>
      <p:sp>
        <p:nvSpPr>
          <p:cNvPr id="5" name="TextBox 4">
            <a:extLst>
              <a:ext uri="{FF2B5EF4-FFF2-40B4-BE49-F238E27FC236}">
                <a16:creationId xmlns:a16="http://schemas.microsoft.com/office/drawing/2014/main" id="{8BD3E353-DFF5-4385-AB7D-728F79B3C77A}"/>
              </a:ext>
            </a:extLst>
          </p:cNvPr>
          <p:cNvSpPr txBox="1"/>
          <p:nvPr/>
        </p:nvSpPr>
        <p:spPr>
          <a:xfrm>
            <a:off x="437875" y="6198271"/>
            <a:ext cx="2991525" cy="338554"/>
          </a:xfrm>
          <a:prstGeom prst="rect">
            <a:avLst/>
          </a:prstGeom>
          <a:noFill/>
        </p:spPr>
        <p:txBody>
          <a:bodyPr wrap="none" rtlCol="0">
            <a:spAutoFit/>
          </a:bodyPr>
          <a:lstStyle/>
          <a:p>
            <a:r>
              <a:rPr lang="en-US" sz="800" dirty="0">
                <a:latin typeface="Comic Sans MS" panose="030F0702030302020204" pitchFamily="66" charset="0"/>
              </a:rPr>
              <a:t>*Light that does not enter corrector lens 1. </a:t>
            </a:r>
          </a:p>
          <a:p>
            <a:r>
              <a:rPr lang="en-US" sz="800" dirty="0">
                <a:latin typeface="Comic Sans MS" panose="030F0702030302020204" pitchFamily="66" charset="0"/>
              </a:rPr>
              <a:t>** Percent calculated from total flux entering the window.</a:t>
            </a:r>
          </a:p>
        </p:txBody>
      </p:sp>
      <p:grpSp>
        <p:nvGrpSpPr>
          <p:cNvPr id="14" name="Group 13">
            <a:extLst>
              <a:ext uri="{FF2B5EF4-FFF2-40B4-BE49-F238E27FC236}">
                <a16:creationId xmlns:a16="http://schemas.microsoft.com/office/drawing/2014/main" id="{E38BE6A1-47F0-4B35-A9FE-EFA32482FFE8}"/>
              </a:ext>
            </a:extLst>
          </p:cNvPr>
          <p:cNvGrpSpPr/>
          <p:nvPr/>
        </p:nvGrpSpPr>
        <p:grpSpPr>
          <a:xfrm>
            <a:off x="437875" y="2649116"/>
            <a:ext cx="7343482" cy="3551528"/>
            <a:chOff x="2205872" y="2620836"/>
            <a:chExt cx="7343482" cy="3551528"/>
          </a:xfrm>
        </p:grpSpPr>
        <p:pic>
          <p:nvPicPr>
            <p:cNvPr id="7" name="Picture 6" descr="A picture containing text&#10;&#10;Description automatically generated">
              <a:extLst>
                <a:ext uri="{FF2B5EF4-FFF2-40B4-BE49-F238E27FC236}">
                  <a16:creationId xmlns:a16="http://schemas.microsoft.com/office/drawing/2014/main" id="{B8BC2D18-8549-4FB4-84B2-A69ACC3762EB}"/>
                </a:ext>
              </a:extLst>
            </p:cNvPr>
            <p:cNvPicPr>
              <a:picLocks noChangeAspect="1"/>
            </p:cNvPicPr>
            <p:nvPr/>
          </p:nvPicPr>
          <p:blipFill rotWithShape="1">
            <a:blip r:embed="rId2">
              <a:extLst>
                <a:ext uri="{28A0092B-C50C-407E-A947-70E740481C1C}">
                  <a14:useLocalDpi xmlns:a14="http://schemas.microsoft.com/office/drawing/2010/main" val="0"/>
                </a:ext>
              </a:extLst>
            </a:blip>
            <a:srcRect l="11907" r="22062"/>
            <a:stretch/>
          </p:blipFill>
          <p:spPr>
            <a:xfrm>
              <a:off x="2205872" y="2620836"/>
              <a:ext cx="7343482" cy="3551528"/>
            </a:xfrm>
            <a:prstGeom prst="rect">
              <a:avLst/>
            </a:prstGeom>
          </p:spPr>
        </p:pic>
        <p:cxnSp>
          <p:nvCxnSpPr>
            <p:cNvPr id="9" name="Straight Arrow Connector 8">
              <a:extLst>
                <a:ext uri="{FF2B5EF4-FFF2-40B4-BE49-F238E27FC236}">
                  <a16:creationId xmlns:a16="http://schemas.microsoft.com/office/drawing/2014/main" id="{7E574BD8-21BE-4B40-B553-DF0266C3C8A6}"/>
                </a:ext>
              </a:extLst>
            </p:cNvPr>
            <p:cNvCxnSpPr>
              <a:cxnSpLocks/>
            </p:cNvCxnSpPr>
            <p:nvPr/>
          </p:nvCxnSpPr>
          <p:spPr>
            <a:xfrm flipV="1">
              <a:off x="5259897" y="5108896"/>
              <a:ext cx="0" cy="528506"/>
            </a:xfrm>
            <a:prstGeom prst="straightConnector1">
              <a:avLst/>
            </a:prstGeom>
            <a:ln>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67A25F-98B4-416A-B42B-BC06B6267E18}"/>
                </a:ext>
              </a:extLst>
            </p:cNvPr>
            <p:cNvCxnSpPr>
              <a:cxnSpLocks/>
            </p:cNvCxnSpPr>
            <p:nvPr/>
          </p:nvCxnSpPr>
          <p:spPr>
            <a:xfrm flipV="1">
              <a:off x="5820288" y="4497898"/>
              <a:ext cx="0" cy="113950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E0F7474-7144-419F-A243-C117D1869D98}"/>
                </a:ext>
              </a:extLst>
            </p:cNvPr>
            <p:cNvSpPr txBox="1"/>
            <p:nvPr/>
          </p:nvSpPr>
          <p:spPr>
            <a:xfrm>
              <a:off x="4026358" y="5627883"/>
              <a:ext cx="4759636" cy="276999"/>
            </a:xfrm>
            <a:prstGeom prst="rect">
              <a:avLst/>
            </a:prstGeom>
            <a:noFill/>
          </p:spPr>
          <p:txBody>
            <a:bodyPr wrap="none" rtlCol="0">
              <a:spAutoFit/>
            </a:bodyPr>
            <a:lstStyle/>
            <a:p>
              <a:r>
                <a:rPr lang="en-US" sz="1200" dirty="0">
                  <a:solidFill>
                    <a:schemeClr val="bg1"/>
                  </a:solidFill>
                  <a:latin typeface="Comic Sans MS" panose="030F0702030302020204" pitchFamily="66" charset="0"/>
                </a:rPr>
                <a:t>Two points of measurement: front side of window and detector </a:t>
              </a:r>
            </a:p>
          </p:txBody>
        </p:sp>
      </p:grpSp>
      <p:pic>
        <p:nvPicPr>
          <p:cNvPr id="16" name="Picture 15" descr="Chart&#10;&#10;Description automatically generated">
            <a:extLst>
              <a:ext uri="{FF2B5EF4-FFF2-40B4-BE49-F238E27FC236}">
                <a16:creationId xmlns:a16="http://schemas.microsoft.com/office/drawing/2014/main" id="{133A70D5-5BBB-422E-A352-6A292F6113A0}"/>
              </a:ext>
            </a:extLst>
          </p:cNvPr>
          <p:cNvPicPr>
            <a:picLocks noChangeAspect="1"/>
          </p:cNvPicPr>
          <p:nvPr/>
        </p:nvPicPr>
        <p:blipFill rotWithShape="1">
          <a:blip r:embed="rId3">
            <a:extLst>
              <a:ext uri="{28A0092B-C50C-407E-A947-70E740481C1C}">
                <a14:useLocalDpi xmlns:a14="http://schemas.microsoft.com/office/drawing/2010/main" val="0"/>
              </a:ext>
            </a:extLst>
          </a:blip>
          <a:srcRect l="8885" t="3985" r="37590" b="28993"/>
          <a:stretch/>
        </p:blipFill>
        <p:spPr>
          <a:xfrm>
            <a:off x="7926365" y="4404089"/>
            <a:ext cx="1912328" cy="1796555"/>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504B7BC0-A0FE-4911-BD81-830C8A790760}"/>
              </a:ext>
            </a:extLst>
          </p:cNvPr>
          <p:cNvPicPr>
            <a:picLocks noChangeAspect="1"/>
          </p:cNvPicPr>
          <p:nvPr/>
        </p:nvPicPr>
        <p:blipFill rotWithShape="1">
          <a:blip r:embed="rId4">
            <a:extLst>
              <a:ext uri="{28A0092B-C50C-407E-A947-70E740481C1C}">
                <a14:useLocalDpi xmlns:a14="http://schemas.microsoft.com/office/drawing/2010/main" val="0"/>
              </a:ext>
            </a:extLst>
          </a:blip>
          <a:srcRect l="9055" t="3986" r="36250" b="28992"/>
          <a:stretch/>
        </p:blipFill>
        <p:spPr>
          <a:xfrm>
            <a:off x="9996110" y="4424881"/>
            <a:ext cx="1954186" cy="1796556"/>
          </a:xfrm>
          <a:prstGeom prst="rect">
            <a:avLst/>
          </a:prstGeom>
        </p:spPr>
      </p:pic>
      <p:sp>
        <p:nvSpPr>
          <p:cNvPr id="19" name="TextBox 18">
            <a:extLst>
              <a:ext uri="{FF2B5EF4-FFF2-40B4-BE49-F238E27FC236}">
                <a16:creationId xmlns:a16="http://schemas.microsoft.com/office/drawing/2014/main" id="{CD06EB9C-EACA-443A-A57B-2F4BFEC541BD}"/>
              </a:ext>
            </a:extLst>
          </p:cNvPr>
          <p:cNvSpPr txBox="1"/>
          <p:nvPr/>
        </p:nvSpPr>
        <p:spPr>
          <a:xfrm>
            <a:off x="8381542" y="6221437"/>
            <a:ext cx="1194558" cy="276999"/>
          </a:xfrm>
          <a:prstGeom prst="rect">
            <a:avLst/>
          </a:prstGeom>
          <a:noFill/>
        </p:spPr>
        <p:txBody>
          <a:bodyPr wrap="none" rtlCol="0">
            <a:spAutoFit/>
          </a:bodyPr>
          <a:lstStyle/>
          <a:p>
            <a:r>
              <a:rPr lang="en-US" sz="1200" dirty="0">
                <a:latin typeface="Comic Sans MS" panose="030F0702030302020204" pitchFamily="66" charset="0"/>
              </a:rPr>
              <a:t>Detector Flux</a:t>
            </a:r>
          </a:p>
        </p:txBody>
      </p:sp>
      <p:sp>
        <p:nvSpPr>
          <p:cNvPr id="20" name="TextBox 19">
            <a:extLst>
              <a:ext uri="{FF2B5EF4-FFF2-40B4-BE49-F238E27FC236}">
                <a16:creationId xmlns:a16="http://schemas.microsoft.com/office/drawing/2014/main" id="{ED569F08-1E92-4D69-8709-25DED9D4166B}"/>
              </a:ext>
            </a:extLst>
          </p:cNvPr>
          <p:cNvSpPr txBox="1"/>
          <p:nvPr/>
        </p:nvSpPr>
        <p:spPr>
          <a:xfrm>
            <a:off x="10298882" y="6221437"/>
            <a:ext cx="1651414" cy="276999"/>
          </a:xfrm>
          <a:prstGeom prst="rect">
            <a:avLst/>
          </a:prstGeom>
          <a:noFill/>
        </p:spPr>
        <p:txBody>
          <a:bodyPr wrap="none" rtlCol="0">
            <a:spAutoFit/>
          </a:bodyPr>
          <a:lstStyle/>
          <a:p>
            <a:r>
              <a:rPr lang="en-US" sz="1200" dirty="0">
                <a:latin typeface="Comic Sans MS" panose="030F0702030302020204" pitchFamily="66" charset="0"/>
              </a:rPr>
              <a:t>Flux Exiting Window</a:t>
            </a:r>
          </a:p>
        </p:txBody>
      </p:sp>
      <p:pic>
        <p:nvPicPr>
          <p:cNvPr id="22" name="Picture 21" descr="Graphical user interface&#10;&#10;Description automatically generated">
            <a:extLst>
              <a:ext uri="{FF2B5EF4-FFF2-40B4-BE49-F238E27FC236}">
                <a16:creationId xmlns:a16="http://schemas.microsoft.com/office/drawing/2014/main" id="{3E821380-D06F-479D-A9BC-F2C922539578}"/>
              </a:ext>
            </a:extLst>
          </p:cNvPr>
          <p:cNvPicPr>
            <a:picLocks noChangeAspect="1"/>
          </p:cNvPicPr>
          <p:nvPr/>
        </p:nvPicPr>
        <p:blipFill rotWithShape="1">
          <a:blip r:embed="rId5">
            <a:extLst>
              <a:ext uri="{28A0092B-C50C-407E-A947-70E740481C1C}">
                <a14:useLocalDpi xmlns:a14="http://schemas.microsoft.com/office/drawing/2010/main" val="0"/>
              </a:ext>
            </a:extLst>
          </a:blip>
          <a:srcRect l="9055" t="3986" r="36250" b="28992"/>
          <a:stretch/>
        </p:blipFill>
        <p:spPr>
          <a:xfrm>
            <a:off x="8945327" y="2687000"/>
            <a:ext cx="1828799" cy="1681283"/>
          </a:xfrm>
          <a:prstGeom prst="rect">
            <a:avLst/>
          </a:prstGeom>
        </p:spPr>
      </p:pic>
      <p:sp>
        <p:nvSpPr>
          <p:cNvPr id="23" name="TextBox 22">
            <a:extLst>
              <a:ext uri="{FF2B5EF4-FFF2-40B4-BE49-F238E27FC236}">
                <a16:creationId xmlns:a16="http://schemas.microsoft.com/office/drawing/2014/main" id="{6ADB1C73-546F-4729-978D-5514821F81F2}"/>
              </a:ext>
            </a:extLst>
          </p:cNvPr>
          <p:cNvSpPr txBox="1"/>
          <p:nvPr/>
        </p:nvSpPr>
        <p:spPr>
          <a:xfrm>
            <a:off x="9118305" y="2410001"/>
            <a:ext cx="1755609" cy="276999"/>
          </a:xfrm>
          <a:prstGeom prst="rect">
            <a:avLst/>
          </a:prstGeom>
          <a:noFill/>
        </p:spPr>
        <p:txBody>
          <a:bodyPr wrap="none" rtlCol="0">
            <a:spAutoFit/>
          </a:bodyPr>
          <a:lstStyle/>
          <a:p>
            <a:r>
              <a:rPr lang="en-US" sz="1200" dirty="0">
                <a:latin typeface="Comic Sans MS" panose="030F0702030302020204" pitchFamily="66" charset="0"/>
              </a:rPr>
              <a:t>Flux Entering Window</a:t>
            </a:r>
          </a:p>
        </p:txBody>
      </p:sp>
      <p:cxnSp>
        <p:nvCxnSpPr>
          <p:cNvPr id="24" name="Straight Arrow Connector 23">
            <a:extLst>
              <a:ext uri="{FF2B5EF4-FFF2-40B4-BE49-F238E27FC236}">
                <a16:creationId xmlns:a16="http://schemas.microsoft.com/office/drawing/2014/main" id="{1F902FDA-D1F9-4D3F-9C89-423469F42B98}"/>
              </a:ext>
            </a:extLst>
          </p:cNvPr>
          <p:cNvCxnSpPr>
            <a:cxnSpLocks/>
          </p:cNvCxnSpPr>
          <p:nvPr/>
        </p:nvCxnSpPr>
        <p:spPr>
          <a:xfrm>
            <a:off x="1062465" y="3273760"/>
            <a:ext cx="0" cy="1035945"/>
          </a:xfrm>
          <a:prstGeom prst="straightConnector1">
            <a:avLst/>
          </a:prstGeom>
          <a:ln>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943E57C-2BFD-4826-BA0E-8FFBDAEC9D39}"/>
              </a:ext>
            </a:extLst>
          </p:cNvPr>
          <p:cNvSpPr txBox="1"/>
          <p:nvPr/>
        </p:nvSpPr>
        <p:spPr>
          <a:xfrm>
            <a:off x="518097" y="2988039"/>
            <a:ext cx="3137397" cy="276999"/>
          </a:xfrm>
          <a:prstGeom prst="rect">
            <a:avLst/>
          </a:prstGeom>
          <a:noFill/>
        </p:spPr>
        <p:txBody>
          <a:bodyPr wrap="none" rtlCol="0">
            <a:spAutoFit/>
          </a:bodyPr>
          <a:lstStyle/>
          <a:p>
            <a:r>
              <a:rPr lang="en-US" sz="1200" dirty="0">
                <a:solidFill>
                  <a:schemeClr val="bg1"/>
                </a:solidFill>
                <a:latin typeface="Comic Sans MS" panose="030F0702030302020204" pitchFamily="66" charset="0"/>
              </a:rPr>
              <a:t>Source: sends light equally into 2.8° - 15°</a:t>
            </a:r>
          </a:p>
        </p:txBody>
      </p:sp>
      <p:sp>
        <p:nvSpPr>
          <p:cNvPr id="3" name="TextBox 2">
            <a:extLst>
              <a:ext uri="{FF2B5EF4-FFF2-40B4-BE49-F238E27FC236}">
                <a16:creationId xmlns:a16="http://schemas.microsoft.com/office/drawing/2014/main" id="{2D25E955-262D-4B16-8E3E-4F999672C0F9}"/>
              </a:ext>
            </a:extLst>
          </p:cNvPr>
          <p:cNvSpPr txBox="1"/>
          <p:nvPr/>
        </p:nvSpPr>
        <p:spPr>
          <a:xfrm>
            <a:off x="4051523" y="3194001"/>
            <a:ext cx="253596" cy="276999"/>
          </a:xfrm>
          <a:prstGeom prst="rect">
            <a:avLst/>
          </a:prstGeom>
          <a:noFill/>
        </p:spPr>
        <p:txBody>
          <a:bodyPr wrap="none" rtlCol="0">
            <a:spAutoFit/>
          </a:bodyPr>
          <a:lstStyle/>
          <a:p>
            <a:r>
              <a:rPr lang="en-US" sz="1200" dirty="0">
                <a:solidFill>
                  <a:schemeClr val="bg1"/>
                </a:solidFill>
                <a:latin typeface="Comic Sans MS" panose="030F0702030302020204" pitchFamily="66" charset="0"/>
              </a:rPr>
              <a:t>1</a:t>
            </a:r>
          </a:p>
        </p:txBody>
      </p:sp>
      <p:sp>
        <p:nvSpPr>
          <p:cNvPr id="21" name="TextBox 20">
            <a:extLst>
              <a:ext uri="{FF2B5EF4-FFF2-40B4-BE49-F238E27FC236}">
                <a16:creationId xmlns:a16="http://schemas.microsoft.com/office/drawing/2014/main" id="{9E8BDD9E-D343-48EE-84B8-714980C591D0}"/>
              </a:ext>
            </a:extLst>
          </p:cNvPr>
          <p:cNvSpPr txBox="1"/>
          <p:nvPr/>
        </p:nvSpPr>
        <p:spPr>
          <a:xfrm>
            <a:off x="4482853" y="3115992"/>
            <a:ext cx="279244" cy="276999"/>
          </a:xfrm>
          <a:prstGeom prst="rect">
            <a:avLst/>
          </a:prstGeom>
          <a:noFill/>
        </p:spPr>
        <p:txBody>
          <a:bodyPr wrap="none" rtlCol="0">
            <a:spAutoFit/>
          </a:bodyPr>
          <a:lstStyle/>
          <a:p>
            <a:r>
              <a:rPr lang="en-US" sz="1200" dirty="0">
                <a:solidFill>
                  <a:schemeClr val="bg1"/>
                </a:solidFill>
                <a:latin typeface="Comic Sans MS" panose="030F0702030302020204" pitchFamily="66" charset="0"/>
              </a:rPr>
              <a:t>2</a:t>
            </a:r>
          </a:p>
        </p:txBody>
      </p:sp>
      <p:sp>
        <p:nvSpPr>
          <p:cNvPr id="25" name="TextBox 24">
            <a:extLst>
              <a:ext uri="{FF2B5EF4-FFF2-40B4-BE49-F238E27FC236}">
                <a16:creationId xmlns:a16="http://schemas.microsoft.com/office/drawing/2014/main" id="{4B3013D9-F83C-4741-B777-DA65B8C9B154}"/>
              </a:ext>
            </a:extLst>
          </p:cNvPr>
          <p:cNvSpPr txBox="1"/>
          <p:nvPr/>
        </p:nvSpPr>
        <p:spPr>
          <a:xfrm>
            <a:off x="4982031" y="3022602"/>
            <a:ext cx="279244" cy="276999"/>
          </a:xfrm>
          <a:prstGeom prst="rect">
            <a:avLst/>
          </a:prstGeom>
          <a:noFill/>
        </p:spPr>
        <p:txBody>
          <a:bodyPr wrap="none" rtlCol="0">
            <a:spAutoFit/>
          </a:bodyPr>
          <a:lstStyle/>
          <a:p>
            <a:r>
              <a:rPr lang="en-US" sz="1200" dirty="0">
                <a:solidFill>
                  <a:schemeClr val="bg1"/>
                </a:solidFill>
                <a:latin typeface="Comic Sans MS" panose="030F0702030302020204" pitchFamily="66" charset="0"/>
              </a:rPr>
              <a:t>3</a:t>
            </a:r>
          </a:p>
        </p:txBody>
      </p:sp>
      <p:sp>
        <p:nvSpPr>
          <p:cNvPr id="27" name="TextBox 26">
            <a:extLst>
              <a:ext uri="{FF2B5EF4-FFF2-40B4-BE49-F238E27FC236}">
                <a16:creationId xmlns:a16="http://schemas.microsoft.com/office/drawing/2014/main" id="{9E5953A1-A131-4ECD-873B-4FCCFDEFC86A}"/>
              </a:ext>
            </a:extLst>
          </p:cNvPr>
          <p:cNvSpPr txBox="1"/>
          <p:nvPr/>
        </p:nvSpPr>
        <p:spPr>
          <a:xfrm>
            <a:off x="5472554" y="2950036"/>
            <a:ext cx="279244" cy="276999"/>
          </a:xfrm>
          <a:prstGeom prst="rect">
            <a:avLst/>
          </a:prstGeom>
          <a:noFill/>
        </p:spPr>
        <p:txBody>
          <a:bodyPr wrap="none" rtlCol="0">
            <a:spAutoFit/>
          </a:bodyPr>
          <a:lstStyle/>
          <a:p>
            <a:r>
              <a:rPr lang="en-US" sz="1200" dirty="0">
                <a:solidFill>
                  <a:schemeClr val="bg1"/>
                </a:solidFill>
                <a:latin typeface="Comic Sans MS" panose="030F0702030302020204" pitchFamily="66" charset="0"/>
              </a:rPr>
              <a:t>4</a:t>
            </a:r>
          </a:p>
        </p:txBody>
      </p:sp>
      <p:sp>
        <p:nvSpPr>
          <p:cNvPr id="28" name="TextBox 27">
            <a:extLst>
              <a:ext uri="{FF2B5EF4-FFF2-40B4-BE49-F238E27FC236}">
                <a16:creationId xmlns:a16="http://schemas.microsoft.com/office/drawing/2014/main" id="{0B21511D-02F7-431F-9016-4F915683F36A}"/>
              </a:ext>
            </a:extLst>
          </p:cNvPr>
          <p:cNvSpPr txBox="1"/>
          <p:nvPr/>
        </p:nvSpPr>
        <p:spPr>
          <a:xfrm>
            <a:off x="5992483" y="2884102"/>
            <a:ext cx="279244" cy="276999"/>
          </a:xfrm>
          <a:prstGeom prst="rect">
            <a:avLst/>
          </a:prstGeom>
          <a:noFill/>
        </p:spPr>
        <p:txBody>
          <a:bodyPr wrap="none" rtlCol="0">
            <a:spAutoFit/>
          </a:bodyPr>
          <a:lstStyle/>
          <a:p>
            <a:r>
              <a:rPr lang="en-US" sz="1200" dirty="0">
                <a:solidFill>
                  <a:schemeClr val="bg1"/>
                </a:solidFill>
                <a:latin typeface="Comic Sans MS" panose="030F0702030302020204" pitchFamily="66" charset="0"/>
              </a:rPr>
              <a:t>5</a:t>
            </a:r>
          </a:p>
        </p:txBody>
      </p:sp>
      <p:sp>
        <p:nvSpPr>
          <p:cNvPr id="29" name="TextBox 28">
            <a:extLst>
              <a:ext uri="{FF2B5EF4-FFF2-40B4-BE49-F238E27FC236}">
                <a16:creationId xmlns:a16="http://schemas.microsoft.com/office/drawing/2014/main" id="{10F607B4-C369-43AC-928D-12866FF7F2D6}"/>
              </a:ext>
            </a:extLst>
          </p:cNvPr>
          <p:cNvSpPr txBox="1"/>
          <p:nvPr/>
        </p:nvSpPr>
        <p:spPr>
          <a:xfrm>
            <a:off x="6569426" y="2784211"/>
            <a:ext cx="279244" cy="276999"/>
          </a:xfrm>
          <a:prstGeom prst="rect">
            <a:avLst/>
          </a:prstGeom>
          <a:noFill/>
        </p:spPr>
        <p:txBody>
          <a:bodyPr wrap="none" rtlCol="0">
            <a:spAutoFit/>
          </a:bodyPr>
          <a:lstStyle/>
          <a:p>
            <a:r>
              <a:rPr lang="en-US" sz="1200" dirty="0">
                <a:solidFill>
                  <a:schemeClr val="bg1"/>
                </a:solidFill>
                <a:latin typeface="Comic Sans MS" panose="030F0702030302020204" pitchFamily="66" charset="0"/>
              </a:rPr>
              <a:t>6</a:t>
            </a:r>
          </a:p>
        </p:txBody>
      </p:sp>
      <p:sp>
        <p:nvSpPr>
          <p:cNvPr id="6" name="Slide Number Placeholder 5">
            <a:extLst>
              <a:ext uri="{FF2B5EF4-FFF2-40B4-BE49-F238E27FC236}">
                <a16:creationId xmlns:a16="http://schemas.microsoft.com/office/drawing/2014/main" id="{9323E049-5F12-6243-8673-46FCABBC805F}"/>
              </a:ext>
            </a:extLst>
          </p:cNvPr>
          <p:cNvSpPr>
            <a:spLocks noGrp="1"/>
          </p:cNvSpPr>
          <p:nvPr>
            <p:ph type="sldNum" sz="quarter" idx="12"/>
          </p:nvPr>
        </p:nvSpPr>
        <p:spPr/>
        <p:txBody>
          <a:bodyPr/>
          <a:lstStyle/>
          <a:p>
            <a:fld id="{584D3AF5-9832-784A-97E3-1B6593CCEBEC}" type="slidenum">
              <a:rPr lang="en-US" smtClean="0"/>
              <a:t>21</a:t>
            </a:fld>
            <a:endParaRPr lang="en-US"/>
          </a:p>
        </p:txBody>
      </p:sp>
    </p:spTree>
    <p:extLst>
      <p:ext uri="{BB962C8B-B14F-4D97-AF65-F5344CB8AC3E}">
        <p14:creationId xmlns:p14="http://schemas.microsoft.com/office/powerpoint/2010/main" val="3251090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31B6763-D0B0-604F-9A09-DF7558C16C3F}"/>
              </a:ext>
            </a:extLst>
          </p:cNvPr>
          <p:cNvSpPr/>
          <p:nvPr/>
        </p:nvSpPr>
        <p:spPr bwMode="auto">
          <a:xfrm>
            <a:off x="15340" y="289891"/>
            <a:ext cx="12192000" cy="6140116"/>
          </a:xfrm>
          <a:prstGeom prst="rect">
            <a:avLst/>
          </a:prstGeom>
          <a:gradFill flip="none" rotWithShape="1">
            <a:gsLst>
              <a:gs pos="0">
                <a:schemeClr val="bg1"/>
              </a:gs>
              <a:gs pos="26000">
                <a:schemeClr val="accent1">
                  <a:shade val="67500"/>
                  <a:satMod val="115000"/>
                </a:schemeClr>
              </a:gs>
              <a:gs pos="100000">
                <a:srgbClr val="002AFF"/>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 name="Title 1">
            <a:extLst>
              <a:ext uri="{FF2B5EF4-FFF2-40B4-BE49-F238E27FC236}">
                <a16:creationId xmlns:a16="http://schemas.microsoft.com/office/drawing/2014/main" id="{EB62A4F3-F68A-B34B-92BA-E777A3D9F296}"/>
              </a:ext>
            </a:extLst>
          </p:cNvPr>
          <p:cNvSpPr>
            <a:spLocks noGrp="1"/>
          </p:cNvSpPr>
          <p:nvPr>
            <p:ph type="title"/>
          </p:nvPr>
        </p:nvSpPr>
        <p:spPr>
          <a:xfrm>
            <a:off x="392623" y="163848"/>
            <a:ext cx="11074400" cy="762000"/>
          </a:xfrm>
        </p:spPr>
        <p:txBody>
          <a:bodyPr/>
          <a:lstStyle/>
          <a:p>
            <a:r>
              <a:rPr lang="en-US" dirty="0"/>
              <a:t>Dry air supply</a:t>
            </a:r>
          </a:p>
        </p:txBody>
      </p:sp>
      <p:sp>
        <p:nvSpPr>
          <p:cNvPr id="4" name="Slide Number Placeholder 3">
            <a:extLst>
              <a:ext uri="{FF2B5EF4-FFF2-40B4-BE49-F238E27FC236}">
                <a16:creationId xmlns:a16="http://schemas.microsoft.com/office/drawing/2014/main" id="{DB71F3FD-7D0F-C044-9B09-BEE21CB0B912}"/>
              </a:ext>
            </a:extLst>
          </p:cNvPr>
          <p:cNvSpPr>
            <a:spLocks noGrp="1"/>
          </p:cNvSpPr>
          <p:nvPr>
            <p:ph type="sldNum" sz="quarter" idx="12"/>
          </p:nvPr>
        </p:nvSpPr>
        <p:spPr/>
        <p:txBody>
          <a:bodyPr/>
          <a:lstStyle/>
          <a:p>
            <a:fld id="{74FB15AE-8130-D540-9919-D932CE5DC8D3}" type="slidenum">
              <a:rPr lang="en-US" smtClean="0"/>
              <a:pPr/>
              <a:t>22</a:t>
            </a:fld>
            <a:endParaRPr lang="en-US"/>
          </a:p>
        </p:txBody>
      </p:sp>
      <p:grpSp>
        <p:nvGrpSpPr>
          <p:cNvPr id="17" name="Group 16">
            <a:extLst>
              <a:ext uri="{FF2B5EF4-FFF2-40B4-BE49-F238E27FC236}">
                <a16:creationId xmlns:a16="http://schemas.microsoft.com/office/drawing/2014/main" id="{B266ED89-4FE4-7046-AD20-EE22759DF389}"/>
              </a:ext>
            </a:extLst>
          </p:cNvPr>
          <p:cNvGrpSpPr/>
          <p:nvPr/>
        </p:nvGrpSpPr>
        <p:grpSpPr>
          <a:xfrm>
            <a:off x="6890181" y="253134"/>
            <a:ext cx="2828755" cy="6160168"/>
            <a:chOff x="8047792" y="2017736"/>
            <a:chExt cx="1659465" cy="3627302"/>
          </a:xfrm>
        </p:grpSpPr>
        <p:cxnSp>
          <p:nvCxnSpPr>
            <p:cNvPr id="7" name="Straight Connector 6">
              <a:extLst>
                <a:ext uri="{FF2B5EF4-FFF2-40B4-BE49-F238E27FC236}">
                  <a16:creationId xmlns:a16="http://schemas.microsoft.com/office/drawing/2014/main" id="{A588FF5D-FBF5-2B47-A4AF-920DC69AD2EB}"/>
                </a:ext>
              </a:extLst>
            </p:cNvPr>
            <p:cNvCxnSpPr/>
            <p:nvPr/>
          </p:nvCxnSpPr>
          <p:spPr bwMode="auto">
            <a:xfrm flipH="1">
              <a:off x="8047792" y="5645038"/>
              <a:ext cx="1659465" cy="0"/>
            </a:xfrm>
            <a:prstGeom prst="line">
              <a:avLst/>
            </a:prstGeom>
            <a:solidFill>
              <a:schemeClr val="accent1"/>
            </a:solidFill>
            <a:ln w="9525" cap="flat" cmpd="sng" algn="ctr">
              <a:solidFill>
                <a:srgbClr val="002AFF"/>
              </a:solidFill>
              <a:prstDash val="solid"/>
              <a:round/>
              <a:headEnd type="none" w="med" len="med"/>
              <a:tailEnd type="none" w="med" len="med"/>
            </a:ln>
            <a:effectLst/>
          </p:spPr>
        </p:cxnSp>
        <p:sp>
          <p:nvSpPr>
            <p:cNvPr id="12" name="Trapezoid 11">
              <a:extLst>
                <a:ext uri="{FF2B5EF4-FFF2-40B4-BE49-F238E27FC236}">
                  <a16:creationId xmlns:a16="http://schemas.microsoft.com/office/drawing/2014/main" id="{EAB03FED-90E6-6143-9145-9CA1B0CB596C}"/>
                </a:ext>
              </a:extLst>
            </p:cNvPr>
            <p:cNvSpPr/>
            <p:nvPr/>
          </p:nvSpPr>
          <p:spPr bwMode="auto">
            <a:xfrm>
              <a:off x="8761969" y="2323250"/>
              <a:ext cx="469919" cy="482166"/>
            </a:xfrm>
            <a:prstGeom prst="trapezoid">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Trapezoid 12">
              <a:extLst>
                <a:ext uri="{FF2B5EF4-FFF2-40B4-BE49-F238E27FC236}">
                  <a16:creationId xmlns:a16="http://schemas.microsoft.com/office/drawing/2014/main" id="{0D4FB84A-67F4-C544-8213-87AFA6BC9F68}"/>
                </a:ext>
              </a:extLst>
            </p:cNvPr>
            <p:cNvSpPr/>
            <p:nvPr/>
          </p:nvSpPr>
          <p:spPr bwMode="auto">
            <a:xfrm rot="1730821">
              <a:off x="8973692" y="2121502"/>
              <a:ext cx="203200" cy="420624"/>
            </a:xfrm>
            <a:prstGeom prst="trapezoid">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Chord 13">
              <a:extLst>
                <a:ext uri="{FF2B5EF4-FFF2-40B4-BE49-F238E27FC236}">
                  <a16:creationId xmlns:a16="http://schemas.microsoft.com/office/drawing/2014/main" id="{FC145E7B-3FF3-A942-BC49-0C08E093C7CF}"/>
                </a:ext>
              </a:extLst>
            </p:cNvPr>
            <p:cNvSpPr/>
            <p:nvPr/>
          </p:nvSpPr>
          <p:spPr bwMode="auto">
            <a:xfrm>
              <a:off x="8491092" y="2017736"/>
              <a:ext cx="965200" cy="923824"/>
            </a:xfrm>
            <a:prstGeom prst="chord">
              <a:avLst>
                <a:gd name="adj1" fmla="val 10400663"/>
                <a:gd name="adj2" fmla="val 411128"/>
              </a:avLst>
            </a:prstGeom>
            <a:solidFill>
              <a:schemeClr val="bg1">
                <a:alpha val="24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latin typeface="Arial" charset="0"/>
                <a:ea typeface="ＭＳ Ｐゴシック" charset="-128"/>
              </a:endParaRPr>
            </a:p>
          </p:txBody>
        </p:sp>
        <p:sp>
          <p:nvSpPr>
            <p:cNvPr id="15" name="Rectangle 14">
              <a:extLst>
                <a:ext uri="{FF2B5EF4-FFF2-40B4-BE49-F238E27FC236}">
                  <a16:creationId xmlns:a16="http://schemas.microsoft.com/office/drawing/2014/main" id="{75C07A94-1A4D-CB47-A930-A6524330515F}"/>
                </a:ext>
              </a:extLst>
            </p:cNvPr>
            <p:cNvSpPr/>
            <p:nvPr/>
          </p:nvSpPr>
          <p:spPr bwMode="auto">
            <a:xfrm>
              <a:off x="8491092" y="2529783"/>
              <a:ext cx="965200" cy="309399"/>
            </a:xfrm>
            <a:prstGeom prst="rect">
              <a:avLst/>
            </a:prstGeom>
            <a:solidFill>
              <a:schemeClr val="bg1">
                <a:alpha val="24000"/>
              </a:schemeClr>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latin typeface="Arial" charset="0"/>
                <a:ea typeface="ＭＳ Ｐゴシック" charset="-128"/>
              </a:endParaRPr>
            </a:p>
          </p:txBody>
        </p:sp>
        <p:sp>
          <p:nvSpPr>
            <p:cNvPr id="16" name="Rectangle 15">
              <a:extLst>
                <a:ext uri="{FF2B5EF4-FFF2-40B4-BE49-F238E27FC236}">
                  <a16:creationId xmlns:a16="http://schemas.microsoft.com/office/drawing/2014/main" id="{F62C94E6-49D6-B041-A691-C6D7A016DE4F}"/>
                </a:ext>
              </a:extLst>
            </p:cNvPr>
            <p:cNvSpPr/>
            <p:nvPr/>
          </p:nvSpPr>
          <p:spPr bwMode="auto">
            <a:xfrm>
              <a:off x="8701821" y="2839182"/>
              <a:ext cx="566079" cy="2805856"/>
            </a:xfrm>
            <a:prstGeom prst="rect">
              <a:avLst/>
            </a:prstGeom>
            <a:pattFill prst="lgGrid">
              <a:fgClr>
                <a:schemeClr val="bg2"/>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sp>
        <p:nvSpPr>
          <p:cNvPr id="19" name="Rectangle 18">
            <a:extLst>
              <a:ext uri="{FF2B5EF4-FFF2-40B4-BE49-F238E27FC236}">
                <a16:creationId xmlns:a16="http://schemas.microsoft.com/office/drawing/2014/main" id="{F6CE6A15-7ECA-2D4C-9208-C3F11C5C0F34}"/>
              </a:ext>
            </a:extLst>
          </p:cNvPr>
          <p:cNvSpPr/>
          <p:nvPr/>
        </p:nvSpPr>
        <p:spPr bwMode="auto">
          <a:xfrm>
            <a:off x="0" y="6388768"/>
            <a:ext cx="12192000" cy="469232"/>
          </a:xfrm>
          <a:prstGeom prst="rect">
            <a:avLst/>
          </a:prstGeom>
          <a:blipFill>
            <a:blip r:embed="rId3"/>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rPr>
              <a:t>Ice</a:t>
            </a:r>
          </a:p>
        </p:txBody>
      </p:sp>
      <p:cxnSp>
        <p:nvCxnSpPr>
          <p:cNvPr id="21" name="Straight Connector 20">
            <a:extLst>
              <a:ext uri="{FF2B5EF4-FFF2-40B4-BE49-F238E27FC236}">
                <a16:creationId xmlns:a16="http://schemas.microsoft.com/office/drawing/2014/main" id="{4F00A805-2698-0546-B93F-BAEA6B57CAAF}"/>
              </a:ext>
            </a:extLst>
          </p:cNvPr>
          <p:cNvCxnSpPr/>
          <p:nvPr/>
        </p:nvCxnSpPr>
        <p:spPr bwMode="auto">
          <a:xfrm>
            <a:off x="0" y="1184925"/>
            <a:ext cx="12192000" cy="0"/>
          </a:xfrm>
          <a:prstGeom prst="line">
            <a:avLst/>
          </a:prstGeom>
          <a:solidFill>
            <a:schemeClr val="accent1"/>
          </a:solidFill>
          <a:ln w="9525" cap="flat" cmpd="sng" algn="ctr">
            <a:solidFill>
              <a:srgbClr val="FFFF00"/>
            </a:solidFill>
            <a:prstDash val="lgDash"/>
            <a:round/>
            <a:headEnd type="none" w="med" len="med"/>
            <a:tailEnd type="none" w="med" len="med"/>
          </a:ln>
          <a:effectLst/>
        </p:spPr>
      </p:cxnSp>
      <p:cxnSp>
        <p:nvCxnSpPr>
          <p:cNvPr id="23" name="Straight Arrow Connector 22">
            <a:extLst>
              <a:ext uri="{FF2B5EF4-FFF2-40B4-BE49-F238E27FC236}">
                <a16:creationId xmlns:a16="http://schemas.microsoft.com/office/drawing/2014/main" id="{84846782-BFE0-5A4C-BC98-DFF8390C187E}"/>
              </a:ext>
            </a:extLst>
          </p:cNvPr>
          <p:cNvCxnSpPr>
            <a:cxnSpLocks/>
          </p:cNvCxnSpPr>
          <p:nvPr/>
        </p:nvCxnSpPr>
        <p:spPr bwMode="auto">
          <a:xfrm>
            <a:off x="11055185" y="1209644"/>
            <a:ext cx="0" cy="5179123"/>
          </a:xfrm>
          <a:prstGeom prst="straightConnector1">
            <a:avLst/>
          </a:prstGeom>
          <a:solidFill>
            <a:schemeClr val="accent1"/>
          </a:solidFill>
          <a:ln w="38100" cap="flat" cmpd="sng" algn="ctr">
            <a:solidFill>
              <a:schemeClr val="bg1"/>
            </a:solidFill>
            <a:prstDash val="solid"/>
            <a:round/>
            <a:headEnd type="triangle" w="med" len="med"/>
            <a:tailEnd type="none" w="med" len="med"/>
          </a:ln>
          <a:effectLst/>
        </p:spPr>
      </p:cxnSp>
      <p:sp>
        <p:nvSpPr>
          <p:cNvPr id="24" name="TextBox 23">
            <a:extLst>
              <a:ext uri="{FF2B5EF4-FFF2-40B4-BE49-F238E27FC236}">
                <a16:creationId xmlns:a16="http://schemas.microsoft.com/office/drawing/2014/main" id="{1A11CF5D-7312-FA4C-B17B-9A1B1B01854A}"/>
              </a:ext>
            </a:extLst>
          </p:cNvPr>
          <p:cNvSpPr txBox="1"/>
          <p:nvPr/>
        </p:nvSpPr>
        <p:spPr>
          <a:xfrm>
            <a:off x="9402273" y="3238442"/>
            <a:ext cx="2695074" cy="923330"/>
          </a:xfrm>
          <a:prstGeom prst="rect">
            <a:avLst/>
          </a:prstGeom>
          <a:noFill/>
        </p:spPr>
        <p:txBody>
          <a:bodyPr wrap="square" rtlCol="0">
            <a:spAutoFit/>
          </a:bodyPr>
          <a:lstStyle/>
          <a:p>
            <a:pPr algn="r"/>
            <a:r>
              <a:rPr lang="en-US" dirty="0">
                <a:solidFill>
                  <a:schemeClr val="bg1"/>
                </a:solidFill>
              </a:rPr>
              <a:t>25 m boundary layer</a:t>
            </a:r>
          </a:p>
          <a:p>
            <a:pPr algn="r"/>
            <a:endParaRPr lang="en-US" dirty="0">
              <a:solidFill>
                <a:schemeClr val="bg1"/>
              </a:solidFill>
            </a:endParaRPr>
          </a:p>
          <a:p>
            <a:pPr algn="r"/>
            <a:r>
              <a:rPr lang="en-US" dirty="0">
                <a:solidFill>
                  <a:schemeClr val="bg1"/>
                </a:solidFill>
              </a:rPr>
              <a:t>1</a:t>
            </a:r>
            <a:r>
              <a:rPr lang="en-US" baseline="30000" dirty="0">
                <a:solidFill>
                  <a:schemeClr val="bg1"/>
                </a:solidFill>
              </a:rPr>
              <a:t> </a:t>
            </a:r>
            <a:r>
              <a:rPr lang="en-US" dirty="0">
                <a:solidFill>
                  <a:schemeClr val="bg1"/>
                </a:solidFill>
              </a:rPr>
              <a:t>C/m temperature rise</a:t>
            </a:r>
          </a:p>
        </p:txBody>
      </p:sp>
      <p:sp>
        <p:nvSpPr>
          <p:cNvPr id="25" name="TextBox 24">
            <a:extLst>
              <a:ext uri="{FF2B5EF4-FFF2-40B4-BE49-F238E27FC236}">
                <a16:creationId xmlns:a16="http://schemas.microsoft.com/office/drawing/2014/main" id="{C4BD8F4C-ADB8-5B45-B089-2381477B1CE6}"/>
              </a:ext>
            </a:extLst>
          </p:cNvPr>
          <p:cNvSpPr txBox="1"/>
          <p:nvPr/>
        </p:nvSpPr>
        <p:spPr>
          <a:xfrm>
            <a:off x="3680184" y="5927102"/>
            <a:ext cx="1197520" cy="461665"/>
          </a:xfrm>
          <a:prstGeom prst="rect">
            <a:avLst/>
          </a:prstGeom>
          <a:noFill/>
        </p:spPr>
        <p:txBody>
          <a:bodyPr wrap="square" rtlCol="0">
            <a:spAutoFit/>
          </a:bodyPr>
          <a:lstStyle/>
          <a:p>
            <a:r>
              <a:rPr lang="en-US" sz="2400" dirty="0">
                <a:solidFill>
                  <a:srgbClr val="00FFFD"/>
                </a:solidFill>
              </a:rPr>
              <a:t>-65 C</a:t>
            </a:r>
          </a:p>
        </p:txBody>
      </p:sp>
      <p:sp>
        <p:nvSpPr>
          <p:cNvPr id="26" name="TextBox 25">
            <a:extLst>
              <a:ext uri="{FF2B5EF4-FFF2-40B4-BE49-F238E27FC236}">
                <a16:creationId xmlns:a16="http://schemas.microsoft.com/office/drawing/2014/main" id="{F4146275-5436-CB46-ABB1-1F4622DB75BC}"/>
              </a:ext>
            </a:extLst>
          </p:cNvPr>
          <p:cNvSpPr txBox="1"/>
          <p:nvPr/>
        </p:nvSpPr>
        <p:spPr>
          <a:xfrm>
            <a:off x="3755824" y="1209644"/>
            <a:ext cx="1197520" cy="461665"/>
          </a:xfrm>
          <a:prstGeom prst="rect">
            <a:avLst/>
          </a:prstGeom>
          <a:noFill/>
        </p:spPr>
        <p:txBody>
          <a:bodyPr wrap="square" rtlCol="0">
            <a:spAutoFit/>
          </a:bodyPr>
          <a:lstStyle/>
          <a:p>
            <a:r>
              <a:rPr lang="en-US" sz="2400" dirty="0">
                <a:solidFill>
                  <a:srgbClr val="FFFF00"/>
                </a:solidFill>
              </a:rPr>
              <a:t>-40 C</a:t>
            </a:r>
          </a:p>
        </p:txBody>
      </p:sp>
      <p:sp>
        <p:nvSpPr>
          <p:cNvPr id="27" name="Sequential Access Storage 26">
            <a:extLst>
              <a:ext uri="{FF2B5EF4-FFF2-40B4-BE49-F238E27FC236}">
                <a16:creationId xmlns:a16="http://schemas.microsoft.com/office/drawing/2014/main" id="{6FFCEA00-DF84-E14C-A61B-7D8C31EEEC7E}"/>
              </a:ext>
            </a:extLst>
          </p:cNvPr>
          <p:cNvSpPr/>
          <p:nvPr/>
        </p:nvSpPr>
        <p:spPr bwMode="auto">
          <a:xfrm rot="16200000">
            <a:off x="7354307" y="5672212"/>
            <a:ext cx="620305" cy="611653"/>
          </a:xfrm>
          <a:prstGeom prst="flowChartMagneticTap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TextBox 27">
            <a:extLst>
              <a:ext uri="{FF2B5EF4-FFF2-40B4-BE49-F238E27FC236}">
                <a16:creationId xmlns:a16="http://schemas.microsoft.com/office/drawing/2014/main" id="{0AF04DFD-5173-BF49-81CB-FA027416D051}"/>
              </a:ext>
            </a:extLst>
          </p:cNvPr>
          <p:cNvSpPr txBox="1"/>
          <p:nvPr/>
        </p:nvSpPr>
        <p:spPr>
          <a:xfrm>
            <a:off x="6609697" y="5389415"/>
            <a:ext cx="1155031" cy="369332"/>
          </a:xfrm>
          <a:prstGeom prst="rect">
            <a:avLst/>
          </a:prstGeom>
          <a:noFill/>
        </p:spPr>
        <p:txBody>
          <a:bodyPr wrap="square" rtlCol="0">
            <a:spAutoFit/>
          </a:bodyPr>
          <a:lstStyle/>
          <a:p>
            <a:r>
              <a:rPr lang="en-US" dirty="0">
                <a:solidFill>
                  <a:schemeClr val="bg1"/>
                </a:solidFill>
              </a:rPr>
              <a:t>Blower</a:t>
            </a:r>
          </a:p>
        </p:txBody>
      </p:sp>
      <p:sp>
        <p:nvSpPr>
          <p:cNvPr id="29" name="Rectangle 28">
            <a:extLst>
              <a:ext uri="{FF2B5EF4-FFF2-40B4-BE49-F238E27FC236}">
                <a16:creationId xmlns:a16="http://schemas.microsoft.com/office/drawing/2014/main" id="{F9AE3521-27BD-8A45-A4D3-F6BB48700436}"/>
              </a:ext>
            </a:extLst>
          </p:cNvPr>
          <p:cNvSpPr/>
          <p:nvPr/>
        </p:nvSpPr>
        <p:spPr bwMode="auto">
          <a:xfrm>
            <a:off x="7874034" y="1444583"/>
            <a:ext cx="91440" cy="4337802"/>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TextBox 30">
            <a:extLst>
              <a:ext uri="{FF2B5EF4-FFF2-40B4-BE49-F238E27FC236}">
                <a16:creationId xmlns:a16="http://schemas.microsoft.com/office/drawing/2014/main" id="{9D034E5E-9702-2347-B2A2-5870DABB2E86}"/>
              </a:ext>
            </a:extLst>
          </p:cNvPr>
          <p:cNvSpPr txBox="1"/>
          <p:nvPr/>
        </p:nvSpPr>
        <p:spPr>
          <a:xfrm>
            <a:off x="5332722" y="3277282"/>
            <a:ext cx="2220240" cy="923330"/>
          </a:xfrm>
          <a:prstGeom prst="rect">
            <a:avLst/>
          </a:prstGeom>
          <a:noFill/>
        </p:spPr>
        <p:txBody>
          <a:bodyPr wrap="square" rtlCol="0">
            <a:spAutoFit/>
          </a:bodyPr>
          <a:lstStyle/>
          <a:p>
            <a:r>
              <a:rPr lang="en-US" dirty="0">
                <a:solidFill>
                  <a:srgbClr val="FFFF00"/>
                </a:solidFill>
              </a:rPr>
              <a:t>Wide flat duct equilibrates air to ambient as it rises</a:t>
            </a:r>
          </a:p>
        </p:txBody>
      </p:sp>
      <p:sp>
        <p:nvSpPr>
          <p:cNvPr id="32" name="Up Arrow 31">
            <a:extLst>
              <a:ext uri="{FF2B5EF4-FFF2-40B4-BE49-F238E27FC236}">
                <a16:creationId xmlns:a16="http://schemas.microsoft.com/office/drawing/2014/main" id="{E7CCCC48-1F88-4145-A152-04A0D1393869}"/>
              </a:ext>
            </a:extLst>
          </p:cNvPr>
          <p:cNvSpPr/>
          <p:nvPr/>
        </p:nvSpPr>
        <p:spPr bwMode="auto">
          <a:xfrm>
            <a:off x="7552898" y="4826364"/>
            <a:ext cx="239827" cy="513347"/>
          </a:xfrm>
          <a:prstGeom prst="upArrow">
            <a:avLst/>
          </a:prstGeom>
          <a:solidFill>
            <a:srgbClr val="00FFF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3" name="Up Arrow 32">
            <a:extLst>
              <a:ext uri="{FF2B5EF4-FFF2-40B4-BE49-F238E27FC236}">
                <a16:creationId xmlns:a16="http://schemas.microsoft.com/office/drawing/2014/main" id="{9A37BA29-DD22-1843-BC96-300CA42956C0}"/>
              </a:ext>
            </a:extLst>
          </p:cNvPr>
          <p:cNvSpPr/>
          <p:nvPr/>
        </p:nvSpPr>
        <p:spPr bwMode="auto">
          <a:xfrm>
            <a:off x="7544546" y="3700107"/>
            <a:ext cx="239827" cy="513347"/>
          </a:xfrm>
          <a:prstGeom prst="upArrow">
            <a:avLst/>
          </a:prstGeom>
          <a:solidFill>
            <a:srgbClr val="00FF2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Up Arrow 33">
            <a:extLst>
              <a:ext uri="{FF2B5EF4-FFF2-40B4-BE49-F238E27FC236}">
                <a16:creationId xmlns:a16="http://schemas.microsoft.com/office/drawing/2014/main" id="{C315912C-AC0D-754C-B7D0-FDBD8CE665C8}"/>
              </a:ext>
            </a:extLst>
          </p:cNvPr>
          <p:cNvSpPr/>
          <p:nvPr/>
        </p:nvSpPr>
        <p:spPr bwMode="auto">
          <a:xfrm>
            <a:off x="7521399" y="2729652"/>
            <a:ext cx="239827" cy="513347"/>
          </a:xfrm>
          <a:prstGeom prst="upArrow">
            <a:avLst/>
          </a:prstGeom>
          <a:solidFill>
            <a:srgbClr val="DCFF0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Up Arrow 34">
            <a:extLst>
              <a:ext uri="{FF2B5EF4-FFF2-40B4-BE49-F238E27FC236}">
                <a16:creationId xmlns:a16="http://schemas.microsoft.com/office/drawing/2014/main" id="{47F75235-1653-F74D-A068-8100C30C5B82}"/>
              </a:ext>
            </a:extLst>
          </p:cNvPr>
          <p:cNvSpPr/>
          <p:nvPr/>
        </p:nvSpPr>
        <p:spPr bwMode="auto">
          <a:xfrm>
            <a:off x="7523856" y="1844647"/>
            <a:ext cx="224773" cy="513347"/>
          </a:xfrm>
          <a:prstGeom prst="up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Up Arrow 35">
            <a:extLst>
              <a:ext uri="{FF2B5EF4-FFF2-40B4-BE49-F238E27FC236}">
                <a16:creationId xmlns:a16="http://schemas.microsoft.com/office/drawing/2014/main" id="{9471590F-D377-3C42-BEDB-B0C108DF38E8}"/>
              </a:ext>
            </a:extLst>
          </p:cNvPr>
          <p:cNvSpPr/>
          <p:nvPr/>
        </p:nvSpPr>
        <p:spPr bwMode="auto">
          <a:xfrm rot="2049549">
            <a:off x="7826081" y="523429"/>
            <a:ext cx="183616" cy="513347"/>
          </a:xfrm>
          <a:prstGeom prst="up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Up Arrow 36">
            <a:extLst>
              <a:ext uri="{FF2B5EF4-FFF2-40B4-BE49-F238E27FC236}">
                <a16:creationId xmlns:a16="http://schemas.microsoft.com/office/drawing/2014/main" id="{E7DE4F6E-72E7-1644-A1A8-23AD8FFCD42C}"/>
              </a:ext>
            </a:extLst>
          </p:cNvPr>
          <p:cNvSpPr/>
          <p:nvPr/>
        </p:nvSpPr>
        <p:spPr bwMode="auto">
          <a:xfrm rot="5225038">
            <a:off x="8368066" y="1086534"/>
            <a:ext cx="197109" cy="444417"/>
          </a:xfrm>
          <a:prstGeom prst="up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8" name="Up Arrow 37">
            <a:extLst>
              <a:ext uri="{FF2B5EF4-FFF2-40B4-BE49-F238E27FC236}">
                <a16:creationId xmlns:a16="http://schemas.microsoft.com/office/drawing/2014/main" id="{6950C278-A81C-3B4A-9BDD-64767DC2F516}"/>
              </a:ext>
            </a:extLst>
          </p:cNvPr>
          <p:cNvSpPr/>
          <p:nvPr/>
        </p:nvSpPr>
        <p:spPr bwMode="auto">
          <a:xfrm rot="1421824">
            <a:off x="8944361" y="310765"/>
            <a:ext cx="197109" cy="444417"/>
          </a:xfrm>
          <a:prstGeom prst="up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9" name="Up Arrow 38">
            <a:extLst>
              <a:ext uri="{FF2B5EF4-FFF2-40B4-BE49-F238E27FC236}">
                <a16:creationId xmlns:a16="http://schemas.microsoft.com/office/drawing/2014/main" id="{7459E847-46EB-844A-AB2E-F8FFA63C67FC}"/>
              </a:ext>
            </a:extLst>
          </p:cNvPr>
          <p:cNvSpPr/>
          <p:nvPr/>
        </p:nvSpPr>
        <p:spPr bwMode="auto">
          <a:xfrm rot="2875389">
            <a:off x="8520645" y="84995"/>
            <a:ext cx="183616" cy="513347"/>
          </a:xfrm>
          <a:prstGeom prst="up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0" name="TextBox 39">
            <a:extLst>
              <a:ext uri="{FF2B5EF4-FFF2-40B4-BE49-F238E27FC236}">
                <a16:creationId xmlns:a16="http://schemas.microsoft.com/office/drawing/2014/main" id="{A1C57A55-6EDA-E249-AC36-3892724E2569}"/>
              </a:ext>
            </a:extLst>
          </p:cNvPr>
          <p:cNvSpPr txBox="1"/>
          <p:nvPr/>
        </p:nvSpPr>
        <p:spPr>
          <a:xfrm>
            <a:off x="4494509" y="170484"/>
            <a:ext cx="3363852" cy="923330"/>
          </a:xfrm>
          <a:prstGeom prst="rect">
            <a:avLst/>
          </a:prstGeom>
          <a:noFill/>
        </p:spPr>
        <p:txBody>
          <a:bodyPr wrap="square" rtlCol="0">
            <a:spAutoFit/>
          </a:bodyPr>
          <a:lstStyle/>
          <a:p>
            <a:r>
              <a:rPr lang="en-US" dirty="0"/>
              <a:t>Relative humidity drops significantly as air equilibrates to higher ambient T</a:t>
            </a:r>
          </a:p>
        </p:txBody>
      </p:sp>
      <p:sp>
        <p:nvSpPr>
          <p:cNvPr id="41" name="Up Arrow 40">
            <a:extLst>
              <a:ext uri="{FF2B5EF4-FFF2-40B4-BE49-F238E27FC236}">
                <a16:creationId xmlns:a16="http://schemas.microsoft.com/office/drawing/2014/main" id="{2E4AFCF3-B569-1A49-96DA-4C5294505C2B}"/>
              </a:ext>
            </a:extLst>
          </p:cNvPr>
          <p:cNvSpPr/>
          <p:nvPr/>
        </p:nvSpPr>
        <p:spPr bwMode="auto">
          <a:xfrm rot="5400000">
            <a:off x="7176311" y="5746330"/>
            <a:ext cx="239827" cy="513347"/>
          </a:xfrm>
          <a:prstGeom prst="upArrow">
            <a:avLst/>
          </a:prstGeom>
          <a:solidFill>
            <a:srgbClr val="0064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2" name="TextBox 41">
            <a:extLst>
              <a:ext uri="{FF2B5EF4-FFF2-40B4-BE49-F238E27FC236}">
                <a16:creationId xmlns:a16="http://schemas.microsoft.com/office/drawing/2014/main" id="{21ACACBE-A85D-6142-9187-DCD809F18F4A}"/>
              </a:ext>
            </a:extLst>
          </p:cNvPr>
          <p:cNvSpPr txBox="1"/>
          <p:nvPr/>
        </p:nvSpPr>
        <p:spPr>
          <a:xfrm>
            <a:off x="6419215" y="5818337"/>
            <a:ext cx="1155031" cy="369332"/>
          </a:xfrm>
          <a:prstGeom prst="rect">
            <a:avLst/>
          </a:prstGeom>
          <a:noFill/>
        </p:spPr>
        <p:txBody>
          <a:bodyPr wrap="square" rtlCol="0">
            <a:spAutoFit/>
          </a:bodyPr>
          <a:lstStyle/>
          <a:p>
            <a:r>
              <a:rPr lang="en-US" dirty="0">
                <a:solidFill>
                  <a:schemeClr val="bg1"/>
                </a:solidFill>
              </a:rPr>
              <a:t>Inlet</a:t>
            </a:r>
          </a:p>
        </p:txBody>
      </p:sp>
      <p:sp>
        <p:nvSpPr>
          <p:cNvPr id="45" name="TextBox 44">
            <a:extLst>
              <a:ext uri="{FF2B5EF4-FFF2-40B4-BE49-F238E27FC236}">
                <a16:creationId xmlns:a16="http://schemas.microsoft.com/office/drawing/2014/main" id="{F33C5D13-6F7D-7F45-9A7F-9DC94234C199}"/>
              </a:ext>
            </a:extLst>
          </p:cNvPr>
          <p:cNvSpPr txBox="1"/>
          <p:nvPr/>
        </p:nvSpPr>
        <p:spPr>
          <a:xfrm>
            <a:off x="759229" y="5929742"/>
            <a:ext cx="1651783" cy="461665"/>
          </a:xfrm>
          <a:prstGeom prst="rect">
            <a:avLst/>
          </a:prstGeom>
          <a:noFill/>
        </p:spPr>
        <p:txBody>
          <a:bodyPr wrap="square" rtlCol="0">
            <a:spAutoFit/>
          </a:bodyPr>
          <a:lstStyle/>
          <a:p>
            <a:r>
              <a:rPr lang="en-US" sz="2400" dirty="0">
                <a:solidFill>
                  <a:srgbClr val="00FFFD"/>
                </a:solidFill>
              </a:rPr>
              <a:t>RH=100%</a:t>
            </a:r>
          </a:p>
        </p:txBody>
      </p:sp>
      <p:pic>
        <p:nvPicPr>
          <p:cNvPr id="43" name="Picture 42">
            <a:extLst>
              <a:ext uri="{FF2B5EF4-FFF2-40B4-BE49-F238E27FC236}">
                <a16:creationId xmlns:a16="http://schemas.microsoft.com/office/drawing/2014/main" id="{3AC6EABB-1DBC-5A49-8001-13BC27BE9AD2}"/>
              </a:ext>
            </a:extLst>
          </p:cNvPr>
          <p:cNvPicPr>
            <a:picLocks noChangeAspect="1"/>
          </p:cNvPicPr>
          <p:nvPr/>
        </p:nvPicPr>
        <p:blipFill>
          <a:blip r:embed="rId4"/>
          <a:stretch>
            <a:fillRect/>
          </a:stretch>
        </p:blipFill>
        <p:spPr>
          <a:xfrm>
            <a:off x="584598" y="2079960"/>
            <a:ext cx="3360089" cy="3208734"/>
          </a:xfrm>
          <a:prstGeom prst="rect">
            <a:avLst/>
          </a:prstGeom>
        </p:spPr>
      </p:pic>
    </p:spTree>
    <p:extLst>
      <p:ext uri="{BB962C8B-B14F-4D97-AF65-F5344CB8AC3E}">
        <p14:creationId xmlns:p14="http://schemas.microsoft.com/office/powerpoint/2010/main" val="3178622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35EB-416B-7E4A-8C54-76706EDD2C47}"/>
              </a:ext>
            </a:extLst>
          </p:cNvPr>
          <p:cNvSpPr>
            <a:spLocks noGrp="1"/>
          </p:cNvSpPr>
          <p:nvPr>
            <p:ph type="title"/>
          </p:nvPr>
        </p:nvSpPr>
        <p:spPr>
          <a:xfrm>
            <a:off x="762000" y="381000"/>
            <a:ext cx="10922000" cy="762000"/>
          </a:xfrm>
        </p:spPr>
        <p:txBody>
          <a:bodyPr/>
          <a:lstStyle/>
          <a:p>
            <a:r>
              <a:rPr lang="en-US" dirty="0"/>
              <a:t>Image stabilizing telescope mount</a:t>
            </a:r>
          </a:p>
        </p:txBody>
      </p:sp>
      <p:sp>
        <p:nvSpPr>
          <p:cNvPr id="4" name="Content Placeholder 3">
            <a:extLst>
              <a:ext uri="{FF2B5EF4-FFF2-40B4-BE49-F238E27FC236}">
                <a16:creationId xmlns:a16="http://schemas.microsoft.com/office/drawing/2014/main" id="{F033FD00-8E06-B747-831D-1793924D851C}"/>
              </a:ext>
            </a:extLst>
          </p:cNvPr>
          <p:cNvSpPr>
            <a:spLocks noGrp="1"/>
          </p:cNvSpPr>
          <p:nvPr>
            <p:ph idx="1"/>
          </p:nvPr>
        </p:nvSpPr>
        <p:spPr>
          <a:xfrm>
            <a:off x="762000" y="1268895"/>
            <a:ext cx="10769600" cy="4495800"/>
          </a:xfrm>
        </p:spPr>
        <p:txBody>
          <a:bodyPr/>
          <a:lstStyle/>
          <a:p>
            <a:pPr marL="0" indent="0">
              <a:buNone/>
            </a:pPr>
            <a:r>
              <a:rPr lang="en-US" sz="2000" dirty="0"/>
              <a:t>Must isolate telescope from vibration of tower:</a:t>
            </a:r>
          </a:p>
          <a:p>
            <a:r>
              <a:rPr lang="en-US" sz="2000" dirty="0"/>
              <a:t>Use </a:t>
            </a:r>
            <a:r>
              <a:rPr lang="en-US" sz="2000" dirty="0">
                <a:solidFill>
                  <a:srgbClr val="0527FF"/>
                </a:solidFill>
              </a:rPr>
              <a:t>low friction bearings </a:t>
            </a:r>
            <a:r>
              <a:rPr lang="en-US" sz="2000" dirty="0"/>
              <a:t>rated for low temperature.</a:t>
            </a:r>
          </a:p>
          <a:p>
            <a:r>
              <a:rPr lang="en-US" sz="2000" dirty="0"/>
              <a:t>Direct drive torque motors, so </a:t>
            </a:r>
            <a:r>
              <a:rPr lang="en-US" sz="2000" dirty="0">
                <a:solidFill>
                  <a:srgbClr val="0527FF"/>
                </a:solidFill>
              </a:rPr>
              <a:t>coupling is magnetic only</a:t>
            </a:r>
            <a:r>
              <a:rPr lang="en-US" sz="2000" dirty="0"/>
              <a:t>.</a:t>
            </a:r>
          </a:p>
          <a:p>
            <a:r>
              <a:rPr lang="en-US" sz="2000" dirty="0"/>
              <a:t>Active feedback from bright stars provided by sensor using sub-array readout.</a:t>
            </a:r>
          </a:p>
          <a:p>
            <a:r>
              <a:rPr lang="en-US" sz="2000" dirty="0"/>
              <a:t>Use optical encoders only during slews.</a:t>
            </a:r>
          </a:p>
        </p:txBody>
      </p:sp>
      <p:sp>
        <p:nvSpPr>
          <p:cNvPr id="3" name="Slide Number Placeholder 2">
            <a:extLst>
              <a:ext uri="{FF2B5EF4-FFF2-40B4-BE49-F238E27FC236}">
                <a16:creationId xmlns:a16="http://schemas.microsoft.com/office/drawing/2014/main" id="{4862BCBD-2D6A-C648-B91F-EE8CDD1E1537}"/>
              </a:ext>
            </a:extLst>
          </p:cNvPr>
          <p:cNvSpPr>
            <a:spLocks noGrp="1"/>
          </p:cNvSpPr>
          <p:nvPr>
            <p:ph type="sldNum" sz="quarter" idx="12"/>
          </p:nvPr>
        </p:nvSpPr>
        <p:spPr/>
        <p:txBody>
          <a:bodyPr/>
          <a:lstStyle/>
          <a:p>
            <a:fld id="{57F313FE-82FB-6944-989B-537E8EFEF790}" type="slidenum">
              <a:rPr lang="en-US" smtClean="0"/>
              <a:pPr/>
              <a:t>23</a:t>
            </a:fld>
            <a:endParaRPr lang="en-US"/>
          </a:p>
        </p:txBody>
      </p:sp>
      <p:pic>
        <p:nvPicPr>
          <p:cNvPr id="5" name="Picture 4">
            <a:extLst>
              <a:ext uri="{FF2B5EF4-FFF2-40B4-BE49-F238E27FC236}">
                <a16:creationId xmlns:a16="http://schemas.microsoft.com/office/drawing/2014/main" id="{88EEDAA7-2110-4249-A941-EAF77A8AC974}"/>
              </a:ext>
            </a:extLst>
          </p:cNvPr>
          <p:cNvPicPr>
            <a:picLocks noChangeAspect="1"/>
          </p:cNvPicPr>
          <p:nvPr/>
        </p:nvPicPr>
        <p:blipFill>
          <a:blip r:embed="rId2"/>
          <a:stretch>
            <a:fillRect/>
          </a:stretch>
        </p:blipFill>
        <p:spPr>
          <a:xfrm>
            <a:off x="1007778" y="3771887"/>
            <a:ext cx="7376567" cy="2287669"/>
          </a:xfrm>
          <a:prstGeom prst="rect">
            <a:avLst/>
          </a:prstGeom>
        </p:spPr>
      </p:pic>
      <p:sp>
        <p:nvSpPr>
          <p:cNvPr id="6" name="TextBox 5">
            <a:extLst>
              <a:ext uri="{FF2B5EF4-FFF2-40B4-BE49-F238E27FC236}">
                <a16:creationId xmlns:a16="http://schemas.microsoft.com/office/drawing/2014/main" id="{2716B7A0-D7EA-3C40-92E4-3757F3B2EDB9}"/>
              </a:ext>
            </a:extLst>
          </p:cNvPr>
          <p:cNvSpPr txBox="1"/>
          <p:nvPr/>
        </p:nvSpPr>
        <p:spPr>
          <a:xfrm>
            <a:off x="8384209" y="4015864"/>
            <a:ext cx="2029791" cy="1815882"/>
          </a:xfrm>
          <a:prstGeom prst="rect">
            <a:avLst/>
          </a:prstGeom>
          <a:noFill/>
        </p:spPr>
        <p:txBody>
          <a:bodyPr wrap="square" rtlCol="0">
            <a:spAutoFit/>
          </a:bodyPr>
          <a:lstStyle/>
          <a:p>
            <a:r>
              <a:rPr lang="en-US" sz="1400" dirty="0"/>
              <a:t>Torque motor in telescope mounts by </a:t>
            </a:r>
            <a:r>
              <a:rPr lang="en-US" sz="1400" dirty="0" err="1"/>
              <a:t>planewave.com</a:t>
            </a:r>
            <a:endParaRPr lang="en-US" sz="1400" dirty="0"/>
          </a:p>
          <a:p>
            <a:endParaRPr lang="en-US" sz="1400" dirty="0"/>
          </a:p>
          <a:p>
            <a:r>
              <a:rPr lang="en-US" sz="1400" dirty="0"/>
              <a:t>Custom bearings and servo are under discussion with Planewave.</a:t>
            </a:r>
          </a:p>
        </p:txBody>
      </p:sp>
      <p:sp>
        <p:nvSpPr>
          <p:cNvPr id="7" name="TextBox 6">
            <a:extLst>
              <a:ext uri="{FF2B5EF4-FFF2-40B4-BE49-F238E27FC236}">
                <a16:creationId xmlns:a16="http://schemas.microsoft.com/office/drawing/2014/main" id="{946BEDE2-FED3-5D43-845E-A4FA82BBDB36}"/>
              </a:ext>
            </a:extLst>
          </p:cNvPr>
          <p:cNvSpPr txBox="1"/>
          <p:nvPr/>
        </p:nvSpPr>
        <p:spPr>
          <a:xfrm>
            <a:off x="0" y="6486530"/>
            <a:ext cx="12192000" cy="369332"/>
          </a:xfrm>
          <a:prstGeom prst="rect">
            <a:avLst/>
          </a:prstGeom>
          <a:solidFill>
            <a:srgbClr val="85FF7E"/>
          </a:solidFill>
        </p:spPr>
        <p:txBody>
          <a:bodyPr wrap="square" rtlCol="0">
            <a:spAutoFit/>
          </a:bodyPr>
          <a:lstStyle/>
          <a:p>
            <a:pPr algn="ctr"/>
            <a:r>
              <a:rPr lang="en-US" dirty="0"/>
              <a:t>Masters Student in Robotics at JHU is planning to test cryogenic bearing and develop image stabilizing servo </a:t>
            </a:r>
          </a:p>
        </p:txBody>
      </p:sp>
    </p:spTree>
    <p:extLst>
      <p:ext uri="{BB962C8B-B14F-4D97-AF65-F5344CB8AC3E}">
        <p14:creationId xmlns:p14="http://schemas.microsoft.com/office/powerpoint/2010/main" val="2376634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81153-42C7-A84B-8D7B-09D33BECF415}"/>
              </a:ext>
            </a:extLst>
          </p:cNvPr>
          <p:cNvSpPr>
            <a:spLocks noGrp="1"/>
          </p:cNvSpPr>
          <p:nvPr>
            <p:ph type="title"/>
          </p:nvPr>
        </p:nvSpPr>
        <p:spPr/>
        <p:txBody>
          <a:bodyPr/>
          <a:lstStyle/>
          <a:p>
            <a:pPr algn="ctr"/>
            <a:r>
              <a:rPr lang="en-US" dirty="0"/>
              <a:t>Conclusion</a:t>
            </a:r>
          </a:p>
        </p:txBody>
      </p:sp>
      <p:sp>
        <p:nvSpPr>
          <p:cNvPr id="3" name="Content Placeholder 2">
            <a:extLst>
              <a:ext uri="{FF2B5EF4-FFF2-40B4-BE49-F238E27FC236}">
                <a16:creationId xmlns:a16="http://schemas.microsoft.com/office/drawing/2014/main" id="{0BA564CD-C49B-5E4E-9FB2-E403A336223B}"/>
              </a:ext>
            </a:extLst>
          </p:cNvPr>
          <p:cNvSpPr>
            <a:spLocks noGrp="1"/>
          </p:cNvSpPr>
          <p:nvPr>
            <p:ph idx="1"/>
          </p:nvPr>
        </p:nvSpPr>
        <p:spPr/>
        <p:txBody>
          <a:bodyPr/>
          <a:lstStyle/>
          <a:p>
            <a:pPr marL="0" indent="0">
              <a:buNone/>
            </a:pPr>
            <a:r>
              <a:rPr lang="en-US" b="1" dirty="0" err="1"/>
              <a:t>Cryoscope</a:t>
            </a:r>
            <a:r>
              <a:rPr lang="en-US" b="1" dirty="0"/>
              <a:t> will validate:</a:t>
            </a:r>
          </a:p>
          <a:p>
            <a:pPr>
              <a:buFont typeface="Wingdings" pitchFamily="2" charset="2"/>
              <a:buChar char="ü"/>
            </a:pPr>
            <a:r>
              <a:rPr lang="en-US" dirty="0"/>
              <a:t>New optical design (diffraction limited over wide field)</a:t>
            </a:r>
          </a:p>
          <a:p>
            <a:pPr>
              <a:buFont typeface="Wingdings" pitchFamily="2" charset="2"/>
              <a:buChar char="ü"/>
            </a:pPr>
            <a:r>
              <a:rPr lang="en-US" dirty="0"/>
              <a:t>Cryogenic optical path</a:t>
            </a:r>
          </a:p>
          <a:p>
            <a:pPr>
              <a:buFont typeface="Wingdings" pitchFamily="2" charset="2"/>
              <a:buChar char="ü"/>
            </a:pPr>
            <a:r>
              <a:rPr lang="en-US" dirty="0"/>
              <a:t>Low sky background (when telescope emission is suppressed).</a:t>
            </a:r>
          </a:p>
          <a:p>
            <a:pPr>
              <a:buFont typeface="Wingdings" pitchFamily="2" charset="2"/>
              <a:buChar char="ü"/>
            </a:pPr>
            <a:r>
              <a:rPr lang="en-US" dirty="0"/>
              <a:t>Window temperature control  (narcissus baffle performance)</a:t>
            </a:r>
          </a:p>
        </p:txBody>
      </p:sp>
      <p:sp>
        <p:nvSpPr>
          <p:cNvPr id="4" name="Slide Number Placeholder 3">
            <a:extLst>
              <a:ext uri="{FF2B5EF4-FFF2-40B4-BE49-F238E27FC236}">
                <a16:creationId xmlns:a16="http://schemas.microsoft.com/office/drawing/2014/main" id="{494E2B2F-7148-E640-9457-22AB1006A844}"/>
              </a:ext>
            </a:extLst>
          </p:cNvPr>
          <p:cNvSpPr>
            <a:spLocks noGrp="1"/>
          </p:cNvSpPr>
          <p:nvPr>
            <p:ph type="sldNum" sz="quarter" idx="12"/>
          </p:nvPr>
        </p:nvSpPr>
        <p:spPr/>
        <p:txBody>
          <a:bodyPr/>
          <a:lstStyle/>
          <a:p>
            <a:fld id="{584D3AF5-9832-784A-97E3-1B6593CCEBEC}" type="slidenum">
              <a:rPr lang="en-US" smtClean="0"/>
              <a:t>24</a:t>
            </a:fld>
            <a:endParaRPr lang="en-US"/>
          </a:p>
        </p:txBody>
      </p:sp>
    </p:spTree>
    <p:extLst>
      <p:ext uri="{BB962C8B-B14F-4D97-AF65-F5344CB8AC3E}">
        <p14:creationId xmlns:p14="http://schemas.microsoft.com/office/powerpoint/2010/main" val="4174442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7B12-69B9-C64D-87CF-60AA8BB0244E}"/>
              </a:ext>
            </a:extLst>
          </p:cNvPr>
          <p:cNvSpPr>
            <a:spLocks noGrp="1"/>
          </p:cNvSpPr>
          <p:nvPr>
            <p:ph type="title"/>
          </p:nvPr>
        </p:nvSpPr>
        <p:spPr>
          <a:xfrm>
            <a:off x="757238" y="381000"/>
            <a:ext cx="11258550" cy="762000"/>
          </a:xfrm>
        </p:spPr>
        <p:txBody>
          <a:bodyPr/>
          <a:lstStyle/>
          <a:p>
            <a:r>
              <a:rPr lang="en-US" dirty="0"/>
              <a:t>✔︎ Good well capacity       ✔︎ Low Interpixel Crosstalk</a:t>
            </a:r>
          </a:p>
        </p:txBody>
      </p:sp>
      <p:pic>
        <p:nvPicPr>
          <p:cNvPr id="4" name="Picture 3">
            <a:extLst>
              <a:ext uri="{FF2B5EF4-FFF2-40B4-BE49-F238E27FC236}">
                <a16:creationId xmlns:a16="http://schemas.microsoft.com/office/drawing/2014/main" id="{0AC6E636-3860-C147-B20D-B3889F9973FC}"/>
              </a:ext>
            </a:extLst>
          </p:cNvPr>
          <p:cNvPicPr>
            <a:picLocks noChangeAspect="1"/>
          </p:cNvPicPr>
          <p:nvPr/>
        </p:nvPicPr>
        <p:blipFill>
          <a:blip r:embed="rId2"/>
          <a:stretch>
            <a:fillRect/>
          </a:stretch>
        </p:blipFill>
        <p:spPr>
          <a:xfrm>
            <a:off x="1" y="1371601"/>
            <a:ext cx="6586538" cy="4939904"/>
          </a:xfrm>
          <a:prstGeom prst="rect">
            <a:avLst/>
          </a:prstGeom>
        </p:spPr>
      </p:pic>
      <p:pic>
        <p:nvPicPr>
          <p:cNvPr id="5" name="Picture 4">
            <a:extLst>
              <a:ext uri="{FF2B5EF4-FFF2-40B4-BE49-F238E27FC236}">
                <a16:creationId xmlns:a16="http://schemas.microsoft.com/office/drawing/2014/main" id="{FE5A4289-4241-554E-90A4-AB9506FCF96C}"/>
              </a:ext>
            </a:extLst>
          </p:cNvPr>
          <p:cNvPicPr>
            <a:picLocks noChangeAspect="1"/>
          </p:cNvPicPr>
          <p:nvPr/>
        </p:nvPicPr>
        <p:blipFill>
          <a:blip r:embed="rId3"/>
          <a:stretch>
            <a:fillRect/>
          </a:stretch>
        </p:blipFill>
        <p:spPr>
          <a:xfrm>
            <a:off x="6477001" y="1185864"/>
            <a:ext cx="5672136" cy="5672136"/>
          </a:xfrm>
          <a:prstGeom prst="rect">
            <a:avLst/>
          </a:prstGeom>
        </p:spPr>
      </p:pic>
      <p:sp>
        <p:nvSpPr>
          <p:cNvPr id="6" name="TextBox 5">
            <a:extLst>
              <a:ext uri="{FF2B5EF4-FFF2-40B4-BE49-F238E27FC236}">
                <a16:creationId xmlns:a16="http://schemas.microsoft.com/office/drawing/2014/main" id="{A24D4A49-24F3-964F-BE5D-E244EE8B00A7}"/>
              </a:ext>
            </a:extLst>
          </p:cNvPr>
          <p:cNvSpPr txBox="1"/>
          <p:nvPr/>
        </p:nvSpPr>
        <p:spPr>
          <a:xfrm>
            <a:off x="10301286" y="3757606"/>
            <a:ext cx="458780" cy="461665"/>
          </a:xfrm>
          <a:prstGeom prst="rect">
            <a:avLst/>
          </a:prstGeom>
          <a:noFill/>
        </p:spPr>
        <p:txBody>
          <a:bodyPr wrap="none" rtlCol="0">
            <a:spAutoFit/>
          </a:bodyPr>
          <a:lstStyle/>
          <a:p>
            <a:r>
              <a:rPr lang="en-US" sz="2400" dirty="0"/>
              <a:t>%</a:t>
            </a:r>
          </a:p>
        </p:txBody>
      </p:sp>
      <p:cxnSp>
        <p:nvCxnSpPr>
          <p:cNvPr id="8" name="Straight Arrow Connector 7">
            <a:extLst>
              <a:ext uri="{FF2B5EF4-FFF2-40B4-BE49-F238E27FC236}">
                <a16:creationId xmlns:a16="http://schemas.microsoft.com/office/drawing/2014/main" id="{048E1534-E284-DB42-B50C-4368AD2BD5D7}"/>
              </a:ext>
            </a:extLst>
          </p:cNvPr>
          <p:cNvCxnSpPr/>
          <p:nvPr/>
        </p:nvCxnSpPr>
        <p:spPr bwMode="auto">
          <a:xfrm>
            <a:off x="5715000" y="1900238"/>
            <a:ext cx="0" cy="3643312"/>
          </a:xfrm>
          <a:prstGeom prst="straightConnector1">
            <a:avLst/>
          </a:prstGeom>
          <a:solidFill>
            <a:schemeClr val="accent1"/>
          </a:solidFill>
          <a:ln w="38100" cap="flat" cmpd="sng" algn="ctr">
            <a:solidFill>
              <a:srgbClr val="0527FF"/>
            </a:solidFill>
            <a:prstDash val="solid"/>
            <a:round/>
            <a:headEnd type="none" w="med" len="med"/>
            <a:tailEnd type="stealth" w="lg" len="lg"/>
          </a:ln>
          <a:effectLst/>
        </p:spPr>
      </p:cxnSp>
      <p:sp>
        <p:nvSpPr>
          <p:cNvPr id="9" name="TextBox 8">
            <a:extLst>
              <a:ext uri="{FF2B5EF4-FFF2-40B4-BE49-F238E27FC236}">
                <a16:creationId xmlns:a16="http://schemas.microsoft.com/office/drawing/2014/main" id="{48D6AD8D-1B05-7E4A-A1FF-BD43778DE4B5}"/>
              </a:ext>
            </a:extLst>
          </p:cNvPr>
          <p:cNvSpPr txBox="1"/>
          <p:nvPr/>
        </p:nvSpPr>
        <p:spPr>
          <a:xfrm>
            <a:off x="3862386" y="4571994"/>
            <a:ext cx="2252663" cy="369332"/>
          </a:xfrm>
          <a:prstGeom prst="rect">
            <a:avLst/>
          </a:prstGeom>
          <a:solidFill>
            <a:schemeClr val="bg1"/>
          </a:solidFill>
          <a:ln>
            <a:solidFill>
              <a:srgbClr val="0527FF"/>
            </a:solidFill>
          </a:ln>
        </p:spPr>
        <p:txBody>
          <a:bodyPr wrap="square" rtlCol="0">
            <a:spAutoFit/>
          </a:bodyPr>
          <a:lstStyle/>
          <a:p>
            <a:pPr algn="ctr"/>
            <a:r>
              <a:rPr lang="en-US" dirty="0">
                <a:solidFill>
                  <a:srgbClr val="0527FF"/>
                </a:solidFill>
              </a:rPr>
              <a:t>Full well &gt; 160 </a:t>
            </a:r>
            <a:r>
              <a:rPr lang="en-US" dirty="0" err="1">
                <a:solidFill>
                  <a:srgbClr val="0527FF"/>
                </a:solidFill>
              </a:rPr>
              <a:t>ke</a:t>
            </a:r>
            <a:r>
              <a:rPr lang="en-US" dirty="0">
                <a:solidFill>
                  <a:srgbClr val="0527FF"/>
                </a:solidFill>
              </a:rPr>
              <a:t>-</a:t>
            </a:r>
          </a:p>
        </p:txBody>
      </p:sp>
      <p:sp>
        <p:nvSpPr>
          <p:cNvPr id="10" name="TextBox 9">
            <a:extLst>
              <a:ext uri="{FF2B5EF4-FFF2-40B4-BE49-F238E27FC236}">
                <a16:creationId xmlns:a16="http://schemas.microsoft.com/office/drawing/2014/main" id="{048D0C37-21BF-824A-B03A-5A8BE2D5FCB2}"/>
              </a:ext>
            </a:extLst>
          </p:cNvPr>
          <p:cNvSpPr txBox="1"/>
          <p:nvPr/>
        </p:nvSpPr>
        <p:spPr>
          <a:xfrm>
            <a:off x="3314699" y="1989621"/>
            <a:ext cx="1885949" cy="830997"/>
          </a:xfrm>
          <a:prstGeom prst="rect">
            <a:avLst/>
          </a:prstGeom>
          <a:noFill/>
        </p:spPr>
        <p:txBody>
          <a:bodyPr wrap="square" rtlCol="0">
            <a:spAutoFit/>
          </a:bodyPr>
          <a:lstStyle/>
          <a:p>
            <a:r>
              <a:rPr lang="en-US" sz="1600" dirty="0"/>
              <a:t>This non-linearity is low for NIR detector</a:t>
            </a:r>
          </a:p>
        </p:txBody>
      </p:sp>
      <p:sp>
        <p:nvSpPr>
          <p:cNvPr id="11" name="Slide Number Placeholder 10">
            <a:extLst>
              <a:ext uri="{FF2B5EF4-FFF2-40B4-BE49-F238E27FC236}">
                <a16:creationId xmlns:a16="http://schemas.microsoft.com/office/drawing/2014/main" id="{CC08E167-1164-394B-AA0A-82185B15F3FA}"/>
              </a:ext>
            </a:extLst>
          </p:cNvPr>
          <p:cNvSpPr>
            <a:spLocks noGrp="1"/>
          </p:cNvSpPr>
          <p:nvPr>
            <p:ph type="sldNum" sz="quarter" idx="12"/>
          </p:nvPr>
        </p:nvSpPr>
        <p:spPr/>
        <p:txBody>
          <a:bodyPr/>
          <a:lstStyle/>
          <a:p>
            <a:fld id="{584D3AF5-9832-784A-97E3-1B6593CCEBEC}" type="slidenum">
              <a:rPr lang="en-US" smtClean="0"/>
              <a:t>25</a:t>
            </a:fld>
            <a:endParaRPr lang="en-US"/>
          </a:p>
        </p:txBody>
      </p:sp>
    </p:spTree>
    <p:extLst>
      <p:ext uri="{BB962C8B-B14F-4D97-AF65-F5344CB8AC3E}">
        <p14:creationId xmlns:p14="http://schemas.microsoft.com/office/powerpoint/2010/main" val="1359185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027BAA-705A-8249-93F7-7051B9AB50D7}"/>
              </a:ext>
            </a:extLst>
          </p:cNvPr>
          <p:cNvSpPr>
            <a:spLocks noGrp="1"/>
          </p:cNvSpPr>
          <p:nvPr>
            <p:ph type="title"/>
          </p:nvPr>
        </p:nvSpPr>
        <p:spPr>
          <a:xfrm>
            <a:off x="812800" y="381000"/>
            <a:ext cx="10871200" cy="762000"/>
          </a:xfrm>
        </p:spPr>
        <p:txBody>
          <a:bodyPr/>
          <a:lstStyle/>
          <a:p>
            <a:r>
              <a:rPr lang="en-US" dirty="0"/>
              <a:t>Background:   sky + telescope</a:t>
            </a:r>
          </a:p>
        </p:txBody>
      </p:sp>
      <p:sp>
        <p:nvSpPr>
          <p:cNvPr id="2" name="Content Placeholder 1">
            <a:extLst>
              <a:ext uri="{FF2B5EF4-FFF2-40B4-BE49-F238E27FC236}">
                <a16:creationId xmlns:a16="http://schemas.microsoft.com/office/drawing/2014/main" id="{5AAA2939-29AF-474E-9BDD-5A5FEE8CB4A5}"/>
              </a:ext>
            </a:extLst>
          </p:cNvPr>
          <p:cNvSpPr>
            <a:spLocks noGrp="1"/>
          </p:cNvSpPr>
          <p:nvPr>
            <p:ph idx="1"/>
          </p:nvPr>
        </p:nvSpPr>
        <p:spPr>
          <a:xfrm>
            <a:off x="812800" y="1600200"/>
            <a:ext cx="4229100" cy="4495800"/>
          </a:xfrm>
        </p:spPr>
        <p:txBody>
          <a:bodyPr/>
          <a:lstStyle/>
          <a:p>
            <a:r>
              <a:rPr lang="en-US" sz="2000" dirty="0"/>
              <a:t>Low sky temperature pushes rising edge of blackbody curve beyond 2.55 µm.</a:t>
            </a:r>
          </a:p>
          <a:p>
            <a:endParaRPr lang="en-US" sz="2000" dirty="0"/>
          </a:p>
          <a:p>
            <a:r>
              <a:rPr lang="en-US" sz="2000" dirty="0"/>
              <a:t>Reduced emission from telescope helps but very widefield designs have higher emissivity thus need to be colder.</a:t>
            </a:r>
          </a:p>
        </p:txBody>
      </p:sp>
      <p:grpSp>
        <p:nvGrpSpPr>
          <p:cNvPr id="13" name="Group 12">
            <a:extLst>
              <a:ext uri="{FF2B5EF4-FFF2-40B4-BE49-F238E27FC236}">
                <a16:creationId xmlns:a16="http://schemas.microsoft.com/office/drawing/2014/main" id="{E9A97ACB-3D63-F343-A19D-A47BACB4D0F0}"/>
              </a:ext>
            </a:extLst>
          </p:cNvPr>
          <p:cNvGrpSpPr/>
          <p:nvPr/>
        </p:nvGrpSpPr>
        <p:grpSpPr>
          <a:xfrm>
            <a:off x="5041900" y="1436170"/>
            <a:ext cx="7016750" cy="5536130"/>
            <a:chOff x="5041900" y="994161"/>
            <a:chExt cx="6642100" cy="5181600"/>
          </a:xfrm>
        </p:grpSpPr>
        <p:pic>
          <p:nvPicPr>
            <p:cNvPr id="8" name="Picture 7">
              <a:extLst>
                <a:ext uri="{FF2B5EF4-FFF2-40B4-BE49-F238E27FC236}">
                  <a16:creationId xmlns:a16="http://schemas.microsoft.com/office/drawing/2014/main" id="{7575B68F-72D1-9E46-A8EA-A8DB8B0CDFA1}"/>
                </a:ext>
              </a:extLst>
            </p:cNvPr>
            <p:cNvPicPr>
              <a:picLocks noChangeAspect="1"/>
            </p:cNvPicPr>
            <p:nvPr/>
          </p:nvPicPr>
          <p:blipFill>
            <a:blip r:embed="rId2"/>
            <a:stretch>
              <a:fillRect/>
            </a:stretch>
          </p:blipFill>
          <p:spPr>
            <a:xfrm>
              <a:off x="5041900" y="994161"/>
              <a:ext cx="6642100" cy="5181600"/>
            </a:xfrm>
            <a:prstGeom prst="rect">
              <a:avLst/>
            </a:prstGeom>
          </p:spPr>
        </p:pic>
        <p:sp>
          <p:nvSpPr>
            <p:cNvPr id="11" name="Freeform 10">
              <a:extLst>
                <a:ext uri="{FF2B5EF4-FFF2-40B4-BE49-F238E27FC236}">
                  <a16:creationId xmlns:a16="http://schemas.microsoft.com/office/drawing/2014/main" id="{7B225292-FF3A-2F49-80E1-A5D4635D5FB6}"/>
                </a:ext>
              </a:extLst>
            </p:cNvPr>
            <p:cNvSpPr/>
            <p:nvPr/>
          </p:nvSpPr>
          <p:spPr bwMode="auto">
            <a:xfrm>
              <a:off x="7789333" y="2373241"/>
              <a:ext cx="3658955" cy="1957493"/>
            </a:xfrm>
            <a:custGeom>
              <a:avLst/>
              <a:gdLst>
                <a:gd name="connsiteX0" fmla="*/ 0 w 3658955"/>
                <a:gd name="connsiteY0" fmla="*/ 1957493 h 1957493"/>
                <a:gd name="connsiteX1" fmla="*/ 1049867 w 3658955"/>
                <a:gd name="connsiteY1" fmla="*/ 1314027 h 1957493"/>
                <a:gd name="connsiteX2" fmla="*/ 2184400 w 3658955"/>
                <a:gd name="connsiteY2" fmla="*/ 704427 h 1957493"/>
                <a:gd name="connsiteX3" fmla="*/ 3256619 w 3658955"/>
                <a:gd name="connsiteY3" fmla="*/ 146304 h 1957493"/>
                <a:gd name="connsiteX4" fmla="*/ 3658955 w 3658955"/>
                <a:gd name="connsiteY4" fmla="*/ 0 h 1957493"/>
                <a:gd name="connsiteX0" fmla="*/ 0 w 3658955"/>
                <a:gd name="connsiteY0" fmla="*/ 1957493 h 1957493"/>
                <a:gd name="connsiteX1" fmla="*/ 1049867 w 3658955"/>
                <a:gd name="connsiteY1" fmla="*/ 1314027 h 1957493"/>
                <a:gd name="connsiteX2" fmla="*/ 2184400 w 3658955"/>
                <a:gd name="connsiteY2" fmla="*/ 694594 h 1957493"/>
                <a:gd name="connsiteX3" fmla="*/ 3256619 w 3658955"/>
                <a:gd name="connsiteY3" fmla="*/ 146304 h 1957493"/>
                <a:gd name="connsiteX4" fmla="*/ 3658955 w 3658955"/>
                <a:gd name="connsiteY4" fmla="*/ 0 h 1957493"/>
                <a:gd name="connsiteX0" fmla="*/ 0 w 3658955"/>
                <a:gd name="connsiteY0" fmla="*/ 1957493 h 1957493"/>
                <a:gd name="connsiteX1" fmla="*/ 1049867 w 3658955"/>
                <a:gd name="connsiteY1" fmla="*/ 1314027 h 1957493"/>
                <a:gd name="connsiteX2" fmla="*/ 2184400 w 3658955"/>
                <a:gd name="connsiteY2" fmla="*/ 694594 h 1957493"/>
                <a:gd name="connsiteX3" fmla="*/ 3335277 w 3658955"/>
                <a:gd name="connsiteY3" fmla="*/ 254459 h 1957493"/>
                <a:gd name="connsiteX4" fmla="*/ 3658955 w 3658955"/>
                <a:gd name="connsiteY4" fmla="*/ 0 h 1957493"/>
                <a:gd name="connsiteX0" fmla="*/ 0 w 3658955"/>
                <a:gd name="connsiteY0" fmla="*/ 1957493 h 1957493"/>
                <a:gd name="connsiteX1" fmla="*/ 1049867 w 3658955"/>
                <a:gd name="connsiteY1" fmla="*/ 1314027 h 1957493"/>
                <a:gd name="connsiteX2" fmla="*/ 2184400 w 3658955"/>
                <a:gd name="connsiteY2" fmla="*/ 694594 h 1957493"/>
                <a:gd name="connsiteX3" fmla="*/ 3236955 w 3658955"/>
                <a:gd name="connsiteY3" fmla="*/ 165969 h 1957493"/>
                <a:gd name="connsiteX4" fmla="*/ 3658955 w 3658955"/>
                <a:gd name="connsiteY4" fmla="*/ 0 h 1957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8955" h="1957493">
                  <a:moveTo>
                    <a:pt x="0" y="1957493"/>
                  </a:moveTo>
                  <a:cubicBezTo>
                    <a:pt x="342900" y="1740182"/>
                    <a:pt x="685800" y="1524510"/>
                    <a:pt x="1049867" y="1314027"/>
                  </a:cubicBezTo>
                  <a:cubicBezTo>
                    <a:pt x="1413934" y="1103544"/>
                    <a:pt x="1819885" y="885937"/>
                    <a:pt x="2184400" y="694594"/>
                  </a:cubicBezTo>
                  <a:cubicBezTo>
                    <a:pt x="2548915" y="503251"/>
                    <a:pt x="2991196" y="281735"/>
                    <a:pt x="3236955" y="165969"/>
                  </a:cubicBezTo>
                  <a:cubicBezTo>
                    <a:pt x="3482714" y="50203"/>
                    <a:pt x="3580666" y="14450"/>
                    <a:pt x="3658955" y="0"/>
                  </a:cubicBezTo>
                </a:path>
              </a:pathLst>
            </a:custGeom>
            <a:noFill/>
            <a:ln w="444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a:extLst>
                <a:ext uri="{FF2B5EF4-FFF2-40B4-BE49-F238E27FC236}">
                  <a16:creationId xmlns:a16="http://schemas.microsoft.com/office/drawing/2014/main" id="{570EE4C4-4716-6C43-9D10-F043A04941EB}"/>
                </a:ext>
              </a:extLst>
            </p:cNvPr>
            <p:cNvSpPr/>
            <p:nvPr/>
          </p:nvSpPr>
          <p:spPr bwMode="auto">
            <a:xfrm>
              <a:off x="6671732" y="1507066"/>
              <a:ext cx="2455333" cy="1693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7" name="Rectangle 6">
            <a:extLst>
              <a:ext uri="{FF2B5EF4-FFF2-40B4-BE49-F238E27FC236}">
                <a16:creationId xmlns:a16="http://schemas.microsoft.com/office/drawing/2014/main" id="{D68B8E1A-00DB-0F40-B5F7-A91EB5B668D8}"/>
              </a:ext>
            </a:extLst>
          </p:cNvPr>
          <p:cNvSpPr/>
          <p:nvPr/>
        </p:nvSpPr>
        <p:spPr bwMode="auto">
          <a:xfrm>
            <a:off x="5949276" y="1674057"/>
            <a:ext cx="1746020" cy="3349555"/>
          </a:xfrm>
          <a:prstGeom prst="rect">
            <a:avLst/>
          </a:prstGeom>
          <a:solidFill>
            <a:schemeClr val="bg1">
              <a:lumMod val="65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9" name="Rectangle 8">
            <a:extLst>
              <a:ext uri="{FF2B5EF4-FFF2-40B4-BE49-F238E27FC236}">
                <a16:creationId xmlns:a16="http://schemas.microsoft.com/office/drawing/2014/main" id="{A4F71B8E-AE8E-6F49-B369-B6BE5A1B8B93}"/>
              </a:ext>
            </a:extLst>
          </p:cNvPr>
          <p:cNvSpPr/>
          <p:nvPr/>
        </p:nvSpPr>
        <p:spPr bwMode="auto">
          <a:xfrm>
            <a:off x="10115551" y="1669298"/>
            <a:ext cx="1644771" cy="3349555"/>
          </a:xfrm>
          <a:prstGeom prst="rect">
            <a:avLst/>
          </a:prstGeom>
          <a:solidFill>
            <a:schemeClr val="bg1">
              <a:lumMod val="65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 name="TextBox 2">
            <a:extLst>
              <a:ext uri="{FF2B5EF4-FFF2-40B4-BE49-F238E27FC236}">
                <a16:creationId xmlns:a16="http://schemas.microsoft.com/office/drawing/2014/main" id="{1BF2E269-46D9-1344-8A04-DC25C0638AB6}"/>
              </a:ext>
            </a:extLst>
          </p:cNvPr>
          <p:cNvSpPr txBox="1"/>
          <p:nvPr/>
        </p:nvSpPr>
        <p:spPr>
          <a:xfrm>
            <a:off x="7547404" y="2891790"/>
            <a:ext cx="2077831" cy="646331"/>
          </a:xfrm>
          <a:prstGeom prst="rect">
            <a:avLst/>
          </a:prstGeom>
          <a:noFill/>
        </p:spPr>
        <p:txBody>
          <a:bodyPr wrap="square" rtlCol="0">
            <a:spAutoFit/>
          </a:bodyPr>
          <a:lstStyle/>
          <a:p>
            <a:r>
              <a:rPr lang="en-US" dirty="0">
                <a:solidFill>
                  <a:srgbClr val="0527FF"/>
                </a:solidFill>
              </a:rPr>
              <a:t>Sky is probably colder than this</a:t>
            </a:r>
          </a:p>
        </p:txBody>
      </p:sp>
      <p:sp>
        <p:nvSpPr>
          <p:cNvPr id="4" name="Oval 3">
            <a:extLst>
              <a:ext uri="{FF2B5EF4-FFF2-40B4-BE49-F238E27FC236}">
                <a16:creationId xmlns:a16="http://schemas.microsoft.com/office/drawing/2014/main" id="{22A0EB57-9E11-704A-8082-4C5239C83EF9}"/>
              </a:ext>
            </a:extLst>
          </p:cNvPr>
          <p:cNvSpPr/>
          <p:nvPr/>
        </p:nvSpPr>
        <p:spPr bwMode="auto">
          <a:xfrm>
            <a:off x="7547404" y="1984168"/>
            <a:ext cx="905953" cy="925440"/>
          </a:xfrm>
          <a:prstGeom prst="ellipse">
            <a:avLst/>
          </a:prstGeom>
          <a:noFill/>
          <a:ln w="9525" cap="flat" cmpd="sng" algn="ctr">
            <a:solidFill>
              <a:srgbClr val="052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 name="Right Arrow 4">
            <a:extLst>
              <a:ext uri="{FF2B5EF4-FFF2-40B4-BE49-F238E27FC236}">
                <a16:creationId xmlns:a16="http://schemas.microsoft.com/office/drawing/2014/main" id="{B4964F99-7E4E-6A4D-9B76-125B28C62A9A}"/>
              </a:ext>
            </a:extLst>
          </p:cNvPr>
          <p:cNvSpPr/>
          <p:nvPr/>
        </p:nvSpPr>
        <p:spPr bwMode="auto">
          <a:xfrm rot="2559709">
            <a:off x="8936595" y="4295954"/>
            <a:ext cx="1542706" cy="588104"/>
          </a:xfrm>
          <a:prstGeom prst="rightArrow">
            <a:avLst/>
          </a:prstGeom>
          <a:noFill/>
          <a:ln w="38100" cap="flat" cmpd="sng" algn="ctr">
            <a:solidFill>
              <a:srgbClr val="052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ounded Rectangle 9">
            <a:extLst>
              <a:ext uri="{FF2B5EF4-FFF2-40B4-BE49-F238E27FC236}">
                <a16:creationId xmlns:a16="http://schemas.microsoft.com/office/drawing/2014/main" id="{7DCAF262-116B-F04A-917B-787BBF6EC5A5}"/>
              </a:ext>
            </a:extLst>
          </p:cNvPr>
          <p:cNvSpPr/>
          <p:nvPr/>
        </p:nvSpPr>
        <p:spPr bwMode="auto">
          <a:xfrm>
            <a:off x="5214938" y="5872162"/>
            <a:ext cx="3443287" cy="223838"/>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TextBox 13">
            <a:extLst>
              <a:ext uri="{FF2B5EF4-FFF2-40B4-BE49-F238E27FC236}">
                <a16:creationId xmlns:a16="http://schemas.microsoft.com/office/drawing/2014/main" id="{A6B18322-6FEE-3C4E-A1B3-93D2D3688905}"/>
              </a:ext>
            </a:extLst>
          </p:cNvPr>
          <p:cNvSpPr txBox="1"/>
          <p:nvPr/>
        </p:nvSpPr>
        <p:spPr>
          <a:xfrm>
            <a:off x="2547894" y="5617132"/>
            <a:ext cx="2322111" cy="369332"/>
          </a:xfrm>
          <a:prstGeom prst="rect">
            <a:avLst/>
          </a:prstGeom>
          <a:noFill/>
        </p:spPr>
        <p:txBody>
          <a:bodyPr wrap="none" rtlCol="0">
            <a:spAutoFit/>
          </a:bodyPr>
          <a:lstStyle/>
          <a:p>
            <a:r>
              <a:rPr lang="en-US" dirty="0">
                <a:solidFill>
                  <a:srgbClr val="FF0000"/>
                </a:solidFill>
              </a:rPr>
              <a:t>We will eliminate this</a:t>
            </a:r>
          </a:p>
        </p:txBody>
      </p:sp>
      <p:cxnSp>
        <p:nvCxnSpPr>
          <p:cNvPr id="16" name="Straight Connector 15">
            <a:extLst>
              <a:ext uri="{FF2B5EF4-FFF2-40B4-BE49-F238E27FC236}">
                <a16:creationId xmlns:a16="http://schemas.microsoft.com/office/drawing/2014/main" id="{D65CE24B-2058-204D-B351-0E7C80BE8527}"/>
              </a:ext>
            </a:extLst>
          </p:cNvPr>
          <p:cNvCxnSpPr>
            <a:stCxn id="10" idx="1"/>
          </p:cNvCxnSpPr>
          <p:nvPr/>
        </p:nvCxnSpPr>
        <p:spPr bwMode="auto">
          <a:xfrm flipH="1" flipV="1">
            <a:off x="4800600" y="5872162"/>
            <a:ext cx="414338" cy="111919"/>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7" name="Slide Number Placeholder 16">
            <a:extLst>
              <a:ext uri="{FF2B5EF4-FFF2-40B4-BE49-F238E27FC236}">
                <a16:creationId xmlns:a16="http://schemas.microsoft.com/office/drawing/2014/main" id="{29732563-E8DA-2D42-B01C-6F0DE0B7AB14}"/>
              </a:ext>
            </a:extLst>
          </p:cNvPr>
          <p:cNvSpPr>
            <a:spLocks noGrp="1"/>
          </p:cNvSpPr>
          <p:nvPr>
            <p:ph type="sldNum" sz="quarter" idx="12"/>
          </p:nvPr>
        </p:nvSpPr>
        <p:spPr/>
        <p:txBody>
          <a:bodyPr/>
          <a:lstStyle/>
          <a:p>
            <a:fld id="{584D3AF5-9832-784A-97E3-1B6593CCEBEC}" type="slidenum">
              <a:rPr lang="en-US" smtClean="0"/>
              <a:t>26</a:t>
            </a:fld>
            <a:endParaRPr lang="en-US"/>
          </a:p>
        </p:txBody>
      </p:sp>
    </p:spTree>
    <p:extLst>
      <p:ext uri="{BB962C8B-B14F-4D97-AF65-F5344CB8AC3E}">
        <p14:creationId xmlns:p14="http://schemas.microsoft.com/office/powerpoint/2010/main" val="105296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8E8B7B-0330-A44B-AAD9-75B7DAD6300E}"/>
              </a:ext>
            </a:extLst>
          </p:cNvPr>
          <p:cNvPicPr>
            <a:picLocks noChangeAspect="1"/>
          </p:cNvPicPr>
          <p:nvPr/>
        </p:nvPicPr>
        <p:blipFill>
          <a:blip r:embed="rId2"/>
          <a:stretch>
            <a:fillRect/>
          </a:stretch>
        </p:blipFill>
        <p:spPr>
          <a:xfrm>
            <a:off x="6549476" y="0"/>
            <a:ext cx="5134524" cy="6858000"/>
          </a:xfrm>
          <a:prstGeom prst="rect">
            <a:avLst/>
          </a:prstGeom>
        </p:spPr>
      </p:pic>
      <p:sp>
        <p:nvSpPr>
          <p:cNvPr id="4" name="Title 3">
            <a:extLst>
              <a:ext uri="{FF2B5EF4-FFF2-40B4-BE49-F238E27FC236}">
                <a16:creationId xmlns:a16="http://schemas.microsoft.com/office/drawing/2014/main" id="{C0AB9196-BFFA-E047-863E-268D92FB95CC}"/>
              </a:ext>
            </a:extLst>
          </p:cNvPr>
          <p:cNvSpPr>
            <a:spLocks noGrp="1"/>
          </p:cNvSpPr>
          <p:nvPr>
            <p:ph type="title"/>
          </p:nvPr>
        </p:nvSpPr>
        <p:spPr>
          <a:xfrm>
            <a:off x="745066" y="381000"/>
            <a:ext cx="10938933" cy="762000"/>
          </a:xfrm>
        </p:spPr>
        <p:txBody>
          <a:bodyPr/>
          <a:lstStyle/>
          <a:p>
            <a:r>
              <a:rPr lang="en-US" dirty="0"/>
              <a:t>Dome C seeing</a:t>
            </a:r>
          </a:p>
        </p:txBody>
      </p:sp>
      <p:sp>
        <p:nvSpPr>
          <p:cNvPr id="6" name="Content Placeholder 5">
            <a:extLst>
              <a:ext uri="{FF2B5EF4-FFF2-40B4-BE49-F238E27FC236}">
                <a16:creationId xmlns:a16="http://schemas.microsoft.com/office/drawing/2014/main" id="{8FFC8B0A-AF19-634C-AC3B-11882171D027}"/>
              </a:ext>
            </a:extLst>
          </p:cNvPr>
          <p:cNvSpPr>
            <a:spLocks noGrp="1"/>
          </p:cNvSpPr>
          <p:nvPr>
            <p:ph idx="1"/>
          </p:nvPr>
        </p:nvSpPr>
        <p:spPr>
          <a:xfrm>
            <a:off x="609600" y="1600200"/>
            <a:ext cx="6079067" cy="4495800"/>
          </a:xfrm>
        </p:spPr>
        <p:txBody>
          <a:bodyPr/>
          <a:lstStyle/>
          <a:p>
            <a:r>
              <a:rPr lang="en-US" sz="2000" dirty="0"/>
              <a:t>These numbers are for </a:t>
            </a:r>
            <a:r>
              <a:rPr lang="en-US" sz="2000" dirty="0">
                <a:solidFill>
                  <a:srgbClr val="0527FF"/>
                </a:solidFill>
              </a:rPr>
              <a:t>30m above ice</a:t>
            </a:r>
            <a:r>
              <a:rPr lang="en-US" sz="2000" dirty="0"/>
              <a:t>.</a:t>
            </a:r>
          </a:p>
          <a:p>
            <a:r>
              <a:rPr lang="en-US" sz="2000" dirty="0"/>
              <a:t>75% of time, seeing is better than </a:t>
            </a:r>
            <a:r>
              <a:rPr lang="en-US" sz="2000" dirty="0" err="1"/>
              <a:t>Cryoscope</a:t>
            </a:r>
            <a:r>
              <a:rPr lang="en-US" sz="2000" dirty="0"/>
              <a:t> diffraction limit (0.4”).</a:t>
            </a:r>
          </a:p>
          <a:p>
            <a:endParaRPr lang="en-US" sz="2000" dirty="0"/>
          </a:p>
          <a:p>
            <a:r>
              <a:rPr lang="en-US" sz="2000" dirty="0"/>
              <a:t>Full potential when mounted on tower.</a:t>
            </a:r>
          </a:p>
          <a:p>
            <a:r>
              <a:rPr lang="en-US" sz="2000" dirty="0"/>
              <a:t>Pathfinder (0.26m aperture) is small enough to be mounted on existing building. </a:t>
            </a:r>
          </a:p>
        </p:txBody>
      </p:sp>
      <p:sp>
        <p:nvSpPr>
          <p:cNvPr id="2" name="Slide Number Placeholder 1">
            <a:extLst>
              <a:ext uri="{FF2B5EF4-FFF2-40B4-BE49-F238E27FC236}">
                <a16:creationId xmlns:a16="http://schemas.microsoft.com/office/drawing/2014/main" id="{08004188-308B-9744-B6E6-65B0185093B7}"/>
              </a:ext>
            </a:extLst>
          </p:cNvPr>
          <p:cNvSpPr>
            <a:spLocks noGrp="1"/>
          </p:cNvSpPr>
          <p:nvPr>
            <p:ph type="sldNum" sz="quarter" idx="12"/>
          </p:nvPr>
        </p:nvSpPr>
        <p:spPr/>
        <p:txBody>
          <a:bodyPr/>
          <a:lstStyle/>
          <a:p>
            <a:fld id="{584D3AF5-9832-784A-97E3-1B6593CCEBEC}" type="slidenum">
              <a:rPr lang="en-US" smtClean="0"/>
              <a:t>27</a:t>
            </a:fld>
            <a:endParaRPr lang="en-US"/>
          </a:p>
        </p:txBody>
      </p:sp>
    </p:spTree>
    <p:extLst>
      <p:ext uri="{BB962C8B-B14F-4D97-AF65-F5344CB8AC3E}">
        <p14:creationId xmlns:p14="http://schemas.microsoft.com/office/powerpoint/2010/main" val="3700160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B40-099E-3145-849A-B9D2C1CB8D40}"/>
              </a:ext>
            </a:extLst>
          </p:cNvPr>
          <p:cNvSpPr>
            <a:spLocks noGrp="1"/>
          </p:cNvSpPr>
          <p:nvPr>
            <p:ph type="title"/>
          </p:nvPr>
        </p:nvSpPr>
        <p:spPr>
          <a:xfrm>
            <a:off x="400649" y="168355"/>
            <a:ext cx="11074400" cy="762000"/>
          </a:xfrm>
        </p:spPr>
        <p:txBody>
          <a:bodyPr/>
          <a:lstStyle/>
          <a:p>
            <a:r>
              <a:rPr lang="en-US" dirty="0"/>
              <a:t>Optical tolerances are quite loose</a:t>
            </a:r>
          </a:p>
        </p:txBody>
      </p:sp>
      <p:pic>
        <p:nvPicPr>
          <p:cNvPr id="7" name="Picture 6">
            <a:extLst>
              <a:ext uri="{FF2B5EF4-FFF2-40B4-BE49-F238E27FC236}">
                <a16:creationId xmlns:a16="http://schemas.microsoft.com/office/drawing/2014/main" id="{55A97D21-2F49-0F4F-9BC1-FEFCC7FDA736}"/>
              </a:ext>
            </a:extLst>
          </p:cNvPr>
          <p:cNvPicPr>
            <a:picLocks noChangeAspect="1"/>
          </p:cNvPicPr>
          <p:nvPr/>
        </p:nvPicPr>
        <p:blipFill>
          <a:blip r:embed="rId2"/>
          <a:stretch>
            <a:fillRect/>
          </a:stretch>
        </p:blipFill>
        <p:spPr>
          <a:xfrm>
            <a:off x="400649" y="1158257"/>
            <a:ext cx="4563238" cy="5699743"/>
          </a:xfrm>
          <a:prstGeom prst="rect">
            <a:avLst/>
          </a:prstGeom>
        </p:spPr>
      </p:pic>
      <p:pic>
        <p:nvPicPr>
          <p:cNvPr id="9" name="Picture 8">
            <a:extLst>
              <a:ext uri="{FF2B5EF4-FFF2-40B4-BE49-F238E27FC236}">
                <a16:creationId xmlns:a16="http://schemas.microsoft.com/office/drawing/2014/main" id="{B9E1F1B2-C1FA-8541-8BCC-90BD9178413B}"/>
              </a:ext>
            </a:extLst>
          </p:cNvPr>
          <p:cNvPicPr>
            <a:picLocks noChangeAspect="1"/>
          </p:cNvPicPr>
          <p:nvPr/>
        </p:nvPicPr>
        <p:blipFill>
          <a:blip r:embed="rId3"/>
          <a:stretch>
            <a:fillRect/>
          </a:stretch>
        </p:blipFill>
        <p:spPr>
          <a:xfrm>
            <a:off x="5150514" y="1311316"/>
            <a:ext cx="6629809" cy="5457619"/>
          </a:xfrm>
          <a:prstGeom prst="rect">
            <a:avLst/>
          </a:prstGeom>
        </p:spPr>
      </p:pic>
      <p:sp>
        <p:nvSpPr>
          <p:cNvPr id="10" name="TextBox 9">
            <a:extLst>
              <a:ext uri="{FF2B5EF4-FFF2-40B4-BE49-F238E27FC236}">
                <a16:creationId xmlns:a16="http://schemas.microsoft.com/office/drawing/2014/main" id="{47E80279-4549-D44A-9B59-F1B11063D8B6}"/>
              </a:ext>
            </a:extLst>
          </p:cNvPr>
          <p:cNvSpPr txBox="1"/>
          <p:nvPr/>
        </p:nvSpPr>
        <p:spPr>
          <a:xfrm>
            <a:off x="1862013" y="1020610"/>
            <a:ext cx="2419252" cy="307777"/>
          </a:xfrm>
          <a:prstGeom prst="rect">
            <a:avLst/>
          </a:prstGeom>
          <a:solidFill>
            <a:schemeClr val="bg1"/>
          </a:solidFill>
        </p:spPr>
        <p:txBody>
          <a:bodyPr wrap="none" rtlCol="0">
            <a:spAutoFit/>
          </a:bodyPr>
          <a:lstStyle/>
          <a:p>
            <a:r>
              <a:rPr lang="en-US" sz="1400" dirty="0">
                <a:solidFill>
                  <a:srgbClr val="072AFF"/>
                </a:solidFill>
                <a:sym typeface="Wingdings" pitchFamily="2" charset="2"/>
              </a:rPr>
              <a:t> </a:t>
            </a:r>
            <a:r>
              <a:rPr lang="en-US" sz="1400" dirty="0">
                <a:solidFill>
                  <a:srgbClr val="072AFF"/>
                </a:solidFill>
              </a:rPr>
              <a:t>Manufacturing tolerances</a:t>
            </a:r>
          </a:p>
        </p:txBody>
      </p:sp>
      <p:sp>
        <p:nvSpPr>
          <p:cNvPr id="11" name="TextBox 10">
            <a:extLst>
              <a:ext uri="{FF2B5EF4-FFF2-40B4-BE49-F238E27FC236}">
                <a16:creationId xmlns:a16="http://schemas.microsoft.com/office/drawing/2014/main" id="{AFC354B1-895F-F742-8890-043A6A6DA0E7}"/>
              </a:ext>
            </a:extLst>
          </p:cNvPr>
          <p:cNvSpPr txBox="1"/>
          <p:nvPr/>
        </p:nvSpPr>
        <p:spPr>
          <a:xfrm>
            <a:off x="7255792" y="1252694"/>
            <a:ext cx="3881191" cy="307777"/>
          </a:xfrm>
          <a:prstGeom prst="rect">
            <a:avLst/>
          </a:prstGeom>
          <a:noFill/>
        </p:spPr>
        <p:txBody>
          <a:bodyPr wrap="none" rtlCol="0">
            <a:spAutoFit/>
          </a:bodyPr>
          <a:lstStyle/>
          <a:p>
            <a:r>
              <a:rPr lang="en-US" sz="1400" dirty="0">
                <a:solidFill>
                  <a:srgbClr val="072AFF"/>
                </a:solidFill>
                <a:sym typeface="Wingdings" pitchFamily="2" charset="2"/>
              </a:rPr>
              <a:t> Mounting, alignment and flexure tolerances </a:t>
            </a:r>
            <a:endParaRPr lang="en-US" sz="1400" dirty="0">
              <a:solidFill>
                <a:srgbClr val="072AFF"/>
              </a:solidFill>
            </a:endParaRPr>
          </a:p>
        </p:txBody>
      </p:sp>
      <p:sp>
        <p:nvSpPr>
          <p:cNvPr id="3" name="Slide Number Placeholder 2">
            <a:extLst>
              <a:ext uri="{FF2B5EF4-FFF2-40B4-BE49-F238E27FC236}">
                <a16:creationId xmlns:a16="http://schemas.microsoft.com/office/drawing/2014/main" id="{F5B088C5-B147-C846-8379-3BCDF22E81A5}"/>
              </a:ext>
            </a:extLst>
          </p:cNvPr>
          <p:cNvSpPr>
            <a:spLocks noGrp="1"/>
          </p:cNvSpPr>
          <p:nvPr>
            <p:ph type="sldNum" sz="quarter" idx="12"/>
          </p:nvPr>
        </p:nvSpPr>
        <p:spPr/>
        <p:txBody>
          <a:bodyPr/>
          <a:lstStyle/>
          <a:p>
            <a:fld id="{584D3AF5-9832-784A-97E3-1B6593CCEBEC}" type="slidenum">
              <a:rPr lang="en-US" smtClean="0"/>
              <a:t>28</a:t>
            </a:fld>
            <a:endParaRPr lang="en-US"/>
          </a:p>
        </p:txBody>
      </p:sp>
    </p:spTree>
    <p:extLst>
      <p:ext uri="{BB962C8B-B14F-4D97-AF65-F5344CB8AC3E}">
        <p14:creationId xmlns:p14="http://schemas.microsoft.com/office/powerpoint/2010/main" val="1938279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97444-3CD7-9C41-A419-3C65AE089947}"/>
              </a:ext>
            </a:extLst>
          </p:cNvPr>
          <p:cNvPicPr>
            <a:picLocks noChangeAspect="1"/>
          </p:cNvPicPr>
          <p:nvPr/>
        </p:nvPicPr>
        <p:blipFill>
          <a:blip r:embed="rId2"/>
          <a:stretch>
            <a:fillRect/>
          </a:stretch>
        </p:blipFill>
        <p:spPr>
          <a:xfrm>
            <a:off x="29829" y="0"/>
            <a:ext cx="6501600" cy="6858000"/>
          </a:xfrm>
          <a:prstGeom prst="rect">
            <a:avLst/>
          </a:prstGeom>
        </p:spPr>
      </p:pic>
      <p:grpSp>
        <p:nvGrpSpPr>
          <p:cNvPr id="8" name="Group 7">
            <a:extLst>
              <a:ext uri="{FF2B5EF4-FFF2-40B4-BE49-F238E27FC236}">
                <a16:creationId xmlns:a16="http://schemas.microsoft.com/office/drawing/2014/main" id="{5A4CD02D-9D85-5A42-8985-FCB067DDD8EC}"/>
              </a:ext>
            </a:extLst>
          </p:cNvPr>
          <p:cNvGrpSpPr/>
          <p:nvPr/>
        </p:nvGrpSpPr>
        <p:grpSpPr>
          <a:xfrm>
            <a:off x="6400800" y="1481326"/>
            <a:ext cx="4967518" cy="4257920"/>
            <a:chOff x="6495803" y="875684"/>
            <a:chExt cx="4967518" cy="4257920"/>
          </a:xfrm>
        </p:grpSpPr>
        <p:pic>
          <p:nvPicPr>
            <p:cNvPr id="3" name="Picture 2">
              <a:extLst>
                <a:ext uri="{FF2B5EF4-FFF2-40B4-BE49-F238E27FC236}">
                  <a16:creationId xmlns:a16="http://schemas.microsoft.com/office/drawing/2014/main" id="{E13FAE65-F122-5D4C-AEFC-8FC033848882}"/>
                </a:ext>
              </a:extLst>
            </p:cNvPr>
            <p:cNvPicPr>
              <a:picLocks noChangeAspect="1"/>
            </p:cNvPicPr>
            <p:nvPr/>
          </p:nvPicPr>
          <p:blipFill>
            <a:blip r:embed="rId3"/>
            <a:stretch>
              <a:fillRect/>
            </a:stretch>
          </p:blipFill>
          <p:spPr>
            <a:xfrm>
              <a:off x="6531429" y="875684"/>
              <a:ext cx="4931892" cy="4257920"/>
            </a:xfrm>
            <a:prstGeom prst="rect">
              <a:avLst/>
            </a:prstGeom>
            <a:noFill/>
            <a:ln w="76200" cap="flat" cmpd="sng" algn="ctr">
              <a:solidFill>
                <a:schemeClr val="bg1"/>
              </a:solidFill>
              <a:prstDash val="solid"/>
              <a:round/>
              <a:headEnd type="none" w="med" len="med"/>
              <a:tailEnd type="none" w="med" len="med"/>
            </a:ln>
            <a:effectLst/>
          </p:spPr>
        </p:pic>
        <p:sp>
          <p:nvSpPr>
            <p:cNvPr id="6" name="Freeform 5">
              <a:extLst>
                <a:ext uri="{FF2B5EF4-FFF2-40B4-BE49-F238E27FC236}">
                  <a16:creationId xmlns:a16="http://schemas.microsoft.com/office/drawing/2014/main" id="{D6A34504-7B5B-4442-A045-75D3C9920C0B}"/>
                </a:ext>
              </a:extLst>
            </p:cNvPr>
            <p:cNvSpPr/>
            <p:nvPr/>
          </p:nvSpPr>
          <p:spPr bwMode="auto">
            <a:xfrm>
              <a:off x="6495803" y="4263242"/>
              <a:ext cx="831272" cy="522514"/>
            </a:xfrm>
            <a:custGeom>
              <a:avLst/>
              <a:gdLst>
                <a:gd name="connsiteX0" fmla="*/ 0 w 451262"/>
                <a:gd name="connsiteY0" fmla="*/ 213756 h 213756"/>
                <a:gd name="connsiteX1" fmla="*/ 213756 w 451262"/>
                <a:gd name="connsiteY1" fmla="*/ 95002 h 213756"/>
                <a:gd name="connsiteX2" fmla="*/ 451262 w 451262"/>
                <a:gd name="connsiteY2" fmla="*/ 0 h 213756"/>
                <a:gd name="connsiteX0" fmla="*/ 0 w 831272"/>
                <a:gd name="connsiteY0" fmla="*/ 522514 h 522514"/>
                <a:gd name="connsiteX1" fmla="*/ 593766 w 831272"/>
                <a:gd name="connsiteY1" fmla="*/ 95002 h 522514"/>
                <a:gd name="connsiteX2" fmla="*/ 831272 w 831272"/>
                <a:gd name="connsiteY2" fmla="*/ 0 h 522514"/>
                <a:gd name="connsiteX0" fmla="*/ 0 w 831272"/>
                <a:gd name="connsiteY0" fmla="*/ 522514 h 522514"/>
                <a:gd name="connsiteX1" fmla="*/ 308758 w 831272"/>
                <a:gd name="connsiteY1" fmla="*/ 273132 h 522514"/>
                <a:gd name="connsiteX2" fmla="*/ 593766 w 831272"/>
                <a:gd name="connsiteY2" fmla="*/ 95002 h 522514"/>
                <a:gd name="connsiteX3" fmla="*/ 831272 w 831272"/>
                <a:gd name="connsiteY3" fmla="*/ 0 h 522514"/>
                <a:gd name="connsiteX0" fmla="*/ 0 w 831272"/>
                <a:gd name="connsiteY0" fmla="*/ 522514 h 522514"/>
                <a:gd name="connsiteX1" fmla="*/ 190005 w 831272"/>
                <a:gd name="connsiteY1" fmla="*/ 332509 h 522514"/>
                <a:gd name="connsiteX2" fmla="*/ 593766 w 831272"/>
                <a:gd name="connsiteY2" fmla="*/ 95002 h 522514"/>
                <a:gd name="connsiteX3" fmla="*/ 831272 w 831272"/>
                <a:gd name="connsiteY3" fmla="*/ 0 h 522514"/>
                <a:gd name="connsiteX0" fmla="*/ 0 w 831272"/>
                <a:gd name="connsiteY0" fmla="*/ 522514 h 522514"/>
                <a:gd name="connsiteX1" fmla="*/ 190005 w 831272"/>
                <a:gd name="connsiteY1" fmla="*/ 332509 h 522514"/>
                <a:gd name="connsiteX2" fmla="*/ 380010 w 831272"/>
                <a:gd name="connsiteY2" fmla="*/ 201880 h 522514"/>
                <a:gd name="connsiteX3" fmla="*/ 593766 w 831272"/>
                <a:gd name="connsiteY3" fmla="*/ 95002 h 522514"/>
                <a:gd name="connsiteX4" fmla="*/ 831272 w 831272"/>
                <a:gd name="connsiteY4" fmla="*/ 0 h 52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272" h="522514">
                  <a:moveTo>
                    <a:pt x="0" y="522514"/>
                  </a:moveTo>
                  <a:cubicBezTo>
                    <a:pt x="51460" y="480950"/>
                    <a:pt x="91044" y="403761"/>
                    <a:pt x="190005" y="332509"/>
                  </a:cubicBezTo>
                  <a:cubicBezTo>
                    <a:pt x="253340" y="279070"/>
                    <a:pt x="312717" y="241464"/>
                    <a:pt x="380010" y="201880"/>
                  </a:cubicBezTo>
                  <a:cubicBezTo>
                    <a:pt x="447303" y="162296"/>
                    <a:pt x="518556" y="128649"/>
                    <a:pt x="593766" y="95002"/>
                  </a:cubicBezTo>
                  <a:cubicBezTo>
                    <a:pt x="700644" y="39584"/>
                    <a:pt x="750124" y="29688"/>
                    <a:pt x="831272" y="0"/>
                  </a:cubicBezTo>
                </a:path>
              </a:pathLst>
            </a:cu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Freeform 6">
              <a:extLst>
                <a:ext uri="{FF2B5EF4-FFF2-40B4-BE49-F238E27FC236}">
                  <a16:creationId xmlns:a16="http://schemas.microsoft.com/office/drawing/2014/main" id="{9BDA1A16-84E4-264D-9E66-B530D7DDC3C5}"/>
                </a:ext>
              </a:extLst>
            </p:cNvPr>
            <p:cNvSpPr/>
            <p:nvPr/>
          </p:nvSpPr>
          <p:spPr bwMode="auto">
            <a:xfrm>
              <a:off x="7920842" y="4940135"/>
              <a:ext cx="415636" cy="95911"/>
            </a:xfrm>
            <a:custGeom>
              <a:avLst/>
              <a:gdLst>
                <a:gd name="connsiteX0" fmla="*/ 463137 w 463137"/>
                <a:gd name="connsiteY0" fmla="*/ 0 h 131537"/>
                <a:gd name="connsiteX1" fmla="*/ 344384 w 463137"/>
                <a:gd name="connsiteY1" fmla="*/ 95003 h 131537"/>
                <a:gd name="connsiteX2" fmla="*/ 201880 w 463137"/>
                <a:gd name="connsiteY2" fmla="*/ 118754 h 131537"/>
                <a:gd name="connsiteX3" fmla="*/ 118753 w 463137"/>
                <a:gd name="connsiteY3" fmla="*/ 130629 h 131537"/>
                <a:gd name="connsiteX4" fmla="*/ 0 w 463137"/>
                <a:gd name="connsiteY4" fmla="*/ 95003 h 131537"/>
                <a:gd name="connsiteX0" fmla="*/ 415636 w 415636"/>
                <a:gd name="connsiteY0" fmla="*/ 0 h 95911"/>
                <a:gd name="connsiteX1" fmla="*/ 344384 w 415636"/>
                <a:gd name="connsiteY1" fmla="*/ 59377 h 95911"/>
                <a:gd name="connsiteX2" fmla="*/ 201880 w 415636"/>
                <a:gd name="connsiteY2" fmla="*/ 83128 h 95911"/>
                <a:gd name="connsiteX3" fmla="*/ 118753 w 415636"/>
                <a:gd name="connsiteY3" fmla="*/ 95003 h 95911"/>
                <a:gd name="connsiteX4" fmla="*/ 0 w 415636"/>
                <a:gd name="connsiteY4" fmla="*/ 59377 h 9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636" h="95911">
                  <a:moveTo>
                    <a:pt x="415636" y="0"/>
                  </a:moveTo>
                  <a:cubicBezTo>
                    <a:pt x="378031" y="37605"/>
                    <a:pt x="380010" y="45522"/>
                    <a:pt x="344384" y="59377"/>
                  </a:cubicBezTo>
                  <a:cubicBezTo>
                    <a:pt x="308758" y="73232"/>
                    <a:pt x="239485" y="77190"/>
                    <a:pt x="201880" y="83128"/>
                  </a:cubicBezTo>
                  <a:cubicBezTo>
                    <a:pt x="164275" y="89066"/>
                    <a:pt x="152400" y="98961"/>
                    <a:pt x="118753" y="95003"/>
                  </a:cubicBezTo>
                  <a:cubicBezTo>
                    <a:pt x="85106" y="91045"/>
                    <a:pt x="42553" y="75211"/>
                    <a:pt x="0" y="59377"/>
                  </a:cubicBezTo>
                </a:path>
              </a:pathLst>
            </a:cu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cxnSp>
        <p:nvCxnSpPr>
          <p:cNvPr id="10" name="Straight Connector 9">
            <a:extLst>
              <a:ext uri="{FF2B5EF4-FFF2-40B4-BE49-F238E27FC236}">
                <a16:creationId xmlns:a16="http://schemas.microsoft.com/office/drawing/2014/main" id="{9C3DD4E9-78F1-1F41-8E61-166D7083DF39}"/>
              </a:ext>
            </a:extLst>
          </p:cNvPr>
          <p:cNvCxnSpPr>
            <a:cxnSpLocks/>
          </p:cNvCxnSpPr>
          <p:nvPr/>
        </p:nvCxnSpPr>
        <p:spPr bwMode="auto">
          <a:xfrm flipV="1">
            <a:off x="3408218" y="1935680"/>
            <a:ext cx="4975761" cy="451261"/>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11" name="Straight Connector 10">
            <a:extLst>
              <a:ext uri="{FF2B5EF4-FFF2-40B4-BE49-F238E27FC236}">
                <a16:creationId xmlns:a16="http://schemas.microsoft.com/office/drawing/2014/main" id="{2B7C433B-A58B-934B-9FEA-7D18F81D8334}"/>
              </a:ext>
            </a:extLst>
          </p:cNvPr>
          <p:cNvCxnSpPr>
            <a:cxnSpLocks/>
          </p:cNvCxnSpPr>
          <p:nvPr/>
        </p:nvCxnSpPr>
        <p:spPr bwMode="auto">
          <a:xfrm>
            <a:off x="3280629" y="3402282"/>
            <a:ext cx="4652088" cy="1989116"/>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16" name="TextBox 15">
            <a:extLst>
              <a:ext uri="{FF2B5EF4-FFF2-40B4-BE49-F238E27FC236}">
                <a16:creationId xmlns:a16="http://schemas.microsoft.com/office/drawing/2014/main" id="{BEB0195A-A826-1E4F-BB21-35848800A68B}"/>
              </a:ext>
            </a:extLst>
          </p:cNvPr>
          <p:cNvSpPr txBox="1"/>
          <p:nvPr/>
        </p:nvSpPr>
        <p:spPr>
          <a:xfrm>
            <a:off x="4619501" y="6113957"/>
            <a:ext cx="7148111" cy="646331"/>
          </a:xfrm>
          <a:prstGeom prst="rect">
            <a:avLst/>
          </a:prstGeom>
          <a:noFill/>
        </p:spPr>
        <p:txBody>
          <a:bodyPr wrap="none" rtlCol="0">
            <a:spAutoFit/>
          </a:bodyPr>
          <a:lstStyle/>
          <a:p>
            <a:r>
              <a:rPr lang="en-US" dirty="0"/>
              <a:t>3D printed stainless steel lens holder with integrated radial springs.  </a:t>
            </a:r>
          </a:p>
          <a:p>
            <a:r>
              <a:rPr lang="en-US" dirty="0"/>
              <a:t>The axial spring plate (not shown at right) is also printed.</a:t>
            </a:r>
          </a:p>
        </p:txBody>
      </p:sp>
      <p:sp>
        <p:nvSpPr>
          <p:cNvPr id="17" name="TextBox 16">
            <a:extLst>
              <a:ext uri="{FF2B5EF4-FFF2-40B4-BE49-F238E27FC236}">
                <a16:creationId xmlns:a16="http://schemas.microsoft.com/office/drawing/2014/main" id="{7A3FD8C7-6D83-5044-9DB7-D86E61A31D79}"/>
              </a:ext>
            </a:extLst>
          </p:cNvPr>
          <p:cNvSpPr txBox="1"/>
          <p:nvPr/>
        </p:nvSpPr>
        <p:spPr>
          <a:xfrm>
            <a:off x="8668988" y="469796"/>
            <a:ext cx="3847605" cy="523220"/>
          </a:xfrm>
          <a:prstGeom prst="rect">
            <a:avLst/>
          </a:prstGeom>
          <a:noFill/>
        </p:spPr>
        <p:txBody>
          <a:bodyPr wrap="square" rtlCol="0">
            <a:spAutoFit/>
          </a:bodyPr>
          <a:lstStyle/>
          <a:p>
            <a:r>
              <a:rPr lang="en-US" sz="1400" dirty="0"/>
              <a:t>Temporary screws inserted here retract springs to facilitate lens installation</a:t>
            </a:r>
          </a:p>
        </p:txBody>
      </p:sp>
      <p:cxnSp>
        <p:nvCxnSpPr>
          <p:cNvPr id="19" name="Straight Connector 18">
            <a:extLst>
              <a:ext uri="{FF2B5EF4-FFF2-40B4-BE49-F238E27FC236}">
                <a16:creationId xmlns:a16="http://schemas.microsoft.com/office/drawing/2014/main" id="{0C5BAFD6-635C-0E4B-A842-463EA241744B}"/>
              </a:ext>
            </a:extLst>
          </p:cNvPr>
          <p:cNvCxnSpPr/>
          <p:nvPr/>
        </p:nvCxnSpPr>
        <p:spPr bwMode="auto">
          <a:xfrm flipV="1">
            <a:off x="5606673" y="4500748"/>
            <a:ext cx="1419398" cy="161320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DF1B0126-94D3-C246-A80C-C6B44665C40C}"/>
              </a:ext>
            </a:extLst>
          </p:cNvPr>
          <p:cNvCxnSpPr>
            <a:cxnSpLocks/>
          </p:cNvCxnSpPr>
          <p:nvPr/>
        </p:nvCxnSpPr>
        <p:spPr bwMode="auto">
          <a:xfrm flipV="1">
            <a:off x="9139880" y="993016"/>
            <a:ext cx="396007" cy="85953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389CA425-A2D1-614B-8C49-A35BD9BC9402}"/>
              </a:ext>
            </a:extLst>
          </p:cNvPr>
          <p:cNvCxnSpPr>
            <a:cxnSpLocks/>
          </p:cNvCxnSpPr>
          <p:nvPr/>
        </p:nvCxnSpPr>
        <p:spPr bwMode="auto">
          <a:xfrm flipV="1">
            <a:off x="9765383" y="993017"/>
            <a:ext cx="1" cy="108516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TextBox 26">
            <a:extLst>
              <a:ext uri="{FF2B5EF4-FFF2-40B4-BE49-F238E27FC236}">
                <a16:creationId xmlns:a16="http://schemas.microsoft.com/office/drawing/2014/main" id="{0BD832A4-01C1-5E44-8E36-B195A3F9A87D}"/>
              </a:ext>
            </a:extLst>
          </p:cNvPr>
          <p:cNvSpPr txBox="1"/>
          <p:nvPr/>
        </p:nvSpPr>
        <p:spPr>
          <a:xfrm>
            <a:off x="285354" y="5467626"/>
            <a:ext cx="2261697" cy="646331"/>
          </a:xfrm>
          <a:prstGeom prst="rect">
            <a:avLst/>
          </a:prstGeom>
          <a:noFill/>
        </p:spPr>
        <p:txBody>
          <a:bodyPr wrap="square" rtlCol="0">
            <a:spAutoFit/>
          </a:bodyPr>
          <a:lstStyle/>
          <a:p>
            <a:r>
              <a:rPr lang="en-US" dirty="0"/>
              <a:t>Flex cable hidden in channel in spider </a:t>
            </a:r>
          </a:p>
        </p:txBody>
      </p:sp>
      <p:cxnSp>
        <p:nvCxnSpPr>
          <p:cNvPr id="28" name="Straight Connector 27">
            <a:extLst>
              <a:ext uri="{FF2B5EF4-FFF2-40B4-BE49-F238E27FC236}">
                <a16:creationId xmlns:a16="http://schemas.microsoft.com/office/drawing/2014/main" id="{C156C47C-366F-CD46-92F6-DB90811F1BC4}"/>
              </a:ext>
            </a:extLst>
          </p:cNvPr>
          <p:cNvCxnSpPr>
            <a:cxnSpLocks/>
          </p:cNvCxnSpPr>
          <p:nvPr/>
        </p:nvCxnSpPr>
        <p:spPr bwMode="auto">
          <a:xfrm flipV="1">
            <a:off x="1157005" y="3773126"/>
            <a:ext cx="1871624" cy="161827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EFF16F6F-4F02-0447-9806-FA7856A20FDF}"/>
              </a:ext>
            </a:extLst>
          </p:cNvPr>
          <p:cNvSpPr txBox="1"/>
          <p:nvPr/>
        </p:nvSpPr>
        <p:spPr>
          <a:xfrm>
            <a:off x="285354" y="669850"/>
            <a:ext cx="1569707" cy="646331"/>
          </a:xfrm>
          <a:prstGeom prst="rect">
            <a:avLst/>
          </a:prstGeom>
          <a:noFill/>
        </p:spPr>
        <p:txBody>
          <a:bodyPr wrap="square" rtlCol="0">
            <a:spAutoFit/>
          </a:bodyPr>
          <a:lstStyle/>
          <a:p>
            <a:r>
              <a:rPr lang="en-US" dirty="0"/>
              <a:t>2</a:t>
            </a:r>
            <a:r>
              <a:rPr lang="en-US" baseline="30000" dirty="0"/>
              <a:t>nd</a:t>
            </a:r>
            <a:r>
              <a:rPr lang="en-US" dirty="0"/>
              <a:t> narcissus baffle</a:t>
            </a:r>
          </a:p>
        </p:txBody>
      </p:sp>
      <p:cxnSp>
        <p:nvCxnSpPr>
          <p:cNvPr id="32" name="Straight Connector 31">
            <a:extLst>
              <a:ext uri="{FF2B5EF4-FFF2-40B4-BE49-F238E27FC236}">
                <a16:creationId xmlns:a16="http://schemas.microsoft.com/office/drawing/2014/main" id="{601CD945-D2CC-7F4D-984E-81988046A32A}"/>
              </a:ext>
            </a:extLst>
          </p:cNvPr>
          <p:cNvCxnSpPr>
            <a:cxnSpLocks/>
          </p:cNvCxnSpPr>
          <p:nvPr/>
        </p:nvCxnSpPr>
        <p:spPr bwMode="auto">
          <a:xfrm>
            <a:off x="1037983" y="1202232"/>
            <a:ext cx="1019209" cy="65031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5" name="TextBox 34">
            <a:extLst>
              <a:ext uri="{FF2B5EF4-FFF2-40B4-BE49-F238E27FC236}">
                <a16:creationId xmlns:a16="http://schemas.microsoft.com/office/drawing/2014/main" id="{518AE9D4-DF15-2041-984D-4DF66EEEAB4E}"/>
              </a:ext>
            </a:extLst>
          </p:cNvPr>
          <p:cNvSpPr txBox="1"/>
          <p:nvPr/>
        </p:nvSpPr>
        <p:spPr>
          <a:xfrm>
            <a:off x="5112474" y="195480"/>
            <a:ext cx="1191894" cy="369332"/>
          </a:xfrm>
          <a:prstGeom prst="rect">
            <a:avLst/>
          </a:prstGeom>
          <a:noFill/>
        </p:spPr>
        <p:txBody>
          <a:bodyPr wrap="square" rtlCol="0">
            <a:spAutoFit/>
          </a:bodyPr>
          <a:lstStyle/>
          <a:p>
            <a:r>
              <a:rPr lang="en-US" dirty="0"/>
              <a:t>Detector</a:t>
            </a:r>
          </a:p>
        </p:txBody>
      </p:sp>
      <p:cxnSp>
        <p:nvCxnSpPr>
          <p:cNvPr id="36" name="Straight Connector 35">
            <a:extLst>
              <a:ext uri="{FF2B5EF4-FFF2-40B4-BE49-F238E27FC236}">
                <a16:creationId xmlns:a16="http://schemas.microsoft.com/office/drawing/2014/main" id="{6DD024D5-36CF-D248-958E-790C31F96CBC}"/>
              </a:ext>
            </a:extLst>
          </p:cNvPr>
          <p:cNvCxnSpPr>
            <a:cxnSpLocks/>
          </p:cNvCxnSpPr>
          <p:nvPr/>
        </p:nvCxnSpPr>
        <p:spPr bwMode="auto">
          <a:xfrm flipV="1">
            <a:off x="3236465" y="458190"/>
            <a:ext cx="1888630" cy="233251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C7F66AEB-C4BF-F941-BC12-671121699610}"/>
              </a:ext>
            </a:extLst>
          </p:cNvPr>
          <p:cNvCxnSpPr>
            <a:cxnSpLocks/>
          </p:cNvCxnSpPr>
          <p:nvPr/>
        </p:nvCxnSpPr>
        <p:spPr bwMode="auto">
          <a:xfrm flipH="1" flipV="1">
            <a:off x="6159174" y="469796"/>
            <a:ext cx="2547149" cy="24752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 name="Slide Number Placeholder 1">
            <a:extLst>
              <a:ext uri="{FF2B5EF4-FFF2-40B4-BE49-F238E27FC236}">
                <a16:creationId xmlns:a16="http://schemas.microsoft.com/office/drawing/2014/main" id="{5D0EDBD8-3000-C246-B825-782E15765E7B}"/>
              </a:ext>
            </a:extLst>
          </p:cNvPr>
          <p:cNvSpPr>
            <a:spLocks noGrp="1"/>
          </p:cNvSpPr>
          <p:nvPr>
            <p:ph type="sldNum" sz="quarter" idx="12"/>
          </p:nvPr>
        </p:nvSpPr>
        <p:spPr/>
        <p:txBody>
          <a:bodyPr/>
          <a:lstStyle/>
          <a:p>
            <a:fld id="{584D3AF5-9832-784A-97E3-1B6593CCEBEC}" type="slidenum">
              <a:rPr lang="en-US" smtClean="0"/>
              <a:t>29</a:t>
            </a:fld>
            <a:endParaRPr lang="en-US"/>
          </a:p>
        </p:txBody>
      </p:sp>
    </p:spTree>
    <p:extLst>
      <p:ext uri="{BB962C8B-B14F-4D97-AF65-F5344CB8AC3E}">
        <p14:creationId xmlns:p14="http://schemas.microsoft.com/office/powerpoint/2010/main" val="3010860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D2656-3E24-5648-90BA-ADBA7F55526B}"/>
              </a:ext>
            </a:extLst>
          </p:cNvPr>
          <p:cNvSpPr>
            <a:spLocks noGrp="1"/>
          </p:cNvSpPr>
          <p:nvPr>
            <p:ph type="title"/>
          </p:nvPr>
        </p:nvSpPr>
        <p:spPr>
          <a:xfrm>
            <a:off x="652464" y="381000"/>
            <a:ext cx="11074400" cy="762000"/>
          </a:xfrm>
        </p:spPr>
        <p:txBody>
          <a:bodyPr/>
          <a:lstStyle/>
          <a:p>
            <a:r>
              <a:rPr lang="en-US" dirty="0"/>
              <a:t>200 times wider field</a:t>
            </a:r>
          </a:p>
        </p:txBody>
      </p:sp>
      <p:sp>
        <p:nvSpPr>
          <p:cNvPr id="3" name="Content Placeholder 2">
            <a:extLst>
              <a:ext uri="{FF2B5EF4-FFF2-40B4-BE49-F238E27FC236}">
                <a16:creationId xmlns:a16="http://schemas.microsoft.com/office/drawing/2014/main" id="{A15A41CD-41E9-C84F-9F1C-BC712FFCF164}"/>
              </a:ext>
            </a:extLst>
          </p:cNvPr>
          <p:cNvSpPr>
            <a:spLocks noGrp="1"/>
          </p:cNvSpPr>
          <p:nvPr>
            <p:ph sz="half" idx="1"/>
          </p:nvPr>
        </p:nvSpPr>
        <p:spPr>
          <a:xfrm>
            <a:off x="4325759" y="2092470"/>
            <a:ext cx="3657600" cy="4114800"/>
          </a:xfrm>
          <a:ln>
            <a:solidFill>
              <a:schemeClr val="tx1"/>
            </a:solidFill>
          </a:ln>
        </p:spPr>
        <p:txBody>
          <a:bodyPr/>
          <a:lstStyle/>
          <a:p>
            <a:pPr marL="0" indent="0" algn="ctr">
              <a:buNone/>
            </a:pPr>
            <a:r>
              <a:rPr lang="en-US" dirty="0">
                <a:solidFill>
                  <a:srgbClr val="0527FF"/>
                </a:solidFill>
              </a:rPr>
              <a:t>DEEP</a:t>
            </a:r>
          </a:p>
        </p:txBody>
      </p:sp>
      <p:sp>
        <p:nvSpPr>
          <p:cNvPr id="5" name="Content Placeholder 4">
            <a:extLst>
              <a:ext uri="{FF2B5EF4-FFF2-40B4-BE49-F238E27FC236}">
                <a16:creationId xmlns:a16="http://schemas.microsoft.com/office/drawing/2014/main" id="{8889730D-2887-A640-A4F4-82E5F5FBE5F0}"/>
              </a:ext>
            </a:extLst>
          </p:cNvPr>
          <p:cNvSpPr>
            <a:spLocks noGrp="1"/>
          </p:cNvSpPr>
          <p:nvPr>
            <p:ph sz="half" idx="2"/>
          </p:nvPr>
        </p:nvSpPr>
        <p:spPr>
          <a:xfrm>
            <a:off x="388704" y="2092470"/>
            <a:ext cx="3657600" cy="4114800"/>
          </a:xfrm>
          <a:ln>
            <a:solidFill>
              <a:schemeClr val="tx1"/>
            </a:solidFill>
          </a:ln>
        </p:spPr>
        <p:txBody>
          <a:bodyPr/>
          <a:lstStyle/>
          <a:p>
            <a:pPr marL="0" indent="0" algn="ctr">
              <a:buNone/>
            </a:pPr>
            <a:r>
              <a:rPr lang="en-US" dirty="0">
                <a:solidFill>
                  <a:srgbClr val="0527FF"/>
                </a:solidFill>
              </a:rPr>
              <a:t>WIDE</a:t>
            </a:r>
          </a:p>
          <a:p>
            <a:r>
              <a:rPr lang="en-US" sz="2000" b="1" dirty="0"/>
              <a:t>FoV</a:t>
            </a:r>
            <a:r>
              <a:rPr lang="en-US" sz="2000" b="1" dirty="0">
                <a:solidFill>
                  <a:srgbClr val="0527FF"/>
                </a:solidFill>
              </a:rPr>
              <a:t> </a:t>
            </a:r>
            <a:r>
              <a:rPr lang="en-US" sz="2000" b="1" dirty="0"/>
              <a:t>= 47 deg</a:t>
            </a:r>
            <a:r>
              <a:rPr lang="en-US" sz="2000" b="1" baseline="30000" dirty="0"/>
              <a:t>2</a:t>
            </a:r>
            <a:r>
              <a:rPr lang="en-US" sz="2000" b="1" dirty="0"/>
              <a:t> </a:t>
            </a:r>
          </a:p>
          <a:p>
            <a:r>
              <a:rPr lang="en-US" sz="2000" dirty="0">
                <a:solidFill>
                  <a:srgbClr val="FF0000"/>
                </a:solidFill>
              </a:rPr>
              <a:t>24K * 24K pixels</a:t>
            </a:r>
          </a:p>
        </p:txBody>
      </p:sp>
      <p:sp>
        <p:nvSpPr>
          <p:cNvPr id="6" name="Content Placeholder 4">
            <a:extLst>
              <a:ext uri="{FF2B5EF4-FFF2-40B4-BE49-F238E27FC236}">
                <a16:creationId xmlns:a16="http://schemas.microsoft.com/office/drawing/2014/main" id="{B8BEF3F5-A02E-3A4A-9443-4197B184C28B}"/>
              </a:ext>
            </a:extLst>
          </p:cNvPr>
          <p:cNvSpPr txBox="1">
            <a:spLocks/>
          </p:cNvSpPr>
          <p:nvPr/>
        </p:nvSpPr>
        <p:spPr bwMode="auto">
          <a:xfrm>
            <a:off x="8240720" y="2092470"/>
            <a:ext cx="3657600" cy="41148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5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lgn="ctr">
              <a:buFontTx/>
              <a:buNone/>
            </a:pPr>
            <a:r>
              <a:rPr lang="en-US" kern="0" dirty="0">
                <a:solidFill>
                  <a:srgbClr val="0527FF"/>
                </a:solidFill>
              </a:rPr>
              <a:t>DARK</a:t>
            </a:r>
          </a:p>
          <a:p>
            <a:pPr marL="0" indent="0">
              <a:buNone/>
            </a:pPr>
            <a:endParaRPr lang="en-US" sz="2000" kern="0" dirty="0"/>
          </a:p>
          <a:p>
            <a:endParaRPr lang="en-US" sz="2000" kern="0" dirty="0"/>
          </a:p>
        </p:txBody>
      </p:sp>
      <p:sp>
        <p:nvSpPr>
          <p:cNvPr id="9" name="Rounded Rectangle 8">
            <a:extLst>
              <a:ext uri="{FF2B5EF4-FFF2-40B4-BE49-F238E27FC236}">
                <a16:creationId xmlns:a16="http://schemas.microsoft.com/office/drawing/2014/main" id="{57FB45E7-A1B5-084D-8AC0-C4BB4EFD4B1D}"/>
              </a:ext>
            </a:extLst>
          </p:cNvPr>
          <p:cNvSpPr/>
          <p:nvPr/>
        </p:nvSpPr>
        <p:spPr bwMode="auto">
          <a:xfrm>
            <a:off x="949848" y="4611252"/>
            <a:ext cx="2621036" cy="699446"/>
          </a:xfrm>
          <a:prstGeom prst="roundRect">
            <a:avLst/>
          </a:prstGeom>
          <a:solidFill>
            <a:srgbClr val="F1FFB5"/>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rgbClr val="FF0000"/>
                </a:solidFill>
              </a:rPr>
              <a:t>Cheaper IR detectors developed by NSF-ATI</a:t>
            </a:r>
          </a:p>
        </p:txBody>
      </p:sp>
      <p:cxnSp>
        <p:nvCxnSpPr>
          <p:cNvPr id="64" name="Straight Arrow Connector 63">
            <a:extLst>
              <a:ext uri="{FF2B5EF4-FFF2-40B4-BE49-F238E27FC236}">
                <a16:creationId xmlns:a16="http://schemas.microsoft.com/office/drawing/2014/main" id="{9161BACF-C1EA-4146-A032-5B7BC09A3235}"/>
              </a:ext>
            </a:extLst>
          </p:cNvPr>
          <p:cNvCxnSpPr>
            <a:cxnSpLocks/>
            <a:stCxn id="9" idx="0"/>
          </p:cNvCxnSpPr>
          <p:nvPr/>
        </p:nvCxnSpPr>
        <p:spPr bwMode="auto">
          <a:xfrm flipH="1" flipV="1">
            <a:off x="1680904" y="3477164"/>
            <a:ext cx="579462" cy="1134088"/>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73" name="Slide Number Placeholder 72">
            <a:extLst>
              <a:ext uri="{FF2B5EF4-FFF2-40B4-BE49-F238E27FC236}">
                <a16:creationId xmlns:a16="http://schemas.microsoft.com/office/drawing/2014/main" id="{96962043-C775-C840-844F-7F73BC368652}"/>
              </a:ext>
            </a:extLst>
          </p:cNvPr>
          <p:cNvSpPr>
            <a:spLocks noGrp="1"/>
          </p:cNvSpPr>
          <p:nvPr>
            <p:ph type="sldNum" sz="quarter" idx="12"/>
          </p:nvPr>
        </p:nvSpPr>
        <p:spPr/>
        <p:txBody>
          <a:bodyPr/>
          <a:lstStyle/>
          <a:p>
            <a:fld id="{584D3AF5-9832-784A-97E3-1B6593CCEBEC}" type="slidenum">
              <a:rPr lang="en-US" smtClean="0"/>
              <a:t>3</a:t>
            </a:fld>
            <a:endParaRPr lang="en-US"/>
          </a:p>
        </p:txBody>
      </p:sp>
    </p:spTree>
    <p:extLst>
      <p:ext uri="{BB962C8B-B14F-4D97-AF65-F5344CB8AC3E}">
        <p14:creationId xmlns:p14="http://schemas.microsoft.com/office/powerpoint/2010/main" val="1132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D2656-3E24-5648-90BA-ADBA7F55526B}"/>
              </a:ext>
            </a:extLst>
          </p:cNvPr>
          <p:cNvSpPr>
            <a:spLocks noGrp="1"/>
          </p:cNvSpPr>
          <p:nvPr>
            <p:ph type="title"/>
          </p:nvPr>
        </p:nvSpPr>
        <p:spPr>
          <a:xfrm>
            <a:off x="4531659" y="381000"/>
            <a:ext cx="7195205" cy="762000"/>
          </a:xfrm>
        </p:spPr>
        <p:txBody>
          <a:bodyPr/>
          <a:lstStyle/>
          <a:p>
            <a:r>
              <a:rPr lang="en-US" dirty="0"/>
              <a:t>Smaller pixels     &amp;     darker sky</a:t>
            </a:r>
          </a:p>
        </p:txBody>
      </p:sp>
      <p:sp>
        <p:nvSpPr>
          <p:cNvPr id="3" name="Content Placeholder 2">
            <a:extLst>
              <a:ext uri="{FF2B5EF4-FFF2-40B4-BE49-F238E27FC236}">
                <a16:creationId xmlns:a16="http://schemas.microsoft.com/office/drawing/2014/main" id="{A15A41CD-41E9-C84F-9F1C-BC712FFCF164}"/>
              </a:ext>
            </a:extLst>
          </p:cNvPr>
          <p:cNvSpPr>
            <a:spLocks noGrp="1"/>
          </p:cNvSpPr>
          <p:nvPr>
            <p:ph sz="half" idx="1"/>
          </p:nvPr>
        </p:nvSpPr>
        <p:spPr>
          <a:xfrm>
            <a:off x="4325759" y="2092470"/>
            <a:ext cx="3657600" cy="4114800"/>
          </a:xfrm>
          <a:ln>
            <a:solidFill>
              <a:schemeClr val="tx1"/>
            </a:solidFill>
          </a:ln>
        </p:spPr>
        <p:txBody>
          <a:bodyPr/>
          <a:lstStyle/>
          <a:p>
            <a:pPr marL="0" indent="0" algn="ctr">
              <a:buNone/>
            </a:pPr>
            <a:r>
              <a:rPr lang="en-US" dirty="0">
                <a:solidFill>
                  <a:srgbClr val="0527FF"/>
                </a:solidFill>
              </a:rPr>
              <a:t>DEEP</a:t>
            </a:r>
          </a:p>
          <a:p>
            <a:r>
              <a:rPr lang="en-US" sz="2000" dirty="0"/>
              <a:t>1.2 m aperture</a:t>
            </a:r>
          </a:p>
          <a:p>
            <a:r>
              <a:rPr lang="en-US" sz="2000" dirty="0"/>
              <a:t>1 arcsec pixel</a:t>
            </a:r>
          </a:p>
          <a:p>
            <a:r>
              <a:rPr lang="en-US" sz="2000" dirty="0">
                <a:solidFill>
                  <a:srgbClr val="0527FF"/>
                </a:solidFill>
              </a:rPr>
              <a:t>Diffraction limited</a:t>
            </a:r>
          </a:p>
        </p:txBody>
      </p:sp>
      <p:sp>
        <p:nvSpPr>
          <p:cNvPr id="5" name="Content Placeholder 4">
            <a:extLst>
              <a:ext uri="{FF2B5EF4-FFF2-40B4-BE49-F238E27FC236}">
                <a16:creationId xmlns:a16="http://schemas.microsoft.com/office/drawing/2014/main" id="{8889730D-2887-A640-A4F4-82E5F5FBE5F0}"/>
              </a:ext>
            </a:extLst>
          </p:cNvPr>
          <p:cNvSpPr>
            <a:spLocks noGrp="1"/>
          </p:cNvSpPr>
          <p:nvPr>
            <p:ph sz="half" idx="2"/>
          </p:nvPr>
        </p:nvSpPr>
        <p:spPr>
          <a:xfrm>
            <a:off x="388704" y="2092470"/>
            <a:ext cx="3657600" cy="4114800"/>
          </a:xfrm>
          <a:ln>
            <a:solidFill>
              <a:schemeClr val="tx1"/>
            </a:solidFill>
          </a:ln>
        </p:spPr>
        <p:txBody>
          <a:bodyPr/>
          <a:lstStyle/>
          <a:p>
            <a:pPr marL="0" indent="0" algn="ctr">
              <a:buNone/>
            </a:pPr>
            <a:r>
              <a:rPr lang="en-US" dirty="0">
                <a:solidFill>
                  <a:srgbClr val="0527FF"/>
                </a:solidFill>
              </a:rPr>
              <a:t>WIDE</a:t>
            </a:r>
          </a:p>
          <a:p>
            <a:r>
              <a:rPr lang="en-US" sz="2000" dirty="0"/>
              <a:t>FoV</a:t>
            </a:r>
            <a:r>
              <a:rPr lang="en-US" sz="2000" dirty="0">
                <a:solidFill>
                  <a:srgbClr val="0527FF"/>
                </a:solidFill>
              </a:rPr>
              <a:t> </a:t>
            </a:r>
            <a:r>
              <a:rPr lang="en-US" sz="2000" dirty="0"/>
              <a:t>= 47 deg</a:t>
            </a:r>
            <a:r>
              <a:rPr lang="en-US" sz="2000" baseline="30000" dirty="0"/>
              <a:t>2</a:t>
            </a:r>
            <a:r>
              <a:rPr lang="en-US" sz="2000" dirty="0"/>
              <a:t> </a:t>
            </a:r>
          </a:p>
          <a:p>
            <a:r>
              <a:rPr lang="en-US" sz="2000" dirty="0"/>
              <a:t>24K * 24K pixels</a:t>
            </a:r>
          </a:p>
        </p:txBody>
      </p:sp>
      <p:sp>
        <p:nvSpPr>
          <p:cNvPr id="6" name="Content Placeholder 4">
            <a:extLst>
              <a:ext uri="{FF2B5EF4-FFF2-40B4-BE49-F238E27FC236}">
                <a16:creationId xmlns:a16="http://schemas.microsoft.com/office/drawing/2014/main" id="{B8BEF3F5-A02E-3A4A-9443-4197B184C28B}"/>
              </a:ext>
            </a:extLst>
          </p:cNvPr>
          <p:cNvSpPr txBox="1">
            <a:spLocks/>
          </p:cNvSpPr>
          <p:nvPr/>
        </p:nvSpPr>
        <p:spPr bwMode="auto">
          <a:xfrm>
            <a:off x="8240720" y="2092470"/>
            <a:ext cx="3657600" cy="41148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5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lgn="ctr">
              <a:buFontTx/>
              <a:buNone/>
            </a:pPr>
            <a:r>
              <a:rPr lang="en-US" kern="0" dirty="0">
                <a:solidFill>
                  <a:srgbClr val="0527FF"/>
                </a:solidFill>
              </a:rPr>
              <a:t>DARK</a:t>
            </a:r>
          </a:p>
          <a:p>
            <a:r>
              <a:rPr lang="en-US" sz="2000" kern="0" dirty="0">
                <a:solidFill>
                  <a:srgbClr val="0527FF"/>
                </a:solidFill>
              </a:rPr>
              <a:t>Dark sky @ 2.4µm</a:t>
            </a:r>
          </a:p>
          <a:p>
            <a:r>
              <a:rPr lang="en-US" sz="2000" kern="0" dirty="0">
                <a:solidFill>
                  <a:srgbClr val="0527FF"/>
                </a:solidFill>
              </a:rPr>
              <a:t>Cold window (slightly above ambient)</a:t>
            </a:r>
          </a:p>
          <a:p>
            <a:pPr marL="0" indent="0">
              <a:buNone/>
            </a:pPr>
            <a:endParaRPr lang="en-US" sz="2000" kern="0" dirty="0"/>
          </a:p>
          <a:p>
            <a:endParaRPr lang="en-US" sz="2000" kern="0" dirty="0"/>
          </a:p>
        </p:txBody>
      </p:sp>
      <p:sp>
        <p:nvSpPr>
          <p:cNvPr id="11" name="Rounded Rectangle 10">
            <a:extLst>
              <a:ext uri="{FF2B5EF4-FFF2-40B4-BE49-F238E27FC236}">
                <a16:creationId xmlns:a16="http://schemas.microsoft.com/office/drawing/2014/main" id="{7F1583C1-D493-FB49-8934-0FA09999BE51}"/>
              </a:ext>
            </a:extLst>
          </p:cNvPr>
          <p:cNvSpPr/>
          <p:nvPr/>
        </p:nvSpPr>
        <p:spPr bwMode="auto">
          <a:xfrm>
            <a:off x="6874068" y="4753485"/>
            <a:ext cx="1614487" cy="557213"/>
          </a:xfrm>
          <a:prstGeom prst="roundRect">
            <a:avLst/>
          </a:prstGeom>
          <a:solidFill>
            <a:srgbClr val="05FFED"/>
          </a:solidFill>
          <a:ln w="25400" cap="flat" cmpd="sng" algn="ctr">
            <a:solidFill>
              <a:srgbClr val="052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rPr>
              <a:t>Dome C</a:t>
            </a:r>
          </a:p>
        </p:txBody>
      </p:sp>
      <p:cxnSp>
        <p:nvCxnSpPr>
          <p:cNvPr id="14" name="Straight Arrow Connector 13">
            <a:extLst>
              <a:ext uri="{FF2B5EF4-FFF2-40B4-BE49-F238E27FC236}">
                <a16:creationId xmlns:a16="http://schemas.microsoft.com/office/drawing/2014/main" id="{65DA79F0-FBEB-7C40-814C-43BB77880F6E}"/>
              </a:ext>
            </a:extLst>
          </p:cNvPr>
          <p:cNvCxnSpPr>
            <a:cxnSpLocks/>
            <a:stCxn id="11" idx="0"/>
          </p:cNvCxnSpPr>
          <p:nvPr/>
        </p:nvCxnSpPr>
        <p:spPr bwMode="auto">
          <a:xfrm flipH="1" flipV="1">
            <a:off x="6808475" y="3953435"/>
            <a:ext cx="872837" cy="800050"/>
          </a:xfrm>
          <a:prstGeom prst="straightConnector1">
            <a:avLst/>
          </a:prstGeom>
          <a:solidFill>
            <a:schemeClr val="accent1"/>
          </a:solidFill>
          <a:ln w="25400" cap="flat" cmpd="sng" algn="ctr">
            <a:solidFill>
              <a:srgbClr val="0527FF"/>
            </a:solidFill>
            <a:prstDash val="solid"/>
            <a:round/>
            <a:headEnd type="none" w="med" len="med"/>
            <a:tailEnd type="triangle"/>
          </a:ln>
          <a:effectLst/>
        </p:spPr>
      </p:cxnSp>
      <p:cxnSp>
        <p:nvCxnSpPr>
          <p:cNvPr id="48" name="Straight Arrow Connector 47">
            <a:extLst>
              <a:ext uri="{FF2B5EF4-FFF2-40B4-BE49-F238E27FC236}">
                <a16:creationId xmlns:a16="http://schemas.microsoft.com/office/drawing/2014/main" id="{E28BB287-9535-5A4B-BA7F-1D17AC73D408}"/>
              </a:ext>
            </a:extLst>
          </p:cNvPr>
          <p:cNvCxnSpPr>
            <a:cxnSpLocks/>
            <a:stCxn id="11" idx="0"/>
          </p:cNvCxnSpPr>
          <p:nvPr/>
        </p:nvCxnSpPr>
        <p:spPr bwMode="auto">
          <a:xfrm flipV="1">
            <a:off x="7681312" y="2971800"/>
            <a:ext cx="686234" cy="1781685"/>
          </a:xfrm>
          <a:prstGeom prst="straightConnector1">
            <a:avLst/>
          </a:prstGeom>
          <a:solidFill>
            <a:schemeClr val="accent1"/>
          </a:solidFill>
          <a:ln w="25400" cap="flat" cmpd="sng" algn="ctr">
            <a:solidFill>
              <a:srgbClr val="0527FF"/>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B1EEDCDC-F1F8-DE41-AB27-C96551BC732B}"/>
              </a:ext>
            </a:extLst>
          </p:cNvPr>
          <p:cNvCxnSpPr>
            <a:cxnSpLocks/>
            <a:stCxn id="11" idx="0"/>
          </p:cNvCxnSpPr>
          <p:nvPr/>
        </p:nvCxnSpPr>
        <p:spPr bwMode="auto">
          <a:xfrm flipV="1">
            <a:off x="7681312" y="3550024"/>
            <a:ext cx="807243" cy="1203461"/>
          </a:xfrm>
          <a:prstGeom prst="straightConnector1">
            <a:avLst/>
          </a:prstGeom>
          <a:solidFill>
            <a:schemeClr val="accent1"/>
          </a:solidFill>
          <a:ln w="25400" cap="flat" cmpd="sng" algn="ctr">
            <a:solidFill>
              <a:srgbClr val="0527FF"/>
            </a:solidFill>
            <a:prstDash val="solid"/>
            <a:round/>
            <a:headEnd type="none" w="med" len="med"/>
            <a:tailEnd type="triangle"/>
          </a:ln>
          <a:effectLst/>
        </p:spPr>
      </p:cxnSp>
      <p:sp>
        <p:nvSpPr>
          <p:cNvPr id="8" name="Slide Number Placeholder 7">
            <a:extLst>
              <a:ext uri="{FF2B5EF4-FFF2-40B4-BE49-F238E27FC236}">
                <a16:creationId xmlns:a16="http://schemas.microsoft.com/office/drawing/2014/main" id="{4DBB7C17-794B-0443-99A6-9839C329DA59}"/>
              </a:ext>
            </a:extLst>
          </p:cNvPr>
          <p:cNvSpPr>
            <a:spLocks noGrp="1"/>
          </p:cNvSpPr>
          <p:nvPr>
            <p:ph type="sldNum" sz="quarter" idx="12"/>
          </p:nvPr>
        </p:nvSpPr>
        <p:spPr/>
        <p:txBody>
          <a:bodyPr/>
          <a:lstStyle/>
          <a:p>
            <a:fld id="{584D3AF5-9832-784A-97E3-1B6593CCEBEC}" type="slidenum">
              <a:rPr lang="en-US" smtClean="0"/>
              <a:t>4</a:t>
            </a:fld>
            <a:endParaRPr lang="en-US"/>
          </a:p>
        </p:txBody>
      </p:sp>
      <p:sp>
        <p:nvSpPr>
          <p:cNvPr id="23" name="Rounded Rectangle 22">
            <a:extLst>
              <a:ext uri="{FF2B5EF4-FFF2-40B4-BE49-F238E27FC236}">
                <a16:creationId xmlns:a16="http://schemas.microsoft.com/office/drawing/2014/main" id="{1D028F59-E9DC-2544-836F-85608ED9688B}"/>
              </a:ext>
            </a:extLst>
          </p:cNvPr>
          <p:cNvSpPr/>
          <p:nvPr/>
        </p:nvSpPr>
        <p:spPr bwMode="auto">
          <a:xfrm>
            <a:off x="4589208" y="4753485"/>
            <a:ext cx="1747511" cy="557213"/>
          </a:xfrm>
          <a:prstGeom prst="roundRect">
            <a:avLst/>
          </a:prstGeom>
          <a:solidFill>
            <a:srgbClr val="05FFED"/>
          </a:solidFill>
          <a:ln w="25400" cap="flat" cmpd="sng" algn="ctr">
            <a:solidFill>
              <a:srgbClr val="052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rPr>
              <a:t>30m tower</a:t>
            </a:r>
          </a:p>
        </p:txBody>
      </p:sp>
      <p:cxnSp>
        <p:nvCxnSpPr>
          <p:cNvPr id="24" name="Straight Arrow Connector 23">
            <a:extLst>
              <a:ext uri="{FF2B5EF4-FFF2-40B4-BE49-F238E27FC236}">
                <a16:creationId xmlns:a16="http://schemas.microsoft.com/office/drawing/2014/main" id="{03F507E6-F32C-9F4E-915C-9C6DBF89DE46}"/>
              </a:ext>
            </a:extLst>
          </p:cNvPr>
          <p:cNvCxnSpPr>
            <a:cxnSpLocks/>
            <a:stCxn id="23" idx="0"/>
          </p:cNvCxnSpPr>
          <p:nvPr/>
        </p:nvCxnSpPr>
        <p:spPr bwMode="auto">
          <a:xfrm flipV="1">
            <a:off x="5462964" y="3953435"/>
            <a:ext cx="187521" cy="800050"/>
          </a:xfrm>
          <a:prstGeom prst="straightConnector1">
            <a:avLst/>
          </a:prstGeom>
          <a:solidFill>
            <a:schemeClr val="accent1"/>
          </a:solidFill>
          <a:ln w="25400" cap="flat" cmpd="sng" algn="ctr">
            <a:solidFill>
              <a:srgbClr val="0527FF"/>
            </a:solidFill>
            <a:prstDash val="solid"/>
            <a:round/>
            <a:headEnd type="none" w="med" len="med"/>
            <a:tailEnd type="triangle"/>
          </a:ln>
          <a:effectLst/>
        </p:spPr>
      </p:cxnSp>
    </p:spTree>
    <p:extLst>
      <p:ext uri="{BB962C8B-B14F-4D97-AF65-F5344CB8AC3E}">
        <p14:creationId xmlns:p14="http://schemas.microsoft.com/office/powerpoint/2010/main" val="2533883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D2656-3E24-5648-90BA-ADBA7F55526B}"/>
              </a:ext>
            </a:extLst>
          </p:cNvPr>
          <p:cNvSpPr>
            <a:spLocks noGrp="1"/>
          </p:cNvSpPr>
          <p:nvPr>
            <p:ph type="title"/>
          </p:nvPr>
        </p:nvSpPr>
        <p:spPr>
          <a:xfrm>
            <a:off x="741360" y="381000"/>
            <a:ext cx="10985504" cy="762000"/>
          </a:xfrm>
        </p:spPr>
        <p:txBody>
          <a:bodyPr/>
          <a:lstStyle/>
          <a:p>
            <a:r>
              <a:rPr lang="en-US" dirty="0"/>
              <a:t>Optics to match good seeing</a:t>
            </a:r>
          </a:p>
        </p:txBody>
      </p:sp>
      <p:sp>
        <p:nvSpPr>
          <p:cNvPr id="3" name="Content Placeholder 2">
            <a:extLst>
              <a:ext uri="{FF2B5EF4-FFF2-40B4-BE49-F238E27FC236}">
                <a16:creationId xmlns:a16="http://schemas.microsoft.com/office/drawing/2014/main" id="{A15A41CD-41E9-C84F-9F1C-BC712FFCF164}"/>
              </a:ext>
            </a:extLst>
          </p:cNvPr>
          <p:cNvSpPr>
            <a:spLocks noGrp="1"/>
          </p:cNvSpPr>
          <p:nvPr>
            <p:ph sz="half" idx="1"/>
          </p:nvPr>
        </p:nvSpPr>
        <p:spPr>
          <a:xfrm>
            <a:off x="4325759" y="2092470"/>
            <a:ext cx="3657600" cy="4114800"/>
          </a:xfrm>
          <a:ln>
            <a:solidFill>
              <a:schemeClr val="tx1"/>
            </a:solidFill>
          </a:ln>
        </p:spPr>
        <p:txBody>
          <a:bodyPr/>
          <a:lstStyle/>
          <a:p>
            <a:pPr marL="0" indent="0" algn="ctr">
              <a:buNone/>
            </a:pPr>
            <a:r>
              <a:rPr lang="en-US" dirty="0">
                <a:solidFill>
                  <a:srgbClr val="0527FF"/>
                </a:solidFill>
              </a:rPr>
              <a:t>DEEP</a:t>
            </a:r>
          </a:p>
          <a:p>
            <a:r>
              <a:rPr lang="en-US" sz="2000" dirty="0"/>
              <a:t>1.2 m aperture</a:t>
            </a:r>
          </a:p>
          <a:p>
            <a:r>
              <a:rPr lang="en-US" sz="2000" dirty="0"/>
              <a:t>1 arcsec pixel</a:t>
            </a:r>
          </a:p>
          <a:p>
            <a:r>
              <a:rPr lang="en-US" sz="2000" b="1" dirty="0"/>
              <a:t>Diffraction limited</a:t>
            </a:r>
          </a:p>
        </p:txBody>
      </p:sp>
      <p:sp>
        <p:nvSpPr>
          <p:cNvPr id="5" name="Content Placeholder 4">
            <a:extLst>
              <a:ext uri="{FF2B5EF4-FFF2-40B4-BE49-F238E27FC236}">
                <a16:creationId xmlns:a16="http://schemas.microsoft.com/office/drawing/2014/main" id="{8889730D-2887-A640-A4F4-82E5F5FBE5F0}"/>
              </a:ext>
            </a:extLst>
          </p:cNvPr>
          <p:cNvSpPr>
            <a:spLocks noGrp="1"/>
          </p:cNvSpPr>
          <p:nvPr>
            <p:ph sz="half" idx="2"/>
          </p:nvPr>
        </p:nvSpPr>
        <p:spPr>
          <a:xfrm>
            <a:off x="388704" y="2092470"/>
            <a:ext cx="3657600" cy="4114800"/>
          </a:xfrm>
          <a:ln>
            <a:solidFill>
              <a:schemeClr val="tx1"/>
            </a:solidFill>
          </a:ln>
        </p:spPr>
        <p:txBody>
          <a:bodyPr/>
          <a:lstStyle/>
          <a:p>
            <a:pPr marL="0" indent="0" algn="ctr">
              <a:buNone/>
            </a:pPr>
            <a:r>
              <a:rPr lang="en-US" dirty="0">
                <a:solidFill>
                  <a:srgbClr val="0527FF"/>
                </a:solidFill>
              </a:rPr>
              <a:t>WIDE</a:t>
            </a:r>
          </a:p>
          <a:p>
            <a:r>
              <a:rPr lang="en-US" sz="2000" dirty="0"/>
              <a:t>47 deg</a:t>
            </a:r>
            <a:r>
              <a:rPr lang="en-US" sz="2000" baseline="30000" dirty="0"/>
              <a:t>2</a:t>
            </a:r>
            <a:r>
              <a:rPr lang="en-US" sz="2000" dirty="0"/>
              <a:t> FoV</a:t>
            </a:r>
          </a:p>
          <a:p>
            <a:r>
              <a:rPr lang="en-US" sz="2000" dirty="0"/>
              <a:t>24K * 24K pixels</a:t>
            </a:r>
          </a:p>
        </p:txBody>
      </p:sp>
      <p:sp>
        <p:nvSpPr>
          <p:cNvPr id="4" name="TextBox 3">
            <a:extLst>
              <a:ext uri="{FF2B5EF4-FFF2-40B4-BE49-F238E27FC236}">
                <a16:creationId xmlns:a16="http://schemas.microsoft.com/office/drawing/2014/main" id="{5EAB9D6A-8660-3747-959E-C6908B9B2A42}"/>
              </a:ext>
            </a:extLst>
          </p:cNvPr>
          <p:cNvSpPr txBox="1"/>
          <p:nvPr/>
        </p:nvSpPr>
        <p:spPr>
          <a:xfrm>
            <a:off x="741360" y="1294410"/>
            <a:ext cx="4668779" cy="369332"/>
          </a:xfrm>
          <a:prstGeom prst="rect">
            <a:avLst/>
          </a:prstGeom>
          <a:noFill/>
        </p:spPr>
        <p:txBody>
          <a:bodyPr wrap="none" rtlCol="0">
            <a:spAutoFit/>
          </a:bodyPr>
          <a:lstStyle/>
          <a:p>
            <a:r>
              <a:rPr lang="en-US" dirty="0"/>
              <a:t>Scan whole night sky in less than a “day”…</a:t>
            </a:r>
          </a:p>
        </p:txBody>
      </p:sp>
      <p:sp>
        <p:nvSpPr>
          <p:cNvPr id="6" name="Content Placeholder 4">
            <a:extLst>
              <a:ext uri="{FF2B5EF4-FFF2-40B4-BE49-F238E27FC236}">
                <a16:creationId xmlns:a16="http://schemas.microsoft.com/office/drawing/2014/main" id="{B8BEF3F5-A02E-3A4A-9443-4197B184C28B}"/>
              </a:ext>
            </a:extLst>
          </p:cNvPr>
          <p:cNvSpPr txBox="1">
            <a:spLocks/>
          </p:cNvSpPr>
          <p:nvPr/>
        </p:nvSpPr>
        <p:spPr bwMode="auto">
          <a:xfrm>
            <a:off x="8240720" y="2092470"/>
            <a:ext cx="3657600" cy="41148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5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lgn="ctr">
              <a:buFontTx/>
              <a:buNone/>
            </a:pPr>
            <a:r>
              <a:rPr lang="en-US" kern="0" dirty="0">
                <a:solidFill>
                  <a:srgbClr val="0527FF"/>
                </a:solidFill>
              </a:rPr>
              <a:t>DARK</a:t>
            </a:r>
          </a:p>
          <a:p>
            <a:r>
              <a:rPr lang="en-US" sz="2000" kern="0" dirty="0"/>
              <a:t>Dark sky @ 2.4µm</a:t>
            </a:r>
          </a:p>
          <a:p>
            <a:r>
              <a:rPr lang="en-US" sz="2000" kern="0" dirty="0"/>
              <a:t>Cold window (slightly above ambient)</a:t>
            </a:r>
          </a:p>
          <a:p>
            <a:r>
              <a:rPr lang="en-US" sz="2000" b="1" kern="0" dirty="0"/>
              <a:t>Cryogenic optical path</a:t>
            </a:r>
          </a:p>
          <a:p>
            <a:pPr marL="0" indent="0">
              <a:buNone/>
            </a:pPr>
            <a:endParaRPr lang="en-US" sz="2000" kern="0" dirty="0"/>
          </a:p>
          <a:p>
            <a:endParaRPr lang="en-US" sz="2000" kern="0" dirty="0"/>
          </a:p>
        </p:txBody>
      </p:sp>
      <p:cxnSp>
        <p:nvCxnSpPr>
          <p:cNvPr id="13" name="Straight Arrow Connector 12">
            <a:extLst>
              <a:ext uri="{FF2B5EF4-FFF2-40B4-BE49-F238E27FC236}">
                <a16:creationId xmlns:a16="http://schemas.microsoft.com/office/drawing/2014/main" id="{A4E4972D-EA0B-0447-A8EB-A35305FAC0B6}"/>
              </a:ext>
            </a:extLst>
          </p:cNvPr>
          <p:cNvCxnSpPr>
            <a:cxnSpLocks/>
          </p:cNvCxnSpPr>
          <p:nvPr/>
        </p:nvCxnSpPr>
        <p:spPr bwMode="auto">
          <a:xfrm flipH="1" flipV="1">
            <a:off x="6804375" y="3916315"/>
            <a:ext cx="1785752" cy="118152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41" name="Rounded Rectangle 40">
            <a:extLst>
              <a:ext uri="{FF2B5EF4-FFF2-40B4-BE49-F238E27FC236}">
                <a16:creationId xmlns:a16="http://schemas.microsoft.com/office/drawing/2014/main" id="{B674DD21-828C-4A44-9DD3-7E24249DC2CE}"/>
              </a:ext>
            </a:extLst>
          </p:cNvPr>
          <p:cNvSpPr/>
          <p:nvPr/>
        </p:nvSpPr>
        <p:spPr bwMode="auto">
          <a:xfrm>
            <a:off x="8491382" y="4783186"/>
            <a:ext cx="2920973" cy="557213"/>
          </a:xfrm>
          <a:prstGeom prst="roundRect">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a:latin typeface="Arial" charset="0"/>
                <a:ea typeface="ＭＳ Ｐゴシック" charset="-128"/>
                <a:cs typeface="ＭＳ Ｐゴシック" charset="-128"/>
              </a:rPr>
              <a:t>New Optical design</a:t>
            </a: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58" name="Straight Arrow Connector 57">
            <a:extLst>
              <a:ext uri="{FF2B5EF4-FFF2-40B4-BE49-F238E27FC236}">
                <a16:creationId xmlns:a16="http://schemas.microsoft.com/office/drawing/2014/main" id="{808904DF-6033-EF47-B5A4-49E32057B130}"/>
              </a:ext>
            </a:extLst>
          </p:cNvPr>
          <p:cNvCxnSpPr>
            <a:cxnSpLocks/>
            <a:stCxn id="41" idx="0"/>
          </p:cNvCxnSpPr>
          <p:nvPr/>
        </p:nvCxnSpPr>
        <p:spPr bwMode="auto">
          <a:xfrm flipH="1" flipV="1">
            <a:off x="9666280" y="4335616"/>
            <a:ext cx="285589" cy="44757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7" name="Rounded Rectangle 16">
            <a:extLst>
              <a:ext uri="{FF2B5EF4-FFF2-40B4-BE49-F238E27FC236}">
                <a16:creationId xmlns:a16="http://schemas.microsoft.com/office/drawing/2014/main" id="{94AAB6B5-51C4-6A46-8B3E-6351E6586C14}"/>
              </a:ext>
            </a:extLst>
          </p:cNvPr>
          <p:cNvSpPr/>
          <p:nvPr/>
        </p:nvSpPr>
        <p:spPr bwMode="auto">
          <a:xfrm>
            <a:off x="4494256" y="4777892"/>
            <a:ext cx="2920973" cy="874664"/>
          </a:xfrm>
          <a:prstGeom prst="roundRect">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a:latin typeface="Arial" charset="0"/>
                <a:ea typeface="ＭＳ Ｐゴシック" charset="-128"/>
                <a:cs typeface="ＭＳ Ｐゴシック" charset="-128"/>
              </a:rPr>
              <a:t>I</a:t>
            </a:r>
            <a:r>
              <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rPr>
              <a:t>mage stabilizing </a:t>
            </a:r>
            <a:r>
              <a:rPr lang="en-US" sz="2400" dirty="0">
                <a:latin typeface="Arial" charset="0"/>
                <a:ea typeface="ＭＳ Ｐゴシック" charset="-128"/>
                <a:cs typeface="ＭＳ Ｐゴシック" charset="-128"/>
              </a:rPr>
              <a:t>telescope mount</a:t>
            </a: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8" name="Straight Arrow Connector 17">
            <a:extLst>
              <a:ext uri="{FF2B5EF4-FFF2-40B4-BE49-F238E27FC236}">
                <a16:creationId xmlns:a16="http://schemas.microsoft.com/office/drawing/2014/main" id="{64C1ECC0-8C46-854F-B68E-A9F8F1064897}"/>
              </a:ext>
            </a:extLst>
          </p:cNvPr>
          <p:cNvCxnSpPr>
            <a:cxnSpLocks/>
            <a:stCxn id="17" idx="0"/>
          </p:cNvCxnSpPr>
          <p:nvPr/>
        </p:nvCxnSpPr>
        <p:spPr bwMode="auto">
          <a:xfrm flipH="1" flipV="1">
            <a:off x="5418492" y="3916315"/>
            <a:ext cx="536251" cy="86157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5" name="Slide Number Placeholder 14">
            <a:extLst>
              <a:ext uri="{FF2B5EF4-FFF2-40B4-BE49-F238E27FC236}">
                <a16:creationId xmlns:a16="http://schemas.microsoft.com/office/drawing/2014/main" id="{E7EBABC3-4394-8644-A574-EB1E48F98602}"/>
              </a:ext>
            </a:extLst>
          </p:cNvPr>
          <p:cNvSpPr>
            <a:spLocks noGrp="1"/>
          </p:cNvSpPr>
          <p:nvPr>
            <p:ph type="sldNum" sz="quarter" idx="12"/>
          </p:nvPr>
        </p:nvSpPr>
        <p:spPr/>
        <p:txBody>
          <a:bodyPr/>
          <a:lstStyle/>
          <a:p>
            <a:fld id="{584D3AF5-9832-784A-97E3-1B6593CCEBEC}" type="slidenum">
              <a:rPr lang="en-US" smtClean="0"/>
              <a:t>5</a:t>
            </a:fld>
            <a:endParaRPr lang="en-US"/>
          </a:p>
        </p:txBody>
      </p:sp>
    </p:spTree>
    <p:extLst>
      <p:ext uri="{BB962C8B-B14F-4D97-AF65-F5344CB8AC3E}">
        <p14:creationId xmlns:p14="http://schemas.microsoft.com/office/powerpoint/2010/main" val="51370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2AD0-3A1B-AC45-BB85-7F80D8139270}"/>
              </a:ext>
            </a:extLst>
          </p:cNvPr>
          <p:cNvSpPr>
            <a:spLocks noGrp="1"/>
          </p:cNvSpPr>
          <p:nvPr>
            <p:ph type="title"/>
          </p:nvPr>
        </p:nvSpPr>
        <p:spPr>
          <a:xfrm>
            <a:off x="814388" y="381000"/>
            <a:ext cx="10869612" cy="762000"/>
          </a:xfrm>
        </p:spPr>
        <p:txBody>
          <a:bodyPr/>
          <a:lstStyle/>
          <a:p>
            <a:r>
              <a:rPr lang="en-US" dirty="0"/>
              <a:t>Cheaper large format IR detectors:         ✔︎ good QE</a:t>
            </a:r>
          </a:p>
        </p:txBody>
      </p:sp>
      <p:pic>
        <p:nvPicPr>
          <p:cNvPr id="8" name="Picture 7">
            <a:extLst>
              <a:ext uri="{FF2B5EF4-FFF2-40B4-BE49-F238E27FC236}">
                <a16:creationId xmlns:a16="http://schemas.microsoft.com/office/drawing/2014/main" id="{670AFB5D-3F45-1946-9EAC-D3402098DFA9}"/>
              </a:ext>
            </a:extLst>
          </p:cNvPr>
          <p:cNvPicPr>
            <a:picLocks noChangeAspect="1"/>
          </p:cNvPicPr>
          <p:nvPr/>
        </p:nvPicPr>
        <p:blipFill>
          <a:blip r:embed="rId2"/>
          <a:stretch>
            <a:fillRect/>
          </a:stretch>
        </p:blipFill>
        <p:spPr>
          <a:xfrm>
            <a:off x="0" y="1327248"/>
            <a:ext cx="8672513" cy="4878289"/>
          </a:xfrm>
          <a:prstGeom prst="rect">
            <a:avLst/>
          </a:prstGeom>
        </p:spPr>
      </p:pic>
      <p:sp>
        <p:nvSpPr>
          <p:cNvPr id="5" name="Content Placeholder 4">
            <a:extLst>
              <a:ext uri="{FF2B5EF4-FFF2-40B4-BE49-F238E27FC236}">
                <a16:creationId xmlns:a16="http://schemas.microsoft.com/office/drawing/2014/main" id="{F6BE7418-CE3D-F648-8C43-26BF9F7E5093}"/>
              </a:ext>
            </a:extLst>
          </p:cNvPr>
          <p:cNvSpPr>
            <a:spLocks noGrp="1"/>
          </p:cNvSpPr>
          <p:nvPr>
            <p:ph idx="1"/>
          </p:nvPr>
        </p:nvSpPr>
        <p:spPr>
          <a:xfrm>
            <a:off x="7629524" y="1743080"/>
            <a:ext cx="4157664" cy="4495800"/>
          </a:xfrm>
        </p:spPr>
        <p:txBody>
          <a:bodyPr/>
          <a:lstStyle/>
          <a:p>
            <a:r>
              <a:rPr lang="en-US" sz="2000" dirty="0"/>
              <a:t>NSF-ATI grant has funded development at Raytheon of MBE-on-silicon process for making large NIR detectors 4x cheaper.  (PI: Don </a:t>
            </a:r>
            <a:r>
              <a:rPr lang="en-US" sz="2000" dirty="0" err="1"/>
              <a:t>Figer</a:t>
            </a:r>
            <a:r>
              <a:rPr lang="en-US" sz="2000" dirty="0"/>
              <a:t>)</a:t>
            </a:r>
          </a:p>
          <a:p>
            <a:r>
              <a:rPr lang="en-US" sz="2000" dirty="0"/>
              <a:t>~80% QE in </a:t>
            </a:r>
            <a:r>
              <a:rPr lang="en-US" sz="2000" dirty="0" err="1"/>
              <a:t>K_dark</a:t>
            </a:r>
            <a:r>
              <a:rPr lang="en-US" sz="2000" dirty="0"/>
              <a:t> passband</a:t>
            </a:r>
          </a:p>
          <a:p>
            <a:r>
              <a:rPr lang="en-US" sz="2000" dirty="0"/>
              <a:t>Peak of QE curve can be tuned for peak in middle of passband.</a:t>
            </a:r>
          </a:p>
          <a:p>
            <a:r>
              <a:rPr lang="en-US" sz="2000" dirty="0"/>
              <a:t>27e- read noise prior to multiple sampling.</a:t>
            </a:r>
          </a:p>
          <a:p>
            <a:endParaRPr lang="en-US" sz="2000" dirty="0"/>
          </a:p>
        </p:txBody>
      </p:sp>
      <p:sp>
        <p:nvSpPr>
          <p:cNvPr id="9" name="Rectangle 8">
            <a:extLst>
              <a:ext uri="{FF2B5EF4-FFF2-40B4-BE49-F238E27FC236}">
                <a16:creationId xmlns:a16="http://schemas.microsoft.com/office/drawing/2014/main" id="{61B1CD12-558A-804B-B760-2E5E1C339775}"/>
              </a:ext>
            </a:extLst>
          </p:cNvPr>
          <p:cNvSpPr/>
          <p:nvPr/>
        </p:nvSpPr>
        <p:spPr bwMode="auto">
          <a:xfrm>
            <a:off x="1300163" y="1814513"/>
            <a:ext cx="4514850" cy="3643312"/>
          </a:xfrm>
          <a:prstGeom prst="rect">
            <a:avLst/>
          </a:prstGeom>
          <a:solidFill>
            <a:schemeClr val="bg1">
              <a:lumMod val="65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0" name="Rectangle 9">
            <a:extLst>
              <a:ext uri="{FF2B5EF4-FFF2-40B4-BE49-F238E27FC236}">
                <a16:creationId xmlns:a16="http://schemas.microsoft.com/office/drawing/2014/main" id="{616D1AB3-A0A9-664C-94E1-6EBCF9BDB074}"/>
              </a:ext>
            </a:extLst>
          </p:cNvPr>
          <p:cNvSpPr/>
          <p:nvPr/>
        </p:nvSpPr>
        <p:spPr bwMode="auto">
          <a:xfrm>
            <a:off x="6286500" y="1814513"/>
            <a:ext cx="1050132" cy="3643312"/>
          </a:xfrm>
          <a:prstGeom prst="rect">
            <a:avLst/>
          </a:prstGeom>
          <a:solidFill>
            <a:schemeClr val="bg1">
              <a:lumMod val="65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1" name="Left Brace 10">
            <a:extLst>
              <a:ext uri="{FF2B5EF4-FFF2-40B4-BE49-F238E27FC236}">
                <a16:creationId xmlns:a16="http://schemas.microsoft.com/office/drawing/2014/main" id="{640404B8-B834-0C4A-86CC-DAD0C086489E}"/>
              </a:ext>
            </a:extLst>
          </p:cNvPr>
          <p:cNvSpPr/>
          <p:nvPr/>
        </p:nvSpPr>
        <p:spPr bwMode="auto">
          <a:xfrm rot="16200000">
            <a:off x="5921723" y="5731222"/>
            <a:ext cx="258067" cy="471487"/>
          </a:xfrm>
          <a:prstGeom prst="leftBrace">
            <a:avLst/>
          </a:prstGeom>
          <a:noFill/>
          <a:ln w="25400" cap="flat" cmpd="sng" algn="ctr">
            <a:solidFill>
              <a:srgbClr val="052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TextBox 11">
            <a:extLst>
              <a:ext uri="{FF2B5EF4-FFF2-40B4-BE49-F238E27FC236}">
                <a16:creationId xmlns:a16="http://schemas.microsoft.com/office/drawing/2014/main" id="{0779C586-642C-404B-B67D-25173AE80D5D}"/>
              </a:ext>
            </a:extLst>
          </p:cNvPr>
          <p:cNvSpPr txBox="1"/>
          <p:nvPr/>
        </p:nvSpPr>
        <p:spPr>
          <a:xfrm>
            <a:off x="5078826" y="6214495"/>
            <a:ext cx="2550698" cy="523220"/>
          </a:xfrm>
          <a:prstGeom prst="rect">
            <a:avLst/>
          </a:prstGeom>
          <a:noFill/>
        </p:spPr>
        <p:txBody>
          <a:bodyPr wrap="none" rtlCol="0">
            <a:spAutoFit/>
          </a:bodyPr>
          <a:lstStyle/>
          <a:p>
            <a:r>
              <a:rPr lang="en-US" sz="2800" dirty="0">
                <a:solidFill>
                  <a:srgbClr val="0527FF"/>
                </a:solidFill>
              </a:rPr>
              <a:t>K</a:t>
            </a:r>
            <a:r>
              <a:rPr lang="en-US" sz="2800" baseline="-25000" dirty="0">
                <a:solidFill>
                  <a:srgbClr val="0527FF"/>
                </a:solidFill>
              </a:rPr>
              <a:t>dark</a:t>
            </a:r>
            <a:r>
              <a:rPr lang="en-US" sz="2800" dirty="0">
                <a:solidFill>
                  <a:srgbClr val="0527FF"/>
                </a:solidFill>
              </a:rPr>
              <a:t> passband</a:t>
            </a:r>
            <a:endParaRPr lang="en-US" sz="2800" baseline="-25000" dirty="0">
              <a:solidFill>
                <a:srgbClr val="0527FF"/>
              </a:solidFill>
            </a:endParaRPr>
          </a:p>
        </p:txBody>
      </p:sp>
      <p:sp>
        <p:nvSpPr>
          <p:cNvPr id="13" name="Slide Number Placeholder 12">
            <a:extLst>
              <a:ext uri="{FF2B5EF4-FFF2-40B4-BE49-F238E27FC236}">
                <a16:creationId xmlns:a16="http://schemas.microsoft.com/office/drawing/2014/main" id="{AC346AFE-C483-4A42-98EB-BBC008BA99D5}"/>
              </a:ext>
            </a:extLst>
          </p:cNvPr>
          <p:cNvSpPr>
            <a:spLocks noGrp="1"/>
          </p:cNvSpPr>
          <p:nvPr>
            <p:ph type="sldNum" sz="quarter" idx="12"/>
          </p:nvPr>
        </p:nvSpPr>
        <p:spPr/>
        <p:txBody>
          <a:bodyPr/>
          <a:lstStyle/>
          <a:p>
            <a:fld id="{584D3AF5-9832-784A-97E3-1B6593CCEBEC}" type="slidenum">
              <a:rPr lang="en-US" smtClean="0"/>
              <a:t>6</a:t>
            </a:fld>
            <a:endParaRPr lang="en-US"/>
          </a:p>
        </p:txBody>
      </p:sp>
    </p:spTree>
    <p:extLst>
      <p:ext uri="{BB962C8B-B14F-4D97-AF65-F5344CB8AC3E}">
        <p14:creationId xmlns:p14="http://schemas.microsoft.com/office/powerpoint/2010/main" val="3901993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BA1A-5146-D04E-999F-4A349AD4294A}"/>
              </a:ext>
            </a:extLst>
          </p:cNvPr>
          <p:cNvSpPr>
            <a:spLocks noGrp="1"/>
          </p:cNvSpPr>
          <p:nvPr>
            <p:ph type="title"/>
          </p:nvPr>
        </p:nvSpPr>
        <p:spPr>
          <a:xfrm>
            <a:off x="728662" y="381000"/>
            <a:ext cx="10955337" cy="762000"/>
          </a:xfrm>
        </p:spPr>
        <p:txBody>
          <a:bodyPr/>
          <a:lstStyle/>
          <a:p>
            <a:r>
              <a:rPr lang="en-US" dirty="0"/>
              <a:t>Low dark current.                     Tight noise distribution </a:t>
            </a:r>
          </a:p>
        </p:txBody>
      </p:sp>
      <p:pic>
        <p:nvPicPr>
          <p:cNvPr id="5" name="Picture 4">
            <a:extLst>
              <a:ext uri="{FF2B5EF4-FFF2-40B4-BE49-F238E27FC236}">
                <a16:creationId xmlns:a16="http://schemas.microsoft.com/office/drawing/2014/main" id="{924FB518-BCED-964F-A9ED-C151887CB20C}"/>
              </a:ext>
            </a:extLst>
          </p:cNvPr>
          <p:cNvPicPr>
            <a:picLocks noChangeAspect="1"/>
          </p:cNvPicPr>
          <p:nvPr/>
        </p:nvPicPr>
        <p:blipFill>
          <a:blip r:embed="rId2"/>
          <a:stretch>
            <a:fillRect/>
          </a:stretch>
        </p:blipFill>
        <p:spPr>
          <a:xfrm>
            <a:off x="503238" y="1333500"/>
            <a:ext cx="6469063" cy="5175250"/>
          </a:xfrm>
          <a:prstGeom prst="rect">
            <a:avLst/>
          </a:prstGeom>
        </p:spPr>
      </p:pic>
      <p:pic>
        <p:nvPicPr>
          <p:cNvPr id="10" name="Picture 9">
            <a:extLst>
              <a:ext uri="{FF2B5EF4-FFF2-40B4-BE49-F238E27FC236}">
                <a16:creationId xmlns:a16="http://schemas.microsoft.com/office/drawing/2014/main" id="{5E9333A8-329E-1240-A6FB-1AA51F8D1DB2}"/>
              </a:ext>
            </a:extLst>
          </p:cNvPr>
          <p:cNvPicPr>
            <a:picLocks noChangeAspect="1"/>
          </p:cNvPicPr>
          <p:nvPr/>
        </p:nvPicPr>
        <p:blipFill>
          <a:blip r:embed="rId3"/>
          <a:stretch>
            <a:fillRect/>
          </a:stretch>
        </p:blipFill>
        <p:spPr>
          <a:xfrm>
            <a:off x="6459935" y="1333500"/>
            <a:ext cx="6179890" cy="4943912"/>
          </a:xfrm>
          <a:prstGeom prst="rect">
            <a:avLst/>
          </a:prstGeom>
        </p:spPr>
      </p:pic>
      <p:sp>
        <p:nvSpPr>
          <p:cNvPr id="12" name="TextBox 11">
            <a:extLst>
              <a:ext uri="{FF2B5EF4-FFF2-40B4-BE49-F238E27FC236}">
                <a16:creationId xmlns:a16="http://schemas.microsoft.com/office/drawing/2014/main" id="{73A9DDAD-9E60-3848-90D4-23E6B11EDDC0}"/>
              </a:ext>
            </a:extLst>
          </p:cNvPr>
          <p:cNvSpPr txBox="1"/>
          <p:nvPr/>
        </p:nvSpPr>
        <p:spPr>
          <a:xfrm>
            <a:off x="2624223" y="1233489"/>
            <a:ext cx="2512226" cy="369332"/>
          </a:xfrm>
          <a:prstGeom prst="rect">
            <a:avLst/>
          </a:prstGeom>
          <a:noFill/>
        </p:spPr>
        <p:txBody>
          <a:bodyPr wrap="none" rtlCol="0">
            <a:spAutoFit/>
          </a:bodyPr>
          <a:lstStyle/>
          <a:p>
            <a:r>
              <a:rPr lang="en-US" dirty="0">
                <a:solidFill>
                  <a:srgbClr val="0527FF"/>
                </a:solidFill>
              </a:rPr>
              <a:t>✔︎  Require &lt; 10 e-/s ︎  </a:t>
            </a:r>
          </a:p>
        </p:txBody>
      </p:sp>
      <p:sp>
        <p:nvSpPr>
          <p:cNvPr id="13" name="TextBox 12">
            <a:extLst>
              <a:ext uri="{FF2B5EF4-FFF2-40B4-BE49-F238E27FC236}">
                <a16:creationId xmlns:a16="http://schemas.microsoft.com/office/drawing/2014/main" id="{54585240-67ED-3746-8F96-192268D1CD2B}"/>
              </a:ext>
            </a:extLst>
          </p:cNvPr>
          <p:cNvSpPr txBox="1"/>
          <p:nvPr/>
        </p:nvSpPr>
        <p:spPr>
          <a:xfrm>
            <a:off x="8295787" y="1188483"/>
            <a:ext cx="2332690" cy="369332"/>
          </a:xfrm>
          <a:prstGeom prst="rect">
            <a:avLst/>
          </a:prstGeom>
          <a:noFill/>
        </p:spPr>
        <p:txBody>
          <a:bodyPr wrap="none" rtlCol="0">
            <a:spAutoFit/>
          </a:bodyPr>
          <a:lstStyle/>
          <a:p>
            <a:r>
              <a:rPr lang="en-US" dirty="0">
                <a:solidFill>
                  <a:srgbClr val="0527FF"/>
                </a:solidFill>
              </a:rPr>
              <a:t>✔︎  Require &lt; 31 e-   </a:t>
            </a:r>
          </a:p>
        </p:txBody>
      </p:sp>
      <p:sp>
        <p:nvSpPr>
          <p:cNvPr id="14" name="Slide Number Placeholder 13">
            <a:extLst>
              <a:ext uri="{FF2B5EF4-FFF2-40B4-BE49-F238E27FC236}">
                <a16:creationId xmlns:a16="http://schemas.microsoft.com/office/drawing/2014/main" id="{5CAB8AC8-AB76-DB4A-AD0F-5B21EB0BDA4C}"/>
              </a:ext>
            </a:extLst>
          </p:cNvPr>
          <p:cNvSpPr>
            <a:spLocks noGrp="1"/>
          </p:cNvSpPr>
          <p:nvPr>
            <p:ph type="sldNum" sz="quarter" idx="12"/>
          </p:nvPr>
        </p:nvSpPr>
        <p:spPr/>
        <p:txBody>
          <a:bodyPr/>
          <a:lstStyle/>
          <a:p>
            <a:fld id="{584D3AF5-9832-784A-97E3-1B6593CCEBEC}" type="slidenum">
              <a:rPr lang="en-US" smtClean="0"/>
              <a:t>7</a:t>
            </a:fld>
            <a:endParaRPr lang="en-US"/>
          </a:p>
        </p:txBody>
      </p:sp>
    </p:spTree>
    <p:extLst>
      <p:ext uri="{BB962C8B-B14F-4D97-AF65-F5344CB8AC3E}">
        <p14:creationId xmlns:p14="http://schemas.microsoft.com/office/powerpoint/2010/main" val="1054447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2F17-0FB5-8647-9524-A563B6DCA93D}"/>
              </a:ext>
            </a:extLst>
          </p:cNvPr>
          <p:cNvSpPr>
            <a:spLocks noGrp="1"/>
          </p:cNvSpPr>
          <p:nvPr>
            <p:ph type="title"/>
          </p:nvPr>
        </p:nvSpPr>
        <p:spPr>
          <a:xfrm>
            <a:off x="728662" y="381000"/>
            <a:ext cx="10955337" cy="762000"/>
          </a:xfrm>
        </p:spPr>
        <p:txBody>
          <a:bodyPr/>
          <a:lstStyle/>
          <a:p>
            <a:r>
              <a:rPr lang="en-US" dirty="0"/>
              <a:t>Hybridize to SC 4Kx6K ROIC</a:t>
            </a:r>
          </a:p>
        </p:txBody>
      </p:sp>
      <p:sp>
        <p:nvSpPr>
          <p:cNvPr id="3" name="Content Placeholder 2">
            <a:extLst>
              <a:ext uri="{FF2B5EF4-FFF2-40B4-BE49-F238E27FC236}">
                <a16:creationId xmlns:a16="http://schemas.microsoft.com/office/drawing/2014/main" id="{178F7223-0EB7-8946-877C-22517B1CE4AC}"/>
              </a:ext>
            </a:extLst>
          </p:cNvPr>
          <p:cNvSpPr>
            <a:spLocks noGrp="1"/>
          </p:cNvSpPr>
          <p:nvPr>
            <p:ph idx="1"/>
          </p:nvPr>
        </p:nvSpPr>
        <p:spPr>
          <a:xfrm>
            <a:off x="5314950" y="1600200"/>
            <a:ext cx="6267449" cy="4495800"/>
          </a:xfrm>
        </p:spPr>
        <p:txBody>
          <a:bodyPr/>
          <a:lstStyle/>
          <a:p>
            <a:r>
              <a:rPr lang="en-US" sz="2000" dirty="0"/>
              <a:t>4K*6K </a:t>
            </a:r>
            <a:r>
              <a:rPr lang="en-US" sz="2000" dirty="0">
                <a:solidFill>
                  <a:srgbClr val="0527FF"/>
                </a:solidFill>
              </a:rPr>
              <a:t>Readout IC </a:t>
            </a:r>
            <a:r>
              <a:rPr lang="en-US" sz="2000" dirty="0"/>
              <a:t>by Sensor Creations Inc</a:t>
            </a:r>
          </a:p>
          <a:p>
            <a:pPr lvl="1"/>
            <a:r>
              <a:rPr lang="en-US" sz="1600" dirty="0"/>
              <a:t>Funded by NASA SBIR grant (via WFIRST)</a:t>
            </a:r>
          </a:p>
          <a:p>
            <a:pPr lvl="1"/>
            <a:r>
              <a:rPr lang="en-US" sz="1600" dirty="0"/>
              <a:t>Currently under test</a:t>
            </a:r>
            <a:endParaRPr lang="en-US" sz="2000" dirty="0"/>
          </a:p>
          <a:p>
            <a:r>
              <a:rPr lang="en-US" sz="2000" dirty="0" err="1"/>
              <a:t>Cryoscope</a:t>
            </a:r>
            <a:r>
              <a:rPr lang="en-US" sz="2000" dirty="0"/>
              <a:t> will deploy 6x4 mosaic</a:t>
            </a:r>
          </a:p>
          <a:p>
            <a:pPr lvl="1"/>
            <a:r>
              <a:rPr lang="en-US" sz="1600" dirty="0"/>
              <a:t>24K*24K pixels</a:t>
            </a:r>
          </a:p>
          <a:p>
            <a:pPr lvl="1"/>
            <a:r>
              <a:rPr lang="en-US" sz="1600" dirty="0"/>
              <a:t>Instantaneous Field of View = 49 deg</a:t>
            </a:r>
            <a:r>
              <a:rPr lang="en-US" sz="1600" baseline="30000" dirty="0"/>
              <a:t>2</a:t>
            </a:r>
            <a:r>
              <a:rPr lang="en-US" sz="1600" dirty="0"/>
              <a:t> </a:t>
            </a:r>
          </a:p>
          <a:p>
            <a:pPr lvl="1"/>
            <a:r>
              <a:rPr lang="en-US" sz="1600" dirty="0"/>
              <a:t>Beam obstruction by 6x4 mosaic is only 8%</a:t>
            </a:r>
          </a:p>
          <a:p>
            <a:pPr marL="457200" lvl="1" indent="0">
              <a:buNone/>
            </a:pPr>
            <a:endParaRPr lang="en-US" sz="1600" dirty="0"/>
          </a:p>
          <a:p>
            <a:r>
              <a:rPr lang="en-US" sz="2000" dirty="0"/>
              <a:t>10 µm pixels </a:t>
            </a:r>
            <a:r>
              <a:rPr lang="en-US" sz="2000" dirty="0">
                <a:sym typeface="Wingdings" pitchFamily="2" charset="2"/>
              </a:rPr>
              <a:t></a:t>
            </a:r>
            <a:r>
              <a:rPr lang="en-US" sz="2000" dirty="0"/>
              <a:t> 1.031 arcsec/pixel  </a:t>
            </a:r>
          </a:p>
          <a:p>
            <a:pPr lvl="1"/>
            <a:r>
              <a:rPr lang="en-US" sz="1600" dirty="0"/>
              <a:t>telescope focal length = 2.0 m </a:t>
            </a:r>
          </a:p>
          <a:p>
            <a:pPr lvl="1"/>
            <a:r>
              <a:rPr lang="en-US" sz="1600" dirty="0"/>
              <a:t>1.2m aperture</a:t>
            </a:r>
          </a:p>
          <a:p>
            <a:pPr lvl="1"/>
            <a:r>
              <a:rPr lang="en-US" sz="1600" dirty="0"/>
              <a:t>f/1.66</a:t>
            </a:r>
          </a:p>
          <a:p>
            <a:pPr marL="457200" lvl="1" indent="0">
              <a:buNone/>
            </a:pPr>
            <a:r>
              <a:rPr lang="en-US" sz="1600" dirty="0">
                <a:sym typeface="Wingdings" pitchFamily="2" charset="2"/>
              </a:rPr>
              <a:t> </a:t>
            </a:r>
            <a:r>
              <a:rPr lang="en-US" sz="1600" dirty="0"/>
              <a:t>FWHM at diffraction limit = 4.2 µm </a:t>
            </a:r>
            <a:endParaRPr lang="en-US" dirty="0"/>
          </a:p>
          <a:p>
            <a:pPr lvl="1"/>
            <a:endParaRPr lang="en-US" sz="1600" dirty="0"/>
          </a:p>
          <a:p>
            <a:pPr marL="0" indent="0">
              <a:buNone/>
            </a:pPr>
            <a:endParaRPr lang="en-US" sz="2000" dirty="0"/>
          </a:p>
        </p:txBody>
      </p:sp>
      <p:sp>
        <p:nvSpPr>
          <p:cNvPr id="31" name="Slide Number Placeholder 30">
            <a:extLst>
              <a:ext uri="{FF2B5EF4-FFF2-40B4-BE49-F238E27FC236}">
                <a16:creationId xmlns:a16="http://schemas.microsoft.com/office/drawing/2014/main" id="{CD9740A8-9B1D-5045-9250-E5F54A766578}"/>
              </a:ext>
            </a:extLst>
          </p:cNvPr>
          <p:cNvSpPr>
            <a:spLocks noGrp="1"/>
          </p:cNvSpPr>
          <p:nvPr>
            <p:ph type="sldNum" sz="quarter" idx="12"/>
          </p:nvPr>
        </p:nvSpPr>
        <p:spPr/>
        <p:txBody>
          <a:bodyPr/>
          <a:lstStyle/>
          <a:p>
            <a:fld id="{584D3AF5-9832-784A-97E3-1B6593CCEBEC}" type="slidenum">
              <a:rPr lang="en-US" smtClean="0"/>
              <a:t>8</a:t>
            </a:fld>
            <a:endParaRPr lang="en-US"/>
          </a:p>
        </p:txBody>
      </p:sp>
      <p:pic>
        <p:nvPicPr>
          <p:cNvPr id="32" name="Picture 31">
            <a:extLst>
              <a:ext uri="{FF2B5EF4-FFF2-40B4-BE49-F238E27FC236}">
                <a16:creationId xmlns:a16="http://schemas.microsoft.com/office/drawing/2014/main" id="{16DC6C93-26FD-FB4C-B982-B6ED69D19E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185" t="41111" r="27778" b="32222"/>
          <a:stretch/>
        </p:blipFill>
        <p:spPr>
          <a:xfrm rot="10800000">
            <a:off x="0" y="1447800"/>
            <a:ext cx="5018814" cy="5074684"/>
          </a:xfrm>
          <a:prstGeom prst="rect">
            <a:avLst/>
          </a:prstGeom>
        </p:spPr>
      </p:pic>
      <p:sp>
        <p:nvSpPr>
          <p:cNvPr id="34" name="TextBox 33">
            <a:extLst>
              <a:ext uri="{FF2B5EF4-FFF2-40B4-BE49-F238E27FC236}">
                <a16:creationId xmlns:a16="http://schemas.microsoft.com/office/drawing/2014/main" id="{6D224327-9960-7044-9272-77B769AC7F19}"/>
              </a:ext>
            </a:extLst>
          </p:cNvPr>
          <p:cNvSpPr txBox="1"/>
          <p:nvPr/>
        </p:nvSpPr>
        <p:spPr>
          <a:xfrm>
            <a:off x="2247135" y="4057769"/>
            <a:ext cx="1234633" cy="338554"/>
          </a:xfrm>
          <a:prstGeom prst="rect">
            <a:avLst/>
          </a:prstGeom>
          <a:noFill/>
        </p:spPr>
        <p:txBody>
          <a:bodyPr wrap="none" rtlCol="0">
            <a:spAutoFit/>
          </a:bodyPr>
          <a:lstStyle/>
          <a:p>
            <a:r>
              <a:rPr lang="en-US" sz="1600" b="1" dirty="0">
                <a:solidFill>
                  <a:schemeClr val="bg1"/>
                </a:solidFill>
              </a:rPr>
              <a:t>43.795 mm</a:t>
            </a:r>
          </a:p>
        </p:txBody>
      </p:sp>
      <p:sp>
        <p:nvSpPr>
          <p:cNvPr id="35" name="TextBox 34">
            <a:extLst>
              <a:ext uri="{FF2B5EF4-FFF2-40B4-BE49-F238E27FC236}">
                <a16:creationId xmlns:a16="http://schemas.microsoft.com/office/drawing/2014/main" id="{01B39140-D904-FD49-96D1-5CBCA0F2C9B5}"/>
              </a:ext>
            </a:extLst>
          </p:cNvPr>
          <p:cNvSpPr txBox="1"/>
          <p:nvPr/>
        </p:nvSpPr>
        <p:spPr>
          <a:xfrm rot="261722">
            <a:off x="1453498" y="3105935"/>
            <a:ext cx="1002197" cy="307777"/>
          </a:xfrm>
          <a:prstGeom prst="rect">
            <a:avLst/>
          </a:prstGeom>
          <a:noFill/>
        </p:spPr>
        <p:txBody>
          <a:bodyPr wrap="none" rtlCol="0">
            <a:spAutoFit/>
          </a:bodyPr>
          <a:lstStyle/>
          <a:p>
            <a:r>
              <a:rPr lang="en-US" sz="1400" b="1" dirty="0">
                <a:solidFill>
                  <a:schemeClr val="bg1"/>
                </a:solidFill>
              </a:rPr>
              <a:t>71.12 mm</a:t>
            </a:r>
          </a:p>
        </p:txBody>
      </p:sp>
      <p:sp>
        <p:nvSpPr>
          <p:cNvPr id="36" name="TextBox 35">
            <a:extLst>
              <a:ext uri="{FF2B5EF4-FFF2-40B4-BE49-F238E27FC236}">
                <a16:creationId xmlns:a16="http://schemas.microsoft.com/office/drawing/2014/main" id="{795256B9-3B39-B047-B706-C8BF6F6D0AB1}"/>
              </a:ext>
            </a:extLst>
          </p:cNvPr>
          <p:cNvSpPr txBox="1"/>
          <p:nvPr/>
        </p:nvSpPr>
        <p:spPr>
          <a:xfrm>
            <a:off x="2095473" y="6491983"/>
            <a:ext cx="970126" cy="366017"/>
          </a:xfrm>
          <a:prstGeom prst="rect">
            <a:avLst/>
          </a:prstGeom>
          <a:noFill/>
        </p:spPr>
        <p:txBody>
          <a:bodyPr wrap="none" rtlCol="0">
            <a:spAutoFit/>
          </a:bodyPr>
          <a:lstStyle/>
          <a:p>
            <a:r>
              <a:rPr lang="en-US" dirty="0"/>
              <a:t>8’’ wafer</a:t>
            </a:r>
          </a:p>
        </p:txBody>
      </p:sp>
      <p:sp>
        <p:nvSpPr>
          <p:cNvPr id="37" name="Freeform 36">
            <a:extLst>
              <a:ext uri="{FF2B5EF4-FFF2-40B4-BE49-F238E27FC236}">
                <a16:creationId xmlns:a16="http://schemas.microsoft.com/office/drawing/2014/main" id="{DC1F783B-416D-3E4B-B6BE-D36048ECA866}"/>
              </a:ext>
            </a:extLst>
          </p:cNvPr>
          <p:cNvSpPr/>
          <p:nvPr/>
        </p:nvSpPr>
        <p:spPr>
          <a:xfrm>
            <a:off x="2340684" y="2505026"/>
            <a:ext cx="874708" cy="1502771"/>
          </a:xfrm>
          <a:custGeom>
            <a:avLst/>
            <a:gdLst>
              <a:gd name="connsiteX0" fmla="*/ 99060 w 929640"/>
              <a:gd name="connsiteY0" fmla="*/ 0 h 1516380"/>
              <a:gd name="connsiteX1" fmla="*/ 0 w 929640"/>
              <a:gd name="connsiteY1" fmla="*/ 1493520 h 1516380"/>
              <a:gd name="connsiteX2" fmla="*/ 815340 w 929640"/>
              <a:gd name="connsiteY2" fmla="*/ 1516380 h 1516380"/>
              <a:gd name="connsiteX3" fmla="*/ 929640 w 929640"/>
              <a:gd name="connsiteY3" fmla="*/ 91440 h 1516380"/>
              <a:gd name="connsiteX4" fmla="*/ 99060 w 929640"/>
              <a:gd name="connsiteY4" fmla="*/ 0 h 1516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 h="1516380">
                <a:moveTo>
                  <a:pt x="99060" y="0"/>
                </a:moveTo>
                <a:lnTo>
                  <a:pt x="0" y="1493520"/>
                </a:lnTo>
                <a:lnTo>
                  <a:pt x="815340" y="1516380"/>
                </a:lnTo>
                <a:lnTo>
                  <a:pt x="929640" y="91440"/>
                </a:lnTo>
                <a:lnTo>
                  <a:pt x="99060" y="0"/>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6686103-6754-C845-B7A8-A83E737DF0AF}"/>
              </a:ext>
            </a:extLst>
          </p:cNvPr>
          <p:cNvCxnSpPr>
            <a:cxnSpLocks/>
            <a:stCxn id="37" idx="0"/>
          </p:cNvCxnSpPr>
          <p:nvPr/>
        </p:nvCxnSpPr>
        <p:spPr>
          <a:xfrm flipV="1">
            <a:off x="2433891" y="1815353"/>
            <a:ext cx="2881059" cy="689673"/>
          </a:xfrm>
          <a:prstGeom prst="line">
            <a:avLst/>
          </a:prstGeom>
          <a:ln w="3175">
            <a:solidFill>
              <a:srgbClr val="FF00FF"/>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71E3003-3526-C448-9D19-86D0393BE9D8}"/>
              </a:ext>
            </a:extLst>
          </p:cNvPr>
          <p:cNvCxnSpPr>
            <a:cxnSpLocks/>
          </p:cNvCxnSpPr>
          <p:nvPr/>
        </p:nvCxnSpPr>
        <p:spPr>
          <a:xfrm flipV="1">
            <a:off x="3089025" y="1936376"/>
            <a:ext cx="2330140" cy="2063192"/>
          </a:xfrm>
          <a:prstGeom prst="line">
            <a:avLst/>
          </a:prstGeom>
          <a:ln w="3175">
            <a:solidFill>
              <a:srgbClr val="FF00FF"/>
            </a:solidFill>
            <a:prstDash val="lgDash"/>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D07FB638-5499-F547-BDE0-5A6B6C36B841}"/>
              </a:ext>
            </a:extLst>
          </p:cNvPr>
          <p:cNvSpPr/>
          <p:nvPr/>
        </p:nvSpPr>
        <p:spPr bwMode="auto">
          <a:xfrm>
            <a:off x="0" y="5419165"/>
            <a:ext cx="578224" cy="1099712"/>
          </a:xfrm>
          <a:prstGeom prst="rect">
            <a:avLst/>
          </a:prstGeom>
          <a:solidFill>
            <a:srgbClr val="7D909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027995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5D72E-D528-4846-BB56-78F3F00470EE}"/>
              </a:ext>
            </a:extLst>
          </p:cNvPr>
          <p:cNvSpPr>
            <a:spLocks noGrp="1"/>
          </p:cNvSpPr>
          <p:nvPr>
            <p:ph type="title"/>
          </p:nvPr>
        </p:nvSpPr>
        <p:spPr/>
        <p:txBody>
          <a:bodyPr/>
          <a:lstStyle/>
          <a:p>
            <a:r>
              <a:rPr lang="en-US" dirty="0"/>
              <a:t> Air glow lines</a:t>
            </a:r>
          </a:p>
        </p:txBody>
      </p:sp>
      <p:pic>
        <p:nvPicPr>
          <p:cNvPr id="5" name="Picture 4">
            <a:extLst>
              <a:ext uri="{FF2B5EF4-FFF2-40B4-BE49-F238E27FC236}">
                <a16:creationId xmlns:a16="http://schemas.microsoft.com/office/drawing/2014/main" id="{35E5E87A-5D88-0641-BEFF-E140A192ED5B}"/>
              </a:ext>
            </a:extLst>
          </p:cNvPr>
          <p:cNvPicPr>
            <a:picLocks noChangeAspect="1"/>
          </p:cNvPicPr>
          <p:nvPr/>
        </p:nvPicPr>
        <p:blipFill>
          <a:blip r:embed="rId2"/>
          <a:stretch>
            <a:fillRect/>
          </a:stretch>
        </p:blipFill>
        <p:spPr>
          <a:xfrm>
            <a:off x="2702983" y="1498600"/>
            <a:ext cx="6616700" cy="5003800"/>
          </a:xfrm>
          <a:prstGeom prst="rect">
            <a:avLst/>
          </a:prstGeom>
        </p:spPr>
      </p:pic>
      <p:sp>
        <p:nvSpPr>
          <p:cNvPr id="8" name="TextBox 7">
            <a:extLst>
              <a:ext uri="{FF2B5EF4-FFF2-40B4-BE49-F238E27FC236}">
                <a16:creationId xmlns:a16="http://schemas.microsoft.com/office/drawing/2014/main" id="{916F8017-E72B-1A4A-A6C3-4DB5330ADA60}"/>
              </a:ext>
            </a:extLst>
          </p:cNvPr>
          <p:cNvSpPr txBox="1"/>
          <p:nvPr/>
        </p:nvSpPr>
        <p:spPr>
          <a:xfrm>
            <a:off x="4910667" y="5875867"/>
            <a:ext cx="2675467" cy="369332"/>
          </a:xfrm>
          <a:prstGeom prst="rect">
            <a:avLst/>
          </a:prstGeom>
          <a:noFill/>
        </p:spPr>
        <p:txBody>
          <a:bodyPr wrap="square" rtlCol="0">
            <a:spAutoFit/>
          </a:bodyPr>
          <a:lstStyle/>
          <a:p>
            <a:r>
              <a:rPr lang="en-US" dirty="0"/>
              <a:t>Wavelength 9µm)</a:t>
            </a:r>
          </a:p>
        </p:txBody>
      </p:sp>
      <p:sp>
        <p:nvSpPr>
          <p:cNvPr id="9" name="TextBox 8">
            <a:extLst>
              <a:ext uri="{FF2B5EF4-FFF2-40B4-BE49-F238E27FC236}">
                <a16:creationId xmlns:a16="http://schemas.microsoft.com/office/drawing/2014/main" id="{68613C6C-870D-2748-8952-E8FAF791EB67}"/>
              </a:ext>
            </a:extLst>
          </p:cNvPr>
          <p:cNvSpPr txBox="1"/>
          <p:nvPr/>
        </p:nvSpPr>
        <p:spPr>
          <a:xfrm>
            <a:off x="1389920" y="1931383"/>
            <a:ext cx="1518364" cy="369332"/>
          </a:xfrm>
          <a:prstGeom prst="rect">
            <a:avLst/>
          </a:prstGeom>
          <a:noFill/>
        </p:spPr>
        <p:txBody>
          <a:bodyPr wrap="none" rtlCol="0">
            <a:spAutoFit/>
          </a:bodyPr>
          <a:lstStyle/>
          <a:p>
            <a:r>
              <a:rPr lang="en-US" b="1" dirty="0">
                <a:solidFill>
                  <a:srgbClr val="FF0000"/>
                </a:solidFill>
              </a:rPr>
              <a:t>Log</a:t>
            </a:r>
            <a:r>
              <a:rPr lang="en-US" dirty="0"/>
              <a:t> intensity</a:t>
            </a:r>
          </a:p>
        </p:txBody>
      </p:sp>
      <p:sp>
        <p:nvSpPr>
          <p:cNvPr id="10" name="TextBox 9">
            <a:extLst>
              <a:ext uri="{FF2B5EF4-FFF2-40B4-BE49-F238E27FC236}">
                <a16:creationId xmlns:a16="http://schemas.microsoft.com/office/drawing/2014/main" id="{B7497DD0-E31F-F54B-8289-F80A470DE83D}"/>
              </a:ext>
            </a:extLst>
          </p:cNvPr>
          <p:cNvSpPr txBox="1"/>
          <p:nvPr/>
        </p:nvSpPr>
        <p:spPr>
          <a:xfrm>
            <a:off x="8190882" y="6262132"/>
            <a:ext cx="1574800" cy="461665"/>
          </a:xfrm>
          <a:prstGeom prst="rect">
            <a:avLst/>
          </a:prstGeom>
          <a:noFill/>
        </p:spPr>
        <p:txBody>
          <a:bodyPr wrap="square" rtlCol="0">
            <a:spAutoFit/>
          </a:bodyPr>
          <a:lstStyle/>
          <a:p>
            <a:r>
              <a:rPr lang="en-US" sz="2400" dirty="0" err="1">
                <a:solidFill>
                  <a:srgbClr val="002AFF"/>
                </a:solidFill>
              </a:rPr>
              <a:t>K_dark</a:t>
            </a:r>
            <a:endParaRPr lang="en-US" sz="2400" dirty="0">
              <a:solidFill>
                <a:srgbClr val="002AFF"/>
              </a:solidFill>
            </a:endParaRPr>
          </a:p>
        </p:txBody>
      </p:sp>
      <p:sp>
        <p:nvSpPr>
          <p:cNvPr id="11" name="Left Brace 10">
            <a:extLst>
              <a:ext uri="{FF2B5EF4-FFF2-40B4-BE49-F238E27FC236}">
                <a16:creationId xmlns:a16="http://schemas.microsoft.com/office/drawing/2014/main" id="{E53BE21D-820D-DA47-88EC-394FD3C2348D}"/>
              </a:ext>
            </a:extLst>
          </p:cNvPr>
          <p:cNvSpPr/>
          <p:nvPr/>
        </p:nvSpPr>
        <p:spPr bwMode="auto">
          <a:xfrm rot="16200000">
            <a:off x="8536086" y="5599410"/>
            <a:ext cx="136521" cy="1235737"/>
          </a:xfrm>
          <a:prstGeom prst="leftBrace">
            <a:avLst/>
          </a:prstGeom>
          <a:solidFill>
            <a:schemeClr val="bg1"/>
          </a:solidFill>
          <a:ln w="25400" cap="flat" cmpd="sng" algn="ctr">
            <a:solidFill>
              <a:srgbClr val="002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a:extLst>
              <a:ext uri="{FF2B5EF4-FFF2-40B4-BE49-F238E27FC236}">
                <a16:creationId xmlns:a16="http://schemas.microsoft.com/office/drawing/2014/main" id="{87E1B28A-B53B-084E-B24B-42CBD0864AE8}"/>
              </a:ext>
            </a:extLst>
          </p:cNvPr>
          <p:cNvSpPr/>
          <p:nvPr/>
        </p:nvSpPr>
        <p:spPr bwMode="auto">
          <a:xfrm>
            <a:off x="3010486" y="1753121"/>
            <a:ext cx="4975992" cy="4057314"/>
          </a:xfrm>
          <a:prstGeom prst="rect">
            <a:avLst/>
          </a:prstGeom>
          <a:solidFill>
            <a:schemeClr val="bg1">
              <a:lumMod val="65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 name="TextBox 3">
            <a:extLst>
              <a:ext uri="{FF2B5EF4-FFF2-40B4-BE49-F238E27FC236}">
                <a16:creationId xmlns:a16="http://schemas.microsoft.com/office/drawing/2014/main" id="{FAD73E06-004C-C742-9F64-3B9A7DC5EDA0}"/>
              </a:ext>
            </a:extLst>
          </p:cNvPr>
          <p:cNvSpPr txBox="1"/>
          <p:nvPr/>
        </p:nvSpPr>
        <p:spPr>
          <a:xfrm>
            <a:off x="7744432" y="5857328"/>
            <a:ext cx="532518" cy="307777"/>
          </a:xfrm>
          <a:prstGeom prst="rect">
            <a:avLst/>
          </a:prstGeom>
          <a:noFill/>
        </p:spPr>
        <p:txBody>
          <a:bodyPr wrap="none" rtlCol="0">
            <a:spAutoFit/>
          </a:bodyPr>
          <a:lstStyle/>
          <a:p>
            <a:r>
              <a:rPr lang="en-US" sz="1400" dirty="0">
                <a:solidFill>
                  <a:srgbClr val="0527FF"/>
                </a:solidFill>
              </a:rPr>
              <a:t>2.26</a:t>
            </a:r>
          </a:p>
        </p:txBody>
      </p:sp>
      <p:cxnSp>
        <p:nvCxnSpPr>
          <p:cNvPr id="7" name="Straight Connector 6">
            <a:extLst>
              <a:ext uri="{FF2B5EF4-FFF2-40B4-BE49-F238E27FC236}">
                <a16:creationId xmlns:a16="http://schemas.microsoft.com/office/drawing/2014/main" id="{F209D593-DA97-F443-B887-3F42FAB843E8}"/>
              </a:ext>
            </a:extLst>
          </p:cNvPr>
          <p:cNvCxnSpPr/>
          <p:nvPr/>
        </p:nvCxnSpPr>
        <p:spPr bwMode="auto">
          <a:xfrm>
            <a:off x="7975730" y="1753121"/>
            <a:ext cx="0" cy="4149284"/>
          </a:xfrm>
          <a:prstGeom prst="line">
            <a:avLst/>
          </a:prstGeom>
          <a:solidFill>
            <a:schemeClr val="accent1"/>
          </a:solidFill>
          <a:ln w="9525" cap="flat" cmpd="sng" algn="ctr">
            <a:solidFill>
              <a:srgbClr val="0527FF"/>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9BF4E27A-26B2-7C4F-BC68-6B1BAA17BE66}"/>
              </a:ext>
            </a:extLst>
          </p:cNvPr>
          <p:cNvSpPr txBox="1"/>
          <p:nvPr/>
        </p:nvSpPr>
        <p:spPr>
          <a:xfrm>
            <a:off x="8978281" y="3458431"/>
            <a:ext cx="3008931" cy="707886"/>
          </a:xfrm>
          <a:prstGeom prst="rect">
            <a:avLst/>
          </a:prstGeom>
          <a:noFill/>
        </p:spPr>
        <p:txBody>
          <a:bodyPr wrap="square" rtlCol="0">
            <a:spAutoFit/>
          </a:bodyPr>
          <a:lstStyle/>
          <a:p>
            <a:r>
              <a:rPr lang="en-US" sz="2000" dirty="0"/>
              <a:t>Optimum passband starts at 2.26 µm </a:t>
            </a:r>
          </a:p>
        </p:txBody>
      </p:sp>
      <p:sp>
        <p:nvSpPr>
          <p:cNvPr id="15" name="Slide Number Placeholder 14">
            <a:extLst>
              <a:ext uri="{FF2B5EF4-FFF2-40B4-BE49-F238E27FC236}">
                <a16:creationId xmlns:a16="http://schemas.microsoft.com/office/drawing/2014/main" id="{6EE3B7DE-7600-BF4D-B843-A2FA37559650}"/>
              </a:ext>
            </a:extLst>
          </p:cNvPr>
          <p:cNvSpPr>
            <a:spLocks noGrp="1"/>
          </p:cNvSpPr>
          <p:nvPr>
            <p:ph type="sldNum" sz="quarter" idx="12"/>
          </p:nvPr>
        </p:nvSpPr>
        <p:spPr/>
        <p:txBody>
          <a:bodyPr/>
          <a:lstStyle/>
          <a:p>
            <a:fld id="{584D3AF5-9832-784A-97E3-1B6593CCEBEC}" type="slidenum">
              <a:rPr lang="en-US" smtClean="0"/>
              <a:t>9</a:t>
            </a:fld>
            <a:endParaRPr lang="en-US"/>
          </a:p>
        </p:txBody>
      </p:sp>
    </p:spTree>
    <p:extLst>
      <p:ext uri="{BB962C8B-B14F-4D97-AF65-F5344CB8AC3E}">
        <p14:creationId xmlns:p14="http://schemas.microsoft.com/office/powerpoint/2010/main" val="2734953497"/>
      </p:ext>
    </p:extLst>
  </p:cSld>
  <p:clrMapOvr>
    <a:masterClrMapping/>
  </p:clrMapOvr>
</p:sld>
</file>

<file path=ppt/theme/theme1.xml><?xml version="1.0" encoding="utf-8"?>
<a:theme xmlns:a="http://schemas.openxmlformats.org/drawingml/2006/main" name="simplicity">
  <a:themeElements>
    <a:clrScheme name="simplicity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mplicity1">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implicity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mplicity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mplicity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mplicity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mplicity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mplicity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mplicity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mplicity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mplicity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mplicity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mplicity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mplicity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simplicity</Template>
  <TotalTime>4585</TotalTime>
  <Words>1876</Words>
  <Application>Microsoft Macintosh PowerPoint</Application>
  <PresentationFormat>Widescreen</PresentationFormat>
  <Paragraphs>396</Paragraphs>
  <Slides>29</Slides>
  <Notes>1</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ＭＳ Ｐゴシック</vt:lpstr>
      <vt:lpstr>Arial</vt:lpstr>
      <vt:lpstr>Calibri</vt:lpstr>
      <vt:lpstr>Comic Sans MS</vt:lpstr>
      <vt:lpstr>Wingdings</vt:lpstr>
      <vt:lpstr>simplicity</vt:lpstr>
      <vt:lpstr>Cryoscope A technology pathfinder for time domain astronomy in the NIR</vt:lpstr>
      <vt:lpstr>To catch transients in NIR</vt:lpstr>
      <vt:lpstr>200 times wider field</vt:lpstr>
      <vt:lpstr>Smaller pixels     &amp;     darker sky</vt:lpstr>
      <vt:lpstr>Optics to match good seeing</vt:lpstr>
      <vt:lpstr>Cheaper large format IR detectors:         ✔︎ good QE</vt:lpstr>
      <vt:lpstr>Low dark current.                     Tight noise distribution </vt:lpstr>
      <vt:lpstr>Hybridize to SC 4Kx6K ROIC</vt:lpstr>
      <vt:lpstr> Air glow lines</vt:lpstr>
      <vt:lpstr>South Pole - atmospheric transmission</vt:lpstr>
      <vt:lpstr>Black body power density</vt:lpstr>
      <vt:lpstr>Fucik Telescope</vt:lpstr>
      <vt:lpstr>Negligible aberrations !</vt:lpstr>
      <vt:lpstr>PowerPoint Presentation</vt:lpstr>
      <vt:lpstr>Why a cryogenic telescope ?</vt:lpstr>
      <vt:lpstr>Cryoscope pathfinder</vt:lpstr>
      <vt:lpstr>Detector test system assembled</vt:lpstr>
      <vt:lpstr>Vacuum Interface board</vt:lpstr>
      <vt:lpstr>Window Stress Analysis</vt:lpstr>
      <vt:lpstr>&gt;80% of radiation from window is returned to window (non-sequential ray tracing)</vt:lpstr>
      <vt:lpstr>Neglible out-of-field light scatters onto detector  (non-sequential ray tracing)</vt:lpstr>
      <vt:lpstr>Dry air supply</vt:lpstr>
      <vt:lpstr>Image stabilizing telescope mount</vt:lpstr>
      <vt:lpstr>Conclusion</vt:lpstr>
      <vt:lpstr>✔︎ Good well capacity       ✔︎ Low Interpixel Crosstalk</vt:lpstr>
      <vt:lpstr>Background:   sky + telescope</vt:lpstr>
      <vt:lpstr>Dome C seeing</vt:lpstr>
      <vt:lpstr>Optical tolerances are quite loose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Cryoscope</dc:title>
  <dc:creator>Smith, Roger M.</dc:creator>
  <cp:lastModifiedBy>Smith, Roger M.</cp:lastModifiedBy>
  <cp:revision>71</cp:revision>
  <cp:lastPrinted>2021-09-09T22:11:11Z</cp:lastPrinted>
  <dcterms:created xsi:type="dcterms:W3CDTF">2021-09-06T17:46:32Z</dcterms:created>
  <dcterms:modified xsi:type="dcterms:W3CDTF">2021-09-09T22:11:40Z</dcterms:modified>
</cp:coreProperties>
</file>