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0"/>
  </p:notesMasterIdLst>
  <p:sldIdLst>
    <p:sldId id="491" r:id="rId2"/>
    <p:sldId id="440" r:id="rId3"/>
    <p:sldId id="1097" r:id="rId4"/>
    <p:sldId id="394" r:id="rId5"/>
    <p:sldId id="460" r:id="rId6"/>
    <p:sldId id="1100" r:id="rId7"/>
    <p:sldId id="599" r:id="rId8"/>
    <p:sldId id="1099" r:id="rId9"/>
    <p:sldId id="362" r:id="rId10"/>
    <p:sldId id="334" r:id="rId11"/>
    <p:sldId id="437" r:id="rId12"/>
    <p:sldId id="344" r:id="rId13"/>
    <p:sldId id="345" r:id="rId14"/>
    <p:sldId id="611" r:id="rId15"/>
    <p:sldId id="1098" r:id="rId16"/>
    <p:sldId id="603" r:id="rId17"/>
    <p:sldId id="353" r:id="rId18"/>
    <p:sldId id="396" r:id="rId19"/>
    <p:sldId id="612" r:id="rId20"/>
    <p:sldId id="616" r:id="rId21"/>
    <p:sldId id="708" r:id="rId22"/>
    <p:sldId id="707" r:id="rId23"/>
    <p:sldId id="704" r:id="rId24"/>
    <p:sldId id="615" r:id="rId25"/>
    <p:sldId id="357" r:id="rId26"/>
    <p:sldId id="354" r:id="rId27"/>
    <p:sldId id="1101" r:id="rId28"/>
    <p:sldId id="690" r:id="rId29"/>
    <p:sldId id="342" r:id="rId30"/>
    <p:sldId id="350" r:id="rId31"/>
    <p:sldId id="393" r:id="rId32"/>
    <p:sldId id="686" r:id="rId33"/>
    <p:sldId id="395" r:id="rId34"/>
    <p:sldId id="691" r:id="rId35"/>
    <p:sldId id="692" r:id="rId36"/>
    <p:sldId id="389" r:id="rId37"/>
    <p:sldId id="390" r:id="rId38"/>
    <p:sldId id="694" r:id="rId39"/>
    <p:sldId id="695" r:id="rId40"/>
    <p:sldId id="696" r:id="rId41"/>
    <p:sldId id="703" r:id="rId42"/>
    <p:sldId id="693" r:id="rId43"/>
    <p:sldId id="697" r:id="rId44"/>
    <p:sldId id="698" r:id="rId45"/>
    <p:sldId id="614" r:id="rId46"/>
    <p:sldId id="613" r:id="rId47"/>
    <p:sldId id="617" r:id="rId48"/>
    <p:sldId id="343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49" autoAdjust="0"/>
    <p:restoredTop sz="61330" autoAdjust="0"/>
  </p:normalViewPr>
  <p:slideViewPr>
    <p:cSldViewPr snapToGrid="0" snapToObjects="1">
      <p:cViewPr varScale="1">
        <p:scale>
          <a:sx n="70" d="100"/>
          <a:sy n="70" d="100"/>
        </p:scale>
        <p:origin x="83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E2F73-BB46-AD4E-A664-A35810261524}" type="datetimeFigureOut">
              <a:rPr lang="en-US" smtClean="0"/>
              <a:t>6/9/21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FE1D-1D99-9949-A7B7-71DADF1BB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17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10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Depends on </a:t>
            </a:r>
            <a:r>
              <a:rPr lang="en-US" dirty="0" err="1"/>
              <a:t>Z_nucl</a:t>
            </a:r>
            <a:r>
              <a:rPr lang="en-US" dirty="0"/>
              <a:t>, </a:t>
            </a:r>
            <a:r>
              <a:rPr lang="en-US" dirty="0" err="1"/>
              <a:t>Z_part</a:t>
            </a:r>
            <a:r>
              <a:rPr lang="en-US" dirty="0"/>
              <a:t>, </a:t>
            </a:r>
            <a:r>
              <a:rPr lang="en-US" dirty="0" err="1"/>
              <a:t>A_material</a:t>
            </a:r>
            <a:r>
              <a:rPr lang="en-US" dirty="0"/>
              <a:t>, rho, beta, gamma, ionization energy of material</a:t>
            </a:r>
          </a:p>
          <a:p>
            <a:r>
              <a:rPr lang="en-US" dirty="0"/>
              <a:t>Answers: ionization loss </a:t>
            </a:r>
            <a:r>
              <a:rPr lang="en-US" dirty="0" err="1"/>
              <a:t>dE</a:t>
            </a:r>
            <a:r>
              <a:rPr lang="en-US" dirty="0"/>
              <a:t>/dx is</a:t>
            </a:r>
            <a:r>
              <a:rPr lang="en-US" baseline="0" dirty="0"/>
              <a:t> proportional </a:t>
            </a:r>
            <a:r>
              <a:rPr lang="en-US" dirty="0"/>
              <a:t>to: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rho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Z^2</a:t>
            </a:r>
          </a:p>
          <a:p>
            <a:r>
              <a:rPr lang="en-US" baseline="0" dirty="0"/>
              <a:t>1/beta^2</a:t>
            </a:r>
          </a:p>
          <a:p>
            <a:endParaRPr lang="en-US" baseline="0" dirty="0"/>
          </a:p>
          <a:p>
            <a:r>
              <a:rPr lang="en-US" dirty="0"/>
              <a:t>Dependence on atomic mass (A) of matter? 1/A</a:t>
            </a:r>
          </a:p>
          <a:p>
            <a:r>
              <a:rPr lang="en-US" dirty="0"/>
              <a:t>Dependence on nuclear charge (</a:t>
            </a:r>
            <a:r>
              <a:rPr lang="en-US" dirty="0" err="1"/>
              <a:t>Z</a:t>
            </a:r>
            <a:r>
              <a:rPr lang="en-US" baseline="-25000" dirty="0" err="1"/>
              <a:t>nucl</a:t>
            </a:r>
            <a:r>
              <a:rPr lang="en-US" dirty="0"/>
              <a:t>) of matter? </a:t>
            </a:r>
            <a:r>
              <a:rPr lang="en-US" dirty="0" err="1"/>
              <a:t>Znucl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2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Depends on Z (particle), </a:t>
            </a:r>
            <a:r>
              <a:rPr lang="en-US" dirty="0" err="1"/>
              <a:t>Z_nucl</a:t>
            </a:r>
            <a:r>
              <a:rPr lang="en-US" dirty="0"/>
              <a:t>, A (medium), rho (medium)</a:t>
            </a:r>
          </a:p>
          <a:p>
            <a:endParaRPr lang="en-US" dirty="0"/>
          </a:p>
          <a:p>
            <a:r>
              <a:rPr lang="en-US" dirty="0"/>
              <a:t>JV: plot approximation (rho Z^2/beta^2) overlaid with precise</a:t>
            </a:r>
          </a:p>
          <a:p>
            <a:endParaRPr lang="en-US" dirty="0"/>
          </a:p>
          <a:p>
            <a:r>
              <a:rPr lang="en-US" dirty="0"/>
              <a:t>Is I mean excitation energy including </a:t>
            </a:r>
            <a:r>
              <a:rPr lang="en-US"/>
              <a:t>both ionization </a:t>
            </a:r>
            <a:r>
              <a:rPr lang="en-US" dirty="0"/>
              <a:t>and excitation as “excitation”?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23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Which term in Bethe-Bloch is rising, to compensate the falling overall behavior?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Muon mass: 106 MeV</a:t>
            </a:r>
          </a:p>
          <a:p>
            <a:r>
              <a:rPr lang="en-US" dirty="0" err="1"/>
              <a:t>Ec</a:t>
            </a:r>
            <a:r>
              <a:rPr lang="en-US" dirty="0"/>
              <a:t> is the critical</a:t>
            </a:r>
            <a:r>
              <a:rPr lang="en-US" baseline="0" dirty="0"/>
              <a:t> energy, where </a:t>
            </a:r>
            <a:r>
              <a:rPr lang="en-US" baseline="0" dirty="0" err="1"/>
              <a:t>dE</a:t>
            </a:r>
            <a:r>
              <a:rPr lang="en-US" baseline="0" dirty="0"/>
              <a:t>/dx from ionization equals </a:t>
            </a:r>
            <a:r>
              <a:rPr lang="en-US" baseline="0" dirty="0" err="1"/>
              <a:t>dE</a:t>
            </a:r>
            <a:r>
              <a:rPr lang="en-US" baseline="0" dirty="0"/>
              <a:t>/dx from radiation (Bremsstrahlung)</a:t>
            </a:r>
            <a:endParaRPr lang="en-US" dirty="0"/>
          </a:p>
          <a:p>
            <a:endParaRPr lang="en-US" dirty="0"/>
          </a:p>
          <a:p>
            <a:r>
              <a:rPr lang="en-US" dirty="0"/>
              <a:t>Rolls</a:t>
            </a:r>
            <a:r>
              <a:rPr lang="en-US" baseline="0" dirty="0"/>
              <a:t> over at low beta as beta decreases to 1% (comparable to velocity of atomic electrons, so approximation that they are stationary relative to incident particle breaks down)</a:t>
            </a:r>
          </a:p>
          <a:p>
            <a:r>
              <a:rPr lang="en-US" baseline="0" dirty="0"/>
              <a:t>Linear below the peak</a:t>
            </a:r>
          </a:p>
          <a:p>
            <a:endParaRPr lang="en-US" dirty="0"/>
          </a:p>
          <a:p>
            <a:r>
              <a:rPr lang="en-US" dirty="0"/>
              <a:t>Why is there a peak at low E,</a:t>
            </a:r>
            <a:r>
              <a:rPr lang="en-US" baseline="0" dirty="0"/>
              <a:t> followed by decrease as E decreases?</a:t>
            </a:r>
          </a:p>
          <a:p>
            <a:endParaRPr lang="en-US" baseline="0" dirty="0"/>
          </a:p>
          <a:p>
            <a:r>
              <a:rPr lang="en-US" baseline="0" dirty="0"/>
              <a:t>Calculate </a:t>
            </a:r>
            <a:r>
              <a:rPr lang="en-US" baseline="0" dirty="0" err="1"/>
              <a:t>Ec</a:t>
            </a:r>
            <a:r>
              <a:rPr lang="en-US" baseline="0" dirty="0"/>
              <a:t> and X0 in copper</a:t>
            </a:r>
          </a:p>
          <a:p>
            <a:endParaRPr lang="en-US" baseline="0" dirty="0"/>
          </a:p>
          <a:p>
            <a:r>
              <a:rPr lang="en-US" baseline="0" dirty="0"/>
              <a:t>Why do mu- deviate from mu+ (atomic capture?)</a:t>
            </a:r>
          </a:p>
          <a:p>
            <a:r>
              <a:rPr lang="en-US" baseline="0" dirty="0"/>
              <a:t> </a:t>
            </a:r>
          </a:p>
          <a:p>
            <a:pPr marL="228600" indent="-228600">
              <a:buAutoNum type="alphaLcParenR"/>
            </a:pPr>
            <a:r>
              <a:rPr lang="en-US" baseline="0" dirty="0"/>
              <a:t>Given </a:t>
            </a:r>
            <a:r>
              <a:rPr lang="en-US" baseline="0" dirty="0" err="1"/>
              <a:t>dE</a:t>
            </a:r>
            <a:r>
              <a:rPr lang="en-US" baseline="0" dirty="0"/>
              <a:t>/dx, use this to normalize the 1/E^2 distribution for individual ionization events.  Given this (b) how many events are excitation not ionization? </a:t>
            </a:r>
            <a:r>
              <a:rPr lang="de-DE" baseline="0" dirty="0"/>
              <a:t>(c) </a:t>
            </a:r>
            <a:r>
              <a:rPr lang="de-DE" baseline="0" dirty="0" err="1"/>
              <a:t>how</a:t>
            </a:r>
            <a:r>
              <a:rPr lang="de-DE" baseline="0" dirty="0"/>
              <a:t> </a:t>
            </a:r>
            <a:r>
              <a:rPr lang="de-DE" baseline="0" dirty="0" err="1"/>
              <a:t>many</a:t>
            </a:r>
            <a:r>
              <a:rPr lang="de-DE" baseline="0" dirty="0"/>
              <a:t> </a:t>
            </a:r>
            <a:r>
              <a:rPr lang="de-DE" baseline="0" dirty="0" err="1"/>
              <a:t>produce</a:t>
            </a:r>
            <a:r>
              <a:rPr lang="de-DE" baseline="0" dirty="0"/>
              <a:t> an </a:t>
            </a:r>
            <a:r>
              <a:rPr lang="de-DE" baseline="0" dirty="0" err="1"/>
              <a:t>electron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a </a:t>
            </a:r>
            <a:r>
              <a:rPr lang="de-DE" baseline="0" dirty="0" err="1"/>
              <a:t>macroscopic</a:t>
            </a:r>
            <a:r>
              <a:rPr lang="de-DE" baseline="0" dirty="0"/>
              <a:t> </a:t>
            </a:r>
            <a:r>
              <a:rPr lang="de-DE" baseline="0" dirty="0" err="1"/>
              <a:t>range</a:t>
            </a:r>
            <a:r>
              <a:rPr lang="de-DE" baseline="0" dirty="0"/>
              <a:t> (</a:t>
            </a:r>
            <a:r>
              <a:rPr lang="de-DE" baseline="0" dirty="0" err="1"/>
              <a:t>delta</a:t>
            </a:r>
            <a:r>
              <a:rPr lang="de-DE" baseline="0" dirty="0"/>
              <a:t> </a:t>
            </a:r>
            <a:r>
              <a:rPr lang="de-DE" baseline="0" dirty="0" err="1"/>
              <a:t>ray</a:t>
            </a:r>
            <a:r>
              <a:rPr lang="de-DE" baseline="0" dirty="0"/>
              <a:t>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79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Homework: calculation the</a:t>
            </a:r>
            <a:r>
              <a:rPr lang="en-US" baseline="0" dirty="0"/>
              <a:t> fraction of energy loss (relative to particle energy or ionization </a:t>
            </a:r>
            <a:r>
              <a:rPr lang="en-US" baseline="0" dirty="0" err="1"/>
              <a:t>dE</a:t>
            </a:r>
            <a:r>
              <a:rPr lang="en-US" baseline="0" dirty="0"/>
              <a:t>/dx)</a:t>
            </a:r>
          </a:p>
          <a:p>
            <a:endParaRPr lang="en-US" baseline="0" dirty="0"/>
          </a:p>
          <a:p>
            <a:r>
              <a:rPr lang="en-US" baseline="0" dirty="0"/>
              <a:t>Derivation of Frank-Tamm?</a:t>
            </a:r>
          </a:p>
          <a:p>
            <a:endParaRPr lang="en-US" baseline="0" dirty="0"/>
          </a:p>
          <a:p>
            <a:r>
              <a:rPr lang="en-US" baseline="0" dirty="0"/>
              <a:t>If v &lt; c is there incoherent radiation?</a:t>
            </a:r>
          </a:p>
          <a:p>
            <a:endParaRPr lang="en-US" baseline="0" dirty="0"/>
          </a:p>
          <a:p>
            <a:r>
              <a:rPr lang="en-US" baseline="0" dirty="0"/>
              <a:t>Homework: (1) Cherenkov angle as function of atmosphere density (2) as function of altitude</a:t>
            </a:r>
          </a:p>
          <a:p>
            <a:endParaRPr lang="en-US" baseline="0" dirty="0"/>
          </a:p>
          <a:p>
            <a:r>
              <a:rPr lang="en-US" baseline="0" dirty="0"/>
              <a:t>Does Frank-Tamm work to arbitrarily small wavelengths?</a:t>
            </a:r>
          </a:p>
          <a:p>
            <a:r>
              <a:rPr lang="en-US" baseline="0" dirty="0"/>
              <a:t>Integrate Frank-Tamm to determine </a:t>
            </a:r>
            <a:r>
              <a:rPr lang="en-US" baseline="0" dirty="0" err="1"/>
              <a:t>dE</a:t>
            </a:r>
            <a:r>
              <a:rPr lang="en-US" baseline="0" dirty="0"/>
              <a:t>/dx</a:t>
            </a:r>
          </a:p>
          <a:p>
            <a:endParaRPr lang="en-US" baseline="0" dirty="0"/>
          </a:p>
          <a:p>
            <a:r>
              <a:rPr lang="en-US" baseline="0" dirty="0"/>
              <a:t>Derive 1/lambda^2 from this</a:t>
            </a:r>
          </a:p>
          <a:p>
            <a:r>
              <a:rPr lang="en-US" baseline="0" dirty="0"/>
              <a:t>Does integral converge without a small-lambda cutoff?</a:t>
            </a:r>
            <a:endParaRPr lang="en-US" dirty="0"/>
          </a:p>
          <a:p>
            <a:endParaRPr lang="en-US" baseline="0" dirty="0"/>
          </a:p>
          <a:p>
            <a:r>
              <a:rPr lang="en-US" baseline="0" dirty="0"/>
              <a:t>Back of envelope comparison to ionization loss: Cherenkov is (1 eV/photon) * (200 photons/cm) = 200 eV/cm</a:t>
            </a:r>
          </a:p>
          <a:p>
            <a:r>
              <a:rPr lang="en-US" baseline="0" dirty="0"/>
              <a:t>Ionization is 1e6 eV/cm so 4 orders of magnitude greater</a:t>
            </a:r>
          </a:p>
          <a:p>
            <a:endParaRPr lang="en-US" baseline="0" dirty="0"/>
          </a:p>
          <a:p>
            <a:r>
              <a:rPr lang="en-US" baseline="0" dirty="0"/>
              <a:t>What happens at small wavelength?  Where does it break down (prior to transparency)?  Why not more X-ray emission than UV?</a:t>
            </a:r>
          </a:p>
          <a:p>
            <a:endParaRPr lang="en-US" baseline="0" dirty="0"/>
          </a:p>
          <a:p>
            <a:r>
              <a:rPr lang="en-US" baseline="0" dirty="0"/>
              <a:t>Assume each photon is 1 eV</a:t>
            </a:r>
          </a:p>
          <a:p>
            <a:r>
              <a:rPr lang="en-US" baseline="0" dirty="0"/>
              <a:t>200 eV/cm = 2e2 eV/cm</a:t>
            </a:r>
          </a:p>
          <a:p>
            <a:r>
              <a:rPr lang="en-US" dirty="0"/>
              <a:t>Minimum ionization is 2 MeV = 2e6 eV/cm</a:t>
            </a:r>
          </a:p>
          <a:p>
            <a:r>
              <a:rPr lang="en-US" dirty="0"/>
              <a:t>So Cherenkov energy loss is 4 orders of magnitude lower than ionization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4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 sections for different mechanisms of energy loss by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ice as a function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energy from [15]. At high energies, stochastic losses (particularly Bremsstrahlung and pair production of secondary particles) dominate over continuous losses from ionizing the medium.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 is not actually an energy-loss process, but has been included for comparison by multiplying the decay probability by the particle energy.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discussion of photonuclear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interactions of muons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journals.aps.org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/pdf/10.1103/PhysRevD.67.034027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Muon: tau = 2.2 µs, mc^2 = 106 MeV, c tau = 6.6e4 cm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 decay included as an effective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/dx?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 it as “all of particle energy is lost smoothly along one decay length”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/dx = E/L = E/gamma c tau = gamma m c^2 / gamma c tau = m c^2 / c tau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include 1/rho density factor: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/dx = m c^2 / rho c  tau = (0.106 GeV) / (1 g/cm^3) / (6.6e4 cm)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/dx for decay is 1.6e-6 (GeV/ (g/cm^2))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 citation: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arxiv.org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/abs/hep-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/0407075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also PROPOSAL paper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reader.elsevier.com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/reader/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/S0010465513001355?token=40B636A433882678A9D68D6DC97F80078C7D1449F9B978CA012A933140FABFB933D5EF3886C35543EAD8A001EEFCBB42&amp;originRegion=us-east-1&amp;originCreation=20210609204736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60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Charged pion lifetime: 26 ns</a:t>
            </a:r>
          </a:p>
          <a:p>
            <a:r>
              <a:rPr lang="en-US" dirty="0"/>
              <a:t>c*tau = 7.8 m</a:t>
            </a:r>
          </a:p>
          <a:p>
            <a:endParaRPr lang="en-US" dirty="0"/>
          </a:p>
          <a:p>
            <a:r>
              <a:rPr lang="en-US" dirty="0"/>
              <a:t>Heavier</a:t>
            </a:r>
            <a:r>
              <a:rPr lang="en-US" baseline="0" dirty="0"/>
              <a:t> mesons: kaons</a:t>
            </a:r>
          </a:p>
          <a:p>
            <a:r>
              <a:rPr lang="en-US" baseline="0" dirty="0"/>
              <a:t>Also charm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69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58952" y="4343400"/>
            <a:ext cx="5486400" cy="4114800"/>
          </a:xfrm>
        </p:spPr>
        <p:txBody>
          <a:bodyPr/>
          <a:lstStyle/>
          <a:p>
            <a:r>
              <a:rPr lang="en-US" dirty="0"/>
              <a:t>Muon energy, range</a:t>
            </a:r>
          </a:p>
          <a:p>
            <a:endParaRPr lang="en-US" dirty="0"/>
          </a:p>
          <a:p>
            <a:r>
              <a:rPr lang="en-US" dirty="0"/>
              <a:t>1 GeV, 5 m</a:t>
            </a:r>
          </a:p>
          <a:p>
            <a:r>
              <a:rPr lang="en-US" dirty="0"/>
              <a:t>10 GeV, 50 m</a:t>
            </a:r>
          </a:p>
          <a:p>
            <a:r>
              <a:rPr lang="en-US" dirty="0"/>
              <a:t>100 GeV, 450 m</a:t>
            </a:r>
          </a:p>
          <a:p>
            <a:r>
              <a:rPr lang="en-US" dirty="0"/>
              <a:t>250 GeV, 1 km</a:t>
            </a:r>
          </a:p>
          <a:p>
            <a:r>
              <a:rPr lang="en-US" dirty="0"/>
              <a:t>1 </a:t>
            </a:r>
            <a:r>
              <a:rPr lang="en-US" dirty="0" err="1"/>
              <a:t>TeV</a:t>
            </a:r>
            <a:r>
              <a:rPr lang="en-US" dirty="0"/>
              <a:t>, 3 km</a:t>
            </a:r>
          </a:p>
          <a:p>
            <a:r>
              <a:rPr lang="en-US" dirty="0"/>
              <a:t>10 </a:t>
            </a:r>
            <a:r>
              <a:rPr lang="en-US" dirty="0" err="1"/>
              <a:t>TeV</a:t>
            </a:r>
            <a:r>
              <a:rPr lang="en-US" dirty="0"/>
              <a:t>, 7 km</a:t>
            </a:r>
          </a:p>
          <a:p>
            <a:r>
              <a:rPr lang="en-US" dirty="0"/>
              <a:t>100 </a:t>
            </a:r>
            <a:r>
              <a:rPr lang="en-US" dirty="0" err="1"/>
              <a:t>TeV</a:t>
            </a:r>
            <a:r>
              <a:rPr lang="en-US" dirty="0"/>
              <a:t>, 13 km</a:t>
            </a:r>
          </a:p>
          <a:p>
            <a:r>
              <a:rPr lang="en-US" dirty="0"/>
              <a:t>1 </a:t>
            </a:r>
            <a:r>
              <a:rPr lang="en-US" dirty="0" err="1"/>
              <a:t>PeV</a:t>
            </a:r>
            <a:r>
              <a:rPr lang="en-US" dirty="0"/>
              <a:t>, 18 km</a:t>
            </a:r>
          </a:p>
          <a:p>
            <a:r>
              <a:rPr lang="en-US" dirty="0"/>
              <a:t>1 </a:t>
            </a:r>
            <a:r>
              <a:rPr lang="en-US" dirty="0" err="1"/>
              <a:t>EeV</a:t>
            </a:r>
            <a:r>
              <a:rPr lang="en-US" dirty="0"/>
              <a:t>, 35 km</a:t>
            </a:r>
          </a:p>
          <a:p>
            <a:endParaRPr lang="en-US" dirty="0"/>
          </a:p>
          <a:p>
            <a:r>
              <a:rPr lang="en-US" dirty="0"/>
              <a:t>Critical energy (ionization loss = radiative loss) at ~0.5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22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Derive 1/lambda^2</a:t>
            </a:r>
            <a:r>
              <a:rPr lang="en-US" baseline="0" dirty="0"/>
              <a:t> from Frank-Tamm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21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Derive that </a:t>
            </a:r>
            <a:r>
              <a:rPr lang="en-US" dirty="0" err="1"/>
              <a:t>dE</a:t>
            </a:r>
            <a:r>
              <a:rPr lang="en-US" dirty="0"/>
              <a:t>/dx is proportional</a:t>
            </a:r>
            <a:r>
              <a:rPr lang="en-US" baseline="0" dirty="0"/>
              <a:t> to energy? From cross section from QED…</a:t>
            </a:r>
          </a:p>
          <a:p>
            <a:endParaRPr lang="en-US" baseline="0" dirty="0"/>
          </a:p>
          <a:p>
            <a:r>
              <a:rPr lang="en-US" baseline="0" dirty="0"/>
              <a:t>Why does particle mass affect </a:t>
            </a:r>
            <a:r>
              <a:rPr lang="en-US" baseline="0" dirty="0" err="1"/>
              <a:t>Ec</a:t>
            </a:r>
            <a:r>
              <a:rPr lang="en-US" baseline="0" dirty="0"/>
              <a:t> but not X0?  Overlay radiative </a:t>
            </a:r>
            <a:r>
              <a:rPr lang="en-US" baseline="0" dirty="0" err="1"/>
              <a:t>dE</a:t>
            </a:r>
            <a:r>
              <a:rPr lang="en-US" baseline="0" dirty="0"/>
              <a:t>/dx vs. E for both protons and electrons on same plot, compare </a:t>
            </a:r>
            <a:r>
              <a:rPr lang="en-US" baseline="0" dirty="0" err="1"/>
              <a:t>Ec</a:t>
            </a:r>
            <a:r>
              <a:rPr lang="en-US" baseline="0" dirty="0"/>
              <a:t> directly</a:t>
            </a:r>
          </a:p>
          <a:p>
            <a:endParaRPr lang="en-US" baseline="0" dirty="0"/>
          </a:p>
          <a:p>
            <a:r>
              <a:rPr lang="en-US" baseline="0" dirty="0"/>
              <a:t>(rho * N_A / </a:t>
            </a:r>
            <a:r>
              <a:rPr lang="en-US" baseline="0" dirty="0" err="1"/>
              <a:t>A_r</a:t>
            </a:r>
            <a:r>
              <a:rPr lang="en-US" baseline="0" dirty="0"/>
              <a:t>) = (Z/A) ? Perkins Particle </a:t>
            </a:r>
            <a:r>
              <a:rPr lang="en-US" baseline="0" dirty="0" err="1"/>
              <a:t>Astophysics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 err="1"/>
              <a:t>Brem</a:t>
            </a:r>
            <a:r>
              <a:rPr lang="en-US" baseline="0" dirty="0"/>
              <a:t>: charged particle -&gt; charged particle and photon</a:t>
            </a:r>
          </a:p>
          <a:p>
            <a:r>
              <a:rPr lang="en-US" baseline="0" dirty="0"/>
              <a:t>Pair production: photon -&gt; two charged particles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1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Pion (±)</a:t>
            </a:r>
            <a:r>
              <a:rPr lang="en-US" baseline="0" dirty="0"/>
              <a:t> </a:t>
            </a:r>
            <a:r>
              <a:rPr lang="en-US" dirty="0"/>
              <a:t>mass: 140</a:t>
            </a:r>
            <a:r>
              <a:rPr lang="en-US" baseline="0" dirty="0"/>
              <a:t> MeV</a:t>
            </a:r>
            <a:endParaRPr lang="en-US" dirty="0"/>
          </a:p>
          <a:p>
            <a:r>
              <a:rPr lang="en-US" dirty="0"/>
              <a:t>Muon mass: 106 MeV</a:t>
            </a:r>
          </a:p>
          <a:p>
            <a:endParaRPr lang="en-US" dirty="0"/>
          </a:p>
          <a:p>
            <a:r>
              <a:rPr lang="en-US" dirty="0"/>
              <a:t>Why the gradual increase at high energy?  Radiative </a:t>
            </a:r>
            <a:r>
              <a:rPr lang="en-US" dirty="0" err="1"/>
              <a:t>effcts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13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Taverrnier</a:t>
            </a:r>
            <a:r>
              <a:rPr lang="en-US" baseline="0" dirty="0"/>
              <a:t>:</a:t>
            </a:r>
          </a:p>
          <a:p>
            <a:endParaRPr lang="en-US" dirty="0"/>
          </a:p>
          <a:p>
            <a:r>
              <a:rPr lang="en-US" dirty="0"/>
              <a:t>1 introduction</a:t>
            </a:r>
          </a:p>
          <a:p>
            <a:r>
              <a:rPr lang="en-US" dirty="0"/>
              <a:t>1.6.3 gamma decay</a:t>
            </a:r>
          </a:p>
          <a:p>
            <a:r>
              <a:rPr lang="en-US" dirty="0"/>
              <a:t>1.6.4 electron capture and internal conversion</a:t>
            </a:r>
          </a:p>
          <a:p>
            <a:r>
              <a:rPr lang="en-US" dirty="0"/>
              <a:t>1.6.5 radioactive decay law</a:t>
            </a:r>
          </a:p>
          <a:p>
            <a:r>
              <a:rPr lang="en-US" dirty="0"/>
              <a:t>1.6.6 nuclear level diagram</a:t>
            </a:r>
          </a:p>
          <a:p>
            <a:endParaRPr lang="en-US" dirty="0"/>
          </a:p>
          <a:p>
            <a:r>
              <a:rPr lang="en-US" dirty="0"/>
              <a:t>2 interactions of particles in matter</a:t>
            </a:r>
          </a:p>
          <a:p>
            <a:r>
              <a:rPr lang="en-US" dirty="0"/>
              <a:t>2.1 cross section and mean free path</a:t>
            </a:r>
          </a:p>
          <a:p>
            <a:r>
              <a:rPr lang="en-US" dirty="0"/>
              <a:t>2.2 energy loss of a charged particle due to its interaction with the electrons</a:t>
            </a:r>
          </a:p>
          <a:p>
            <a:r>
              <a:rPr lang="en-US" dirty="0"/>
              <a:t>2.3 other electromagnetic interactions of charged particles (multiple scattering, Cherenkov effect, transition radiation, bremsstrahlung</a:t>
            </a:r>
          </a:p>
          <a:p>
            <a:r>
              <a:rPr lang="en-US" dirty="0"/>
              <a:t>2.4 interactions of x-rays and gamma rays in matter</a:t>
            </a:r>
          </a:p>
          <a:p>
            <a:r>
              <a:rPr lang="en-US" dirty="0"/>
              <a:t>2.5 interactions of particles in matter due to the strong force</a:t>
            </a:r>
          </a:p>
          <a:p>
            <a:r>
              <a:rPr lang="en-US" dirty="0"/>
              <a:t>2.6 neutrino interactions</a:t>
            </a:r>
          </a:p>
          <a:p>
            <a:r>
              <a:rPr lang="en-US" dirty="0"/>
              <a:t>2.7 illustrations of the interactions of particles</a:t>
            </a:r>
          </a:p>
          <a:p>
            <a:endParaRPr lang="en-US" dirty="0"/>
          </a:p>
          <a:p>
            <a:r>
              <a:rPr lang="en-US" dirty="0"/>
              <a:t>3 natural and man-made sources of radiation</a:t>
            </a:r>
          </a:p>
          <a:p>
            <a:r>
              <a:rPr lang="en-US" dirty="0"/>
              <a:t>3.1 natural sources of radiation</a:t>
            </a:r>
          </a:p>
          <a:p>
            <a:r>
              <a:rPr lang="en-US" dirty="0"/>
              <a:t>3.2 units of radiation and radiation protection</a:t>
            </a:r>
          </a:p>
          <a:p>
            <a:r>
              <a:rPr lang="en-US" dirty="0"/>
              <a:t>3.3 electrostatic accelerators</a:t>
            </a:r>
          </a:p>
          <a:p>
            <a:r>
              <a:rPr lang="en-US" dirty="0"/>
              <a:t>3.4 cyclotrons</a:t>
            </a:r>
          </a:p>
          <a:p>
            <a:endParaRPr lang="en-US" dirty="0"/>
          </a:p>
          <a:p>
            <a:r>
              <a:rPr lang="en-US" dirty="0"/>
              <a:t>3.5 the quest for the highest energy, synchrotrons and colliders</a:t>
            </a:r>
          </a:p>
          <a:p>
            <a:r>
              <a:rPr lang="en-US" dirty="0"/>
              <a:t>3.6 linear accelerators</a:t>
            </a:r>
          </a:p>
          <a:p>
            <a:endParaRPr lang="en-US" dirty="0"/>
          </a:p>
          <a:p>
            <a:r>
              <a:rPr lang="en-US" dirty="0"/>
              <a:t>3.7 secondary beams</a:t>
            </a:r>
          </a:p>
          <a:p>
            <a:r>
              <a:rPr lang="en-US" dirty="0"/>
              <a:t>3.8 applications of accelerators</a:t>
            </a:r>
          </a:p>
          <a:p>
            <a:r>
              <a:rPr lang="en-US" dirty="0"/>
              <a:t>3.9 outlook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4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Derive that </a:t>
            </a:r>
            <a:r>
              <a:rPr lang="en-US" dirty="0" err="1"/>
              <a:t>dE</a:t>
            </a:r>
            <a:r>
              <a:rPr lang="en-US" dirty="0"/>
              <a:t>/dx is proportional</a:t>
            </a:r>
            <a:r>
              <a:rPr lang="en-US" baseline="0" dirty="0"/>
              <a:t> to energy? From cross section from QED…</a:t>
            </a:r>
          </a:p>
          <a:p>
            <a:endParaRPr lang="en-US" baseline="0" dirty="0"/>
          </a:p>
          <a:p>
            <a:r>
              <a:rPr lang="en-US" baseline="0" dirty="0"/>
              <a:t>Why does particle mass affect </a:t>
            </a:r>
            <a:r>
              <a:rPr lang="en-US" baseline="0" dirty="0" err="1"/>
              <a:t>Ec</a:t>
            </a:r>
            <a:r>
              <a:rPr lang="en-US" baseline="0" dirty="0"/>
              <a:t> but not X0?  Overlay radiative </a:t>
            </a:r>
            <a:r>
              <a:rPr lang="en-US" baseline="0" dirty="0" err="1"/>
              <a:t>dE</a:t>
            </a:r>
            <a:r>
              <a:rPr lang="en-US" baseline="0" dirty="0"/>
              <a:t>/dx vs. E for both protons and electrons on same plot, compare </a:t>
            </a:r>
            <a:r>
              <a:rPr lang="en-US" baseline="0" dirty="0" err="1"/>
              <a:t>Ec</a:t>
            </a:r>
            <a:r>
              <a:rPr lang="en-US" baseline="0" dirty="0"/>
              <a:t> directly</a:t>
            </a:r>
          </a:p>
          <a:p>
            <a:endParaRPr lang="en-US" baseline="0" dirty="0"/>
          </a:p>
          <a:p>
            <a:r>
              <a:rPr lang="en-US" baseline="0" dirty="0"/>
              <a:t>(rho * N_A / </a:t>
            </a:r>
            <a:r>
              <a:rPr lang="en-US" baseline="0" dirty="0" err="1"/>
              <a:t>A_r</a:t>
            </a:r>
            <a:r>
              <a:rPr lang="en-US" baseline="0" dirty="0"/>
              <a:t>) = (Z/A) ? Perkins Particle </a:t>
            </a:r>
            <a:r>
              <a:rPr lang="en-US" baseline="0" dirty="0" err="1"/>
              <a:t>Astophysics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 err="1"/>
              <a:t>Brem</a:t>
            </a:r>
            <a:r>
              <a:rPr lang="en-US" baseline="0" dirty="0"/>
              <a:t>: charged particle -&gt; charged particle and photon</a:t>
            </a:r>
          </a:p>
          <a:p>
            <a:r>
              <a:rPr lang="en-US" baseline="0" dirty="0"/>
              <a:t>Pair production: photon -&gt; two charged particles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86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Low energy muons produced in hadronic shower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Astrophysical origin: 5 sigma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Glashow identity: 2.3 sigma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 and Z discovered by UA1 and UA2, CERN 1983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 decay modes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6940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 mass: 80 GeV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636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Slope of lines?  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70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Magnetic permeability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27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Muons can in extreme cases undergo strong</a:t>
            </a:r>
            <a:r>
              <a:rPr lang="en-US" baseline="0" dirty="0"/>
              <a:t> interactions: how?</a:t>
            </a:r>
          </a:p>
          <a:p>
            <a:endParaRPr lang="en-US" baseline="0" dirty="0"/>
          </a:p>
          <a:p>
            <a:r>
              <a:rPr lang="en-US" dirty="0"/>
              <a:t>pi</a:t>
            </a:r>
            <a:r>
              <a:rPr lang="en-US" baseline="0" dirty="0"/>
              <a:t> ( 1e-15)^2 = 3.14e-30 m^2 = 3.14e-26 cm^2 = 0.0314e-24 barn = 31.4 </a:t>
            </a:r>
            <a:r>
              <a:rPr lang="en-US" baseline="0" dirty="0" err="1"/>
              <a:t>millibarn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24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it increase with energy?</a:t>
            </a:r>
          </a:p>
          <a:p>
            <a:r>
              <a:rPr lang="en-US" dirty="0"/>
              <a:t>Review </a:t>
            </a:r>
            <a:r>
              <a:rPr lang="en-US" dirty="0" err="1"/>
              <a:t>sqrt</a:t>
            </a:r>
            <a:r>
              <a:rPr lang="en-US" dirty="0"/>
              <a:t>(s)</a:t>
            </a:r>
          </a:p>
          <a:p>
            <a:r>
              <a:rPr lang="en-US" dirty="0"/>
              <a:t>Image source?  Looks like Physics Today?</a:t>
            </a:r>
          </a:p>
          <a:p>
            <a:r>
              <a:rPr lang="en-US" dirty="0"/>
              <a:t>How</a:t>
            </a:r>
            <a:r>
              <a:rPr lang="en-US" baseline="0" dirty="0"/>
              <a:t> to derive ratio of elastic to total?</a:t>
            </a:r>
          </a:p>
          <a:p>
            <a:endParaRPr lang="en-US" baseline="0" dirty="0"/>
          </a:p>
          <a:p>
            <a:r>
              <a:rPr lang="en-US" baseline="0" dirty="0"/>
              <a:t>Image from http://</a:t>
            </a:r>
            <a:r>
              <a:rPr lang="en-US" baseline="0" dirty="0" err="1"/>
              <a:t>cerncourier.com</a:t>
            </a:r>
            <a:r>
              <a:rPr lang="en-US" baseline="0" dirty="0"/>
              <a:t>/</a:t>
            </a:r>
            <a:r>
              <a:rPr lang="en-US" baseline="0" dirty="0" err="1"/>
              <a:t>cws</a:t>
            </a:r>
            <a:r>
              <a:rPr lang="en-US" baseline="0" dirty="0"/>
              <a:t>/article/</a:t>
            </a:r>
            <a:r>
              <a:rPr lang="en-US" baseline="0" dirty="0" err="1"/>
              <a:t>cern</a:t>
            </a:r>
            <a:r>
              <a:rPr lang="en-US" baseline="0" dirty="0"/>
              <a:t>/58525</a:t>
            </a:r>
          </a:p>
          <a:p>
            <a:r>
              <a:rPr lang="en-US" baseline="0" dirty="0"/>
              <a:t>“</a:t>
            </a:r>
            <a:r>
              <a:rPr lang="en-US" b="0" i="0" baseline="0" dirty="0">
                <a:solidFill>
                  <a:srgbClr val="000000"/>
                </a:solidFill>
                <a:effectLst/>
                <a:latin typeface="Gill Sans" charset="0"/>
              </a:rPr>
              <a:t>u</a:t>
            </a:r>
            <a:r>
              <a:rPr lang="en-US" b="0" i="0" dirty="0">
                <a:solidFill>
                  <a:srgbClr val="000000"/>
                </a:solidFill>
                <a:effectLst/>
                <a:latin typeface="Gill Sans" charset="0"/>
              </a:rPr>
              <a:t>sing the Absolute Luminosity For ATLAS (ALFA) Roman Pot sub-detector system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 240 m from the interaction point</a:t>
            </a:r>
            <a:r>
              <a:rPr lang="en-US" b="0" i="0" dirty="0">
                <a:solidFill>
                  <a:srgbClr val="000000"/>
                </a:solidFill>
                <a:effectLst/>
                <a:latin typeface="Gill Sans" charset="0"/>
              </a:rPr>
              <a:t>”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Gill Sans" charset="0"/>
              </a:rPr>
              <a:t>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measure the total cross-section, the optical theorem is used, which states that the total cross-section is proportional to the imaginary part of the forward elastic-scattering amplitude, extrapolated to momentum transfer, t = 0.”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b="0" i="0" dirty="0">
                <a:solidFill>
                  <a:srgbClr val="000000"/>
                </a:solidFill>
                <a:effectLst/>
                <a:latin typeface="Gill Sans" charset="0"/>
              </a:rPr>
              <a:t>Measuring elastic scattering is a challenge because elastically scattered protons escape the interaction at very small angles of tens of micro-radians or less. To detect these protons, dedicated detectors are installed, such as ALFA.”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Gill Sans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Gill Sans" charset="0"/>
              </a:rPr>
              <a:t>Sqrt(s) =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ill Sans" charset="0"/>
              </a:rPr>
              <a:t>Ecm</a:t>
            </a:r>
            <a:r>
              <a:rPr lang="en-US" b="0" i="0" dirty="0">
                <a:solidFill>
                  <a:srgbClr val="000000"/>
                </a:solidFill>
                <a:effectLst/>
                <a:latin typeface="Gill Sans" charset="0"/>
              </a:rPr>
              <a:t>?  2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ill Sans" charset="0"/>
              </a:rPr>
              <a:t>Ecm</a:t>
            </a:r>
            <a:r>
              <a:rPr lang="en-US" b="0" i="0" dirty="0">
                <a:solidFill>
                  <a:srgbClr val="000000"/>
                </a:solidFill>
                <a:effectLst/>
                <a:latin typeface="Gill Sans" charset="0"/>
              </a:rPr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635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IceCube pre-pulses: 1/15 charge and 30 ns early</a:t>
            </a:r>
          </a:p>
          <a:p>
            <a:r>
              <a:rPr lang="en-US" dirty="0"/>
              <a:t>IceCube late pulses: 25-160 ns late</a:t>
            </a:r>
          </a:p>
          <a:p>
            <a:r>
              <a:rPr lang="en-US" dirty="0"/>
              <a:t>Numbers from C. Weaver</a:t>
            </a:r>
            <a:r>
              <a:rPr lang="en-US" baseline="0" dirty="0"/>
              <a:t> thesis</a:t>
            </a:r>
          </a:p>
          <a:p>
            <a:endParaRPr lang="en-US" baseline="0" dirty="0"/>
          </a:p>
          <a:p>
            <a:r>
              <a:rPr lang="en-US" sz="1200" b="1" dirty="0">
                <a:solidFill>
                  <a:srgbClr val="0070C0"/>
                </a:solidFill>
              </a:rPr>
              <a:t>Late pulses</a:t>
            </a:r>
            <a:r>
              <a:rPr lang="en-US" sz="1200" dirty="0"/>
              <a:t>: pe backscatters elastically off first dynode, then accelerated back to it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70C0"/>
                </a:solidFill>
              </a:rPr>
              <a:t>After-pulses</a:t>
            </a:r>
            <a:r>
              <a:rPr lang="en-US" sz="1200" dirty="0"/>
              <a:t>: pe scatters off residual gas atom inside PMT, ionizing it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70C0"/>
                </a:solidFill>
              </a:rPr>
              <a:t>Pre-pulses</a:t>
            </a:r>
            <a:r>
              <a:rPr lang="en-US" sz="1200" dirty="0"/>
              <a:t>: photons bypass photocathode and produce photo-electron on first dynode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915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854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Perkins Particle Astrophysics p161 (2003 ed.)</a:t>
            </a:r>
          </a:p>
          <a:p>
            <a:r>
              <a:rPr lang="en-US" dirty="0"/>
              <a:t>Homework: </a:t>
            </a:r>
            <a:r>
              <a:rPr lang="en-US" i="1" dirty="0"/>
              <a:t>calculate</a:t>
            </a:r>
            <a:r>
              <a:rPr lang="en-US" dirty="0"/>
              <a:t> critical energy in 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81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CMB: 412 photons per cubic</a:t>
            </a:r>
            <a:r>
              <a:rPr lang="en-US" baseline="0" dirty="0"/>
              <a:t> cm</a:t>
            </a:r>
            <a:endParaRPr lang="en-US" dirty="0"/>
          </a:p>
          <a:p>
            <a:endParaRPr lang="en-US" dirty="0"/>
          </a:p>
          <a:p>
            <a:r>
              <a:rPr lang="en-US" dirty="0"/>
              <a:t>CNB: 336 neutrinos per cubic</a:t>
            </a:r>
            <a:r>
              <a:rPr lang="en-US" baseline="0" dirty="0"/>
              <a:t> 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B729C-E057-6B48-8C18-E4752CC8D79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153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</a:t>
            </a:r>
            <a:r>
              <a:rPr lang="en-US" baseline="0" dirty="0"/>
              <a:t> EM component from pi0 far off axis?  pi0 have very short lifetime (26 ns pi+- and 10^ -16 s pi0)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344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PDG 2015 </a:t>
            </a:r>
          </a:p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33.3: Mass stopping power at minimum ionization for the chemical elements. The straight line is fitted for Z &gt; 6. A simple functional dependence on Z is not to be expected, since ⟨−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/dx⟩ also depends on other variables. </a:t>
            </a:r>
            <a:endParaRPr lang="en-US" dirty="0"/>
          </a:p>
          <a:p>
            <a:endParaRPr lang="en-US" dirty="0"/>
          </a:p>
          <a:p>
            <a:r>
              <a:rPr lang="en-US" dirty="0"/>
              <a:t>Derive the slope (and offset)</a:t>
            </a:r>
            <a:r>
              <a:rPr lang="en-US" baseline="0" dirty="0"/>
              <a:t> </a:t>
            </a:r>
            <a:r>
              <a:rPr lang="en-US" dirty="0"/>
              <a:t>of</a:t>
            </a:r>
            <a:r>
              <a:rPr lang="en-US" baseline="0" dirty="0"/>
              <a:t> the trend line</a:t>
            </a:r>
          </a:p>
          <a:p>
            <a:endParaRPr lang="en-US" baseline="0" dirty="0"/>
          </a:p>
          <a:p>
            <a:r>
              <a:rPr lang="en-US" baseline="0" dirty="0"/>
              <a:t>Is slope simply from Z/A decreasing with increasing A?</a:t>
            </a:r>
          </a:p>
          <a:p>
            <a:endParaRPr lang="en-US" baseline="0" dirty="0"/>
          </a:p>
          <a:p>
            <a:r>
              <a:rPr lang="en-US" baseline="0" dirty="0"/>
              <a:t>Why hydrogen off the chart?</a:t>
            </a:r>
          </a:p>
          <a:p>
            <a:endParaRPr lang="en-US" baseline="0" dirty="0"/>
          </a:p>
          <a:p>
            <a:r>
              <a:rPr lang="en-US" baseline="0" dirty="0" err="1"/>
              <a:t>dE</a:t>
            </a:r>
            <a:r>
              <a:rPr lang="en-US" baseline="0" dirty="0"/>
              <a:t>/dx = 2 MeV cm^2/g * density</a:t>
            </a:r>
          </a:p>
          <a:p>
            <a:endParaRPr lang="en-US" baseline="0" dirty="0"/>
          </a:p>
          <a:p>
            <a:r>
              <a:rPr lang="en-US" baseline="0" dirty="0"/>
              <a:t>Plotted is </a:t>
            </a:r>
          </a:p>
          <a:p>
            <a:r>
              <a:rPr lang="en-US" baseline="0" dirty="0"/>
              <a:t>“Stopping power” [?] = </a:t>
            </a:r>
            <a:r>
              <a:rPr lang="en-US" baseline="0" dirty="0" err="1"/>
              <a:t>dE</a:t>
            </a:r>
            <a:r>
              <a:rPr lang="en-US" baseline="0" dirty="0"/>
              <a:t>/dx / density</a:t>
            </a:r>
          </a:p>
          <a:p>
            <a:endParaRPr lang="en-US" baseline="0" dirty="0"/>
          </a:p>
          <a:p>
            <a:r>
              <a:rPr lang="en-US" baseline="0" dirty="0"/>
              <a:t>MeV/cm / (g/cm^3) = MeV cm^2 / g</a:t>
            </a:r>
          </a:p>
          <a:p>
            <a:endParaRPr lang="en-US" baseline="0" dirty="0"/>
          </a:p>
          <a:p>
            <a:r>
              <a:rPr lang="en-US" baseline="0" dirty="0"/>
              <a:t>Hydrogen: 1/1 = 1 electron per nucleon</a:t>
            </a:r>
          </a:p>
          <a:p>
            <a:r>
              <a:rPr lang="en-US" baseline="0" dirty="0"/>
              <a:t>Helium: 2/4 = 0.5 electrons per nucleon</a:t>
            </a:r>
          </a:p>
          <a:p>
            <a:r>
              <a:rPr lang="en-US" baseline="0" dirty="0"/>
              <a:t>Lithium: 3/7 ~0.5 electrons per nucleon</a:t>
            </a:r>
          </a:p>
          <a:p>
            <a:r>
              <a:rPr lang="en-US" baseline="0" dirty="0"/>
              <a:t>Typical: 0.5 electrons per nucleon</a:t>
            </a:r>
          </a:p>
          <a:p>
            <a:endParaRPr lang="en-US" baseline="0" dirty="0"/>
          </a:p>
          <a:p>
            <a:r>
              <a:rPr lang="en-US" baseline="0" dirty="0"/>
              <a:t>Hydrogen has more electrons per mass than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04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neutrino interactions: QECC, DIS vs. low energy alternative</a:t>
            </a:r>
          </a:p>
          <a:p>
            <a:r>
              <a:rPr lang="en-US" dirty="0"/>
              <a:t>What dominates below inverse</a:t>
            </a:r>
            <a:r>
              <a:rPr lang="en-US" baseline="0" dirty="0"/>
              <a:t> beta decay threshold?</a:t>
            </a:r>
            <a:endParaRPr lang="en-US" dirty="0"/>
          </a:p>
          <a:p>
            <a:r>
              <a:rPr lang="en-US" dirty="0"/>
              <a:t>ES</a:t>
            </a:r>
            <a:r>
              <a:rPr lang="en-US" baseline="0" dirty="0"/>
              <a:t> elastic scattering</a:t>
            </a:r>
          </a:p>
          <a:p>
            <a:endParaRPr lang="en-US" baseline="0" dirty="0"/>
          </a:p>
          <a:p>
            <a:r>
              <a:rPr lang="en-US" baseline="0" dirty="0"/>
              <a:t>QE: </a:t>
            </a:r>
            <a:r>
              <a:rPr lang="en-US" baseline="0" dirty="0" err="1"/>
              <a:t>nu_mu</a:t>
            </a:r>
            <a:r>
              <a:rPr lang="en-US" baseline="0" dirty="0"/>
              <a:t> n -&gt; mu- p</a:t>
            </a:r>
          </a:p>
          <a:p>
            <a:endParaRPr lang="en-US" baseline="0" dirty="0"/>
          </a:p>
          <a:p>
            <a:r>
              <a:rPr lang="en-US" baseline="0" dirty="0"/>
              <a:t>Example: u (+2/3) input -&gt; tau+ and down (-1/3) output, obeys charge conservation</a:t>
            </a:r>
          </a:p>
          <a:p>
            <a:endParaRPr lang="en-US" baseline="0" dirty="0"/>
          </a:p>
          <a:p>
            <a:r>
              <a:rPr lang="en-US" baseline="0" dirty="0"/>
              <a:t>Why are they called “currents”?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94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55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Low energy muons produced in hadronic shower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Astrophysical origin: 5 sigma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Glashow identity: 2.3 sigma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 and Z discovered by UA1 and UA2, CERN 1983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 decay modes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4538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Tau decay length vs. energy</a:t>
            </a:r>
          </a:p>
          <a:p>
            <a:endParaRPr lang="en-US" dirty="0"/>
          </a:p>
          <a:p>
            <a:r>
              <a:rPr lang="en-US" dirty="0"/>
              <a:t>Muon is IC 40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B729C-E057-6B48-8C18-E4752CC8D79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48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65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minimum</a:t>
            </a:r>
            <a:r>
              <a:rPr lang="en-US" baseline="0" dirty="0"/>
              <a:t> energy of the E^-2 distribution?  If it is zero then the integral of the distribution diverges.</a:t>
            </a:r>
          </a:p>
          <a:p>
            <a:endParaRPr lang="en-US" baseline="0" dirty="0"/>
          </a:p>
          <a:p>
            <a:r>
              <a:rPr lang="en-US" baseline="0" dirty="0"/>
              <a:t>Why distributed as E^-2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71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6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1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5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73202"/>
            <a:ext cx="6177280" cy="284798"/>
          </a:xfrm>
        </p:spPr>
        <p:txBody>
          <a:bodyPr/>
          <a:lstStyle>
            <a:lvl1pPr algn="l">
              <a:defRPr sz="1600"/>
            </a:lvl1pPr>
          </a:lstStyle>
          <a:p>
            <a:r>
              <a:rPr lang="en-US" dirty="0"/>
              <a:t>Justin Vandenbroucke                                                  Detector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9920" y="6583362"/>
            <a:ext cx="2164080" cy="284798"/>
          </a:xfrm>
        </p:spPr>
        <p:txBody>
          <a:bodyPr/>
          <a:lstStyle>
            <a:lvl1pPr>
              <a:defRPr sz="1600"/>
            </a:lvl1pPr>
          </a:lstStyle>
          <a:p>
            <a:fld id="{192A9EB8-4F3E-0C49-A472-64A19CF6F1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8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0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2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42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44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96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2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4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A9EB8-4F3E-0C49-A472-64A19CF6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4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69724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Detector physics relevant to </a:t>
            </a:r>
            <a:r>
              <a:rPr lang="en-US" sz="3600" dirty="0" err="1">
                <a:solidFill>
                  <a:schemeClr val="bg1"/>
                </a:solidFill>
              </a:rPr>
              <a:t>IceCube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59287"/>
            <a:ext cx="9143999" cy="89871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Justin Vandenbroucke, June 9, 2021</a:t>
            </a:r>
          </a:p>
          <a:p>
            <a:r>
              <a:rPr lang="en-US" sz="2400" dirty="0" err="1">
                <a:solidFill>
                  <a:srgbClr val="FFFFFF"/>
                </a:solidFill>
              </a:rPr>
              <a:t>IceCube</a:t>
            </a:r>
            <a:r>
              <a:rPr lang="en-US" sz="2400" dirty="0">
                <a:solidFill>
                  <a:srgbClr val="FFFFFF"/>
                </a:solidFill>
              </a:rPr>
              <a:t> Bootcamp, WIPAC, UW–Madison</a:t>
            </a:r>
          </a:p>
        </p:txBody>
      </p:sp>
      <p:pic>
        <p:nvPicPr>
          <p:cNvPr id="5" name="Picture 4" descr="antarctica-skyscraper-sized-neutrino-detector-lab_Mel-MacMahon-NSF.jpg">
            <a:extLst>
              <a:ext uri="{FF2B5EF4-FFF2-40B4-BE49-F238E27FC236}">
                <a16:creationId xmlns:a16="http://schemas.microsoft.com/office/drawing/2014/main" id="{7A8B8712-A542-DC4D-AA45-6C6653F12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11" y="697240"/>
            <a:ext cx="7772400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98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33" y="-1"/>
            <a:ext cx="3311349" cy="2319867"/>
          </a:xfrm>
        </p:spPr>
        <p:txBody>
          <a:bodyPr/>
          <a:lstStyle/>
          <a:p>
            <a:r>
              <a:rPr lang="en-US" dirty="0"/>
              <a:t>Ionization energy 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00856"/>
            <a:ext cx="9042402" cy="432223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Ionizing radiation </a:t>
            </a:r>
            <a:r>
              <a:rPr lang="en-US" dirty="0"/>
              <a:t>= high energy particles energetic enough to ionize atoms in matter (at least ~10 eV)</a:t>
            </a:r>
          </a:p>
          <a:p>
            <a:r>
              <a:rPr lang="en-US" dirty="0"/>
              <a:t>The energy transferred to the ionized electrons is </a:t>
            </a:r>
            <a:r>
              <a:rPr lang="en-US" i="1" dirty="0"/>
              <a:t>lost</a:t>
            </a:r>
            <a:r>
              <a:rPr lang="en-US" dirty="0"/>
              <a:t> by the incident particle</a:t>
            </a:r>
          </a:p>
          <a:p>
            <a:r>
              <a:rPr lang="en-US" dirty="0"/>
              <a:t>Technically, “ionization” loss includes loss due to merely exciting rather than ionizing atoms</a:t>
            </a:r>
          </a:p>
          <a:p>
            <a:r>
              <a:rPr lang="en-US" dirty="0"/>
              <a:t>Process is stochastic, with large fluctuations</a:t>
            </a:r>
          </a:p>
          <a:p>
            <a:r>
              <a:rPr lang="en-US" dirty="0"/>
              <a:t>Intuition from classical mechanics and Coulomb interactions</a:t>
            </a:r>
          </a:p>
        </p:txBody>
      </p:sp>
      <p:pic>
        <p:nvPicPr>
          <p:cNvPr id="4" name="Picture 3" descr="tavernier 2.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549" y="372534"/>
            <a:ext cx="5375451" cy="208914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A1D5-BD6E-E342-BA1B-F415AD29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2BE92-CC6F-8148-9874-9E9CEF49B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4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Conceptual expectations for ionization loss</a:t>
            </a:r>
            <a:br>
              <a:rPr lang="en-US" sz="3200" dirty="0"/>
            </a:br>
            <a:r>
              <a:rPr lang="en-US" sz="3200" dirty="0"/>
              <a:t>quantified as </a:t>
            </a:r>
            <a:r>
              <a:rPr lang="en-US" sz="3200" dirty="0" err="1"/>
              <a:t>dE</a:t>
            </a:r>
            <a:r>
              <a:rPr lang="en-US" sz="3200" dirty="0"/>
              <a:t>/dx: energy loss per distance traveled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16" y="2028557"/>
            <a:ext cx="8686804" cy="387756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Which parameters (of incident particle and traversing medium) should it depend on?</a:t>
            </a:r>
          </a:p>
          <a:p>
            <a:endParaRPr lang="en-US" dirty="0"/>
          </a:p>
          <a:p>
            <a:r>
              <a:rPr lang="en-US" dirty="0"/>
              <a:t>Depends on density (</a:t>
            </a:r>
            <a:r>
              <a:rPr lang="en-US" dirty="0" err="1"/>
              <a:t>ρ</a:t>
            </a:r>
            <a:r>
              <a:rPr lang="en-US" dirty="0"/>
              <a:t>) of matter</a:t>
            </a:r>
          </a:p>
          <a:p>
            <a:r>
              <a:rPr lang="en-US" dirty="0"/>
              <a:t>Depends on charge (Z) of incident particle</a:t>
            </a:r>
          </a:p>
          <a:p>
            <a:r>
              <a:rPr lang="en-US" dirty="0"/>
              <a:t>Depends on speed (β) of particle</a:t>
            </a:r>
          </a:p>
          <a:p>
            <a:endParaRPr lang="en-US" dirty="0"/>
          </a:p>
          <a:p>
            <a:r>
              <a:rPr lang="en-US" dirty="0"/>
              <a:t>Proportional to </a:t>
            </a:r>
            <a:r>
              <a:rPr lang="en-US" dirty="0" err="1"/>
              <a:t>ρ</a:t>
            </a:r>
            <a:r>
              <a:rPr lang="en-US" dirty="0"/>
              <a:t>, Z</a:t>
            </a:r>
            <a:r>
              <a:rPr lang="en-US" baseline="30000" dirty="0"/>
              <a:t>2</a:t>
            </a:r>
            <a:r>
              <a:rPr lang="en-US" dirty="0"/>
              <a:t>, and β</a:t>
            </a:r>
            <a:r>
              <a:rPr lang="en-US" baseline="30000" dirty="0"/>
              <a:t>-2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A2EFE8-C186-7B48-826E-C320E6EB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3FF25-F884-C44B-B328-25B910D4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8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Full expression for ionization loss: Bethe-Bloch equation</a:t>
            </a:r>
          </a:p>
        </p:txBody>
      </p:sp>
      <p:pic>
        <p:nvPicPr>
          <p:cNvPr id="4" name="Picture 3" descr="bethe bloc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639"/>
            <a:ext cx="9144000" cy="899886"/>
          </a:xfrm>
          <a:prstGeom prst="rect">
            <a:avLst/>
          </a:prstGeom>
        </p:spPr>
      </p:pic>
      <p:pic>
        <p:nvPicPr>
          <p:cNvPr id="5" name="Picture 4" descr="bethe bloch legen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4" y="2344948"/>
            <a:ext cx="8077205" cy="451305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A32E55-535C-224E-9976-9E1EA8567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9F408-5680-E448-8B3A-F2F97163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57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8069"/>
          </a:xfrm>
        </p:spPr>
        <p:txBody>
          <a:bodyPr>
            <a:normAutofit/>
          </a:bodyPr>
          <a:lstStyle/>
          <a:p>
            <a:r>
              <a:rPr lang="en-US" dirty="0"/>
              <a:t>Ionization loss by muons</a:t>
            </a:r>
          </a:p>
        </p:txBody>
      </p:sp>
      <p:pic>
        <p:nvPicPr>
          <p:cNvPr id="5" name="Picture 4" descr="rpp_icru49_cu_co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57" y="938069"/>
            <a:ext cx="8437907" cy="55898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5728661" y="6145392"/>
                <a:ext cx="15806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𝑝</m:t>
                    </m:r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𝛽𝛾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𝑐</m:t>
                    </m:r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661" y="6145392"/>
                <a:ext cx="1580626" cy="400110"/>
              </a:xfrm>
              <a:prstGeom prst="rect">
                <a:avLst/>
              </a:prstGeom>
              <a:blipFill>
                <a:blip r:embed="rId4"/>
                <a:stretch>
                  <a:fillRect l="-4800" t="-6061" r="-3200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88843-B7E3-0F45-92D9-04EB3D9E8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D7584-7E2F-3D4A-8130-C4C96F9E8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A11930-8E0D-1C49-89BD-F08814AE111E}"/>
              </a:ext>
            </a:extLst>
          </p:cNvPr>
          <p:cNvSpPr txBox="1"/>
          <p:nvPr/>
        </p:nvSpPr>
        <p:spPr>
          <a:xfrm>
            <a:off x="5915891" y="1316182"/>
            <a:ext cx="189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Particle Data Book</a:t>
            </a:r>
          </a:p>
        </p:txBody>
      </p:sp>
    </p:spTree>
    <p:extLst>
      <p:ext uri="{BB962C8B-B14F-4D97-AF65-F5344CB8AC3E}">
        <p14:creationId xmlns:p14="http://schemas.microsoft.com/office/powerpoint/2010/main" val="422593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Radiative loss (bremsstrahlung) by charged particles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639" y="995947"/>
            <a:ext cx="5895474" cy="5486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For high energy charged particles, radiative energy loss dominates ionization energy loss</a:t>
            </a:r>
          </a:p>
          <a:p>
            <a:r>
              <a:rPr lang="en-US" dirty="0"/>
              <a:t>Radiative energy loss by an electron (for example) passing through a medium is proportional to the energy of the electron: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means the energy of electrons passing through a medium decreases exponentially: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X</a:t>
            </a:r>
            <a:r>
              <a:rPr lang="en-US" baseline="-25000" dirty="0"/>
              <a:t>0</a:t>
            </a:r>
            <a:r>
              <a:rPr lang="en-US" dirty="0"/>
              <a:t> is the characteristic energy loss scale for electrons, the </a:t>
            </a:r>
            <a:r>
              <a:rPr lang="en-US" b="1" dirty="0">
                <a:solidFill>
                  <a:srgbClr val="0070C0"/>
                </a:solidFill>
              </a:rPr>
              <a:t>radiation length</a:t>
            </a:r>
          </a:p>
          <a:p>
            <a:pPr lvl="1"/>
            <a:r>
              <a:rPr lang="en-US" dirty="0"/>
              <a:t>depends on material roughly as Z</a:t>
            </a:r>
            <a:r>
              <a:rPr lang="en-US" baseline="30000" dirty="0"/>
              <a:t>-1 </a:t>
            </a:r>
            <a:r>
              <a:rPr lang="en-US" dirty="0"/>
              <a:t>(1+Z)</a:t>
            </a:r>
            <a:r>
              <a:rPr lang="en-US" baseline="30000" dirty="0"/>
              <a:t>-1</a:t>
            </a:r>
            <a:endParaRPr lang="en-US" dirty="0"/>
          </a:p>
          <a:p>
            <a:pPr lvl="1"/>
            <a:r>
              <a:rPr lang="en-US" dirty="0"/>
              <a:t>Air: 37 g/cm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Lead: 6 g/cm</a:t>
            </a:r>
            <a:r>
              <a:rPr lang="en-US" baseline="30000" dirty="0"/>
              <a:t>2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987885"/>
              </p:ext>
            </p:extLst>
          </p:nvPr>
        </p:nvGraphicFramePr>
        <p:xfrm>
          <a:off x="2233195" y="2540694"/>
          <a:ext cx="1277353" cy="819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Equation" r:id="rId3" imgW="673100" imgH="431800" progId="Equation.3">
                  <p:embed/>
                </p:oleObj>
              </mc:Choice>
              <mc:Fallback>
                <p:oleObj name="Equation" r:id="rId3" imgW="673100" imgH="4318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3195" y="2540694"/>
                        <a:ext cx="1277353" cy="819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957926"/>
              </p:ext>
            </p:extLst>
          </p:nvPr>
        </p:nvGraphicFramePr>
        <p:xfrm>
          <a:off x="1929689" y="4176797"/>
          <a:ext cx="1884363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Equation" r:id="rId5" imgW="863600" imgH="266700" progId="Equation.3">
                  <p:embed/>
                </p:oleObj>
              </mc:Choice>
              <mc:Fallback>
                <p:oleObj name="Equation" r:id="rId5" imgW="863600" imgH="2667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29689" y="4176797"/>
                        <a:ext cx="1884363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4CCE3-83A0-BF47-8E29-ACCE93806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12A14-0B1A-F749-9180-2D40A4C6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 descr="489px-Bremsstrahlung.svg.png">
            <a:extLst>
              <a:ext uri="{FF2B5EF4-FFF2-40B4-BE49-F238E27FC236}">
                <a16:creationId xmlns:a16="http://schemas.microsoft.com/office/drawing/2014/main" id="{960D0A48-757A-4845-B453-3EE2E1F6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80" y="1853147"/>
            <a:ext cx="268078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2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ion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8656" r="32500" b="34740"/>
          <a:stretch/>
        </p:blipFill>
        <p:spPr>
          <a:xfrm>
            <a:off x="103058" y="2114752"/>
            <a:ext cx="4183524" cy="3323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5806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Pair production by energetic photons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39933" y="6302837"/>
            <a:ext cx="2374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 bremsstrahlung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057900" y="1107194"/>
            <a:ext cx="3086100" cy="5750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A207A-DBF4-B84E-8BA5-032CC81B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D20A3-14A7-0C4D-8E53-F1383A38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 descr="interactions.pdf">
            <a:extLst>
              <a:ext uri="{FF2B5EF4-FFF2-40B4-BE49-F238E27FC236}">
                <a16:creationId xmlns:a16="http://schemas.microsoft.com/office/drawing/2014/main" id="{5B1912C7-1EEA-E047-B508-662342F37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64650" r="32500"/>
          <a:stretch/>
        </p:blipFill>
        <p:spPr>
          <a:xfrm>
            <a:off x="4437089" y="2250194"/>
            <a:ext cx="4275321" cy="2576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5619CE-A739-2247-A6DC-47894F1BE70F}"/>
              </a:ext>
            </a:extLst>
          </p:cNvPr>
          <p:cNvSpPr txBox="1"/>
          <p:nvPr/>
        </p:nvSpPr>
        <p:spPr>
          <a:xfrm>
            <a:off x="485916" y="5458137"/>
            <a:ext cx="8172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Energetic charged particles (including muons) can also produce (electron-positron) pairs</a:t>
            </a:r>
          </a:p>
        </p:txBody>
      </p:sp>
    </p:spTree>
    <p:extLst>
      <p:ext uri="{BB962C8B-B14F-4D97-AF65-F5344CB8AC3E}">
        <p14:creationId xmlns:p14="http://schemas.microsoft.com/office/powerpoint/2010/main" val="1503245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0"/>
            <a:ext cx="4038600" cy="762000"/>
          </a:xfrm>
        </p:spPr>
        <p:txBody>
          <a:bodyPr/>
          <a:lstStyle/>
          <a:p>
            <a:r>
              <a:rPr lang="en-US" sz="3200" dirty="0"/>
              <a:t>Cherenkov radiation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32932" y="1907442"/>
            <a:ext cx="5251450" cy="29539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3561" y="5320105"/>
            <a:ext cx="202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produced by a duck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7303" y="6115005"/>
            <a:ext cx="394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produced by energetic charged particles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6D692-2381-9844-AADF-D3611A4EA715}"/>
              </a:ext>
            </a:extLst>
          </p:cNvPr>
          <p:cNvSpPr txBox="1"/>
          <p:nvPr/>
        </p:nvSpPr>
        <p:spPr>
          <a:xfrm>
            <a:off x="1820849" y="993913"/>
            <a:ext cx="1228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wake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8EA182-DF5B-B643-B8A3-59B52CE60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/>
              <a:t>Justin Vandenbroucke                                                  Detector physics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46E12-EC47-A84B-822E-747AF26B0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6800" y="6553200"/>
            <a:ext cx="461962" cy="2952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FE987253-B894-114D-BDC2-8F3A1EBD88E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 descr="A picture containing sky, water, outdoor, sailing vessel&#10;&#10;Description automatically generated">
            <a:extLst>
              <a:ext uri="{FF2B5EF4-FFF2-40B4-BE49-F238E27FC236}">
                <a16:creationId xmlns:a16="http://schemas.microsoft.com/office/drawing/2014/main" id="{9C95E55B-303C-D544-BED9-ECA77C55A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9" y="1517133"/>
            <a:ext cx="4882541" cy="36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erenkov intensit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4" y="5747572"/>
            <a:ext cx="4667015" cy="768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855662"/>
          </a:xfrm>
        </p:spPr>
        <p:txBody>
          <a:bodyPr/>
          <a:lstStyle/>
          <a:p>
            <a:r>
              <a:rPr lang="en-US" dirty="0"/>
              <a:t>Cherenkov radiation</a:t>
            </a:r>
          </a:p>
        </p:txBody>
      </p:sp>
      <p:pic>
        <p:nvPicPr>
          <p:cNvPr id="4" name="Picture 3" descr="cherenkov_radiati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59" y="661300"/>
            <a:ext cx="3672685" cy="2408034"/>
          </a:xfrm>
          <a:prstGeom prst="rect">
            <a:avLst/>
          </a:prstGeom>
        </p:spPr>
      </p:pic>
      <p:pic>
        <p:nvPicPr>
          <p:cNvPr id="3" name="Picture 2" descr="tavernier 2.10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4"/>
          <a:stretch/>
        </p:blipFill>
        <p:spPr>
          <a:xfrm>
            <a:off x="1649382" y="838200"/>
            <a:ext cx="1832404" cy="2189813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3135359"/>
            <a:ext cx="9144000" cy="3218836"/>
          </a:xfrm>
        </p:spPr>
        <p:txBody>
          <a:bodyPr>
            <a:noAutofit/>
          </a:bodyPr>
          <a:lstStyle/>
          <a:p>
            <a:r>
              <a:rPr lang="en-US" sz="1800" dirty="0"/>
              <a:t>Due to polarization of medium, produced when a relativistic charged particle travels through a medium faster than the speed of light in the medium (c/n)</a:t>
            </a:r>
          </a:p>
          <a:p>
            <a:r>
              <a:rPr lang="en-US" sz="1800" dirty="0"/>
              <a:t>Typically a negligible contribution to particle energy loss</a:t>
            </a:r>
          </a:p>
          <a:p>
            <a:r>
              <a:rPr lang="en-US" sz="1800" dirty="0"/>
              <a:t>Very useful for detecting particles and measuring their direction, energy, or mass/identity</a:t>
            </a:r>
          </a:p>
          <a:p>
            <a:r>
              <a:rPr lang="en-US" sz="1800" dirty="0"/>
              <a:t>Radiation emitted along a narrow cone of opening angle </a:t>
            </a:r>
            <a:r>
              <a:rPr lang="en-US" sz="1800" dirty="0" err="1"/>
              <a:t>θ</a:t>
            </a:r>
            <a:r>
              <a:rPr lang="en-US" sz="1800" baseline="-25000" dirty="0" err="1"/>
              <a:t>C</a:t>
            </a:r>
            <a:r>
              <a:rPr lang="en-US" sz="1800" dirty="0">
                <a:sym typeface="Wingdings"/>
              </a:rPr>
              <a:t> (can vary with wavelength):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Radiation intensity scales with particle Z</a:t>
            </a:r>
            <a:r>
              <a:rPr lang="en-US" sz="1800" baseline="30000" dirty="0"/>
              <a:t>2</a:t>
            </a:r>
          </a:p>
          <a:p>
            <a:r>
              <a:rPr lang="en-US" sz="1800" dirty="0"/>
              <a:t>Spectrum of Cherenkov light: increases with frequency (Frank-Tamm formula):</a:t>
            </a:r>
          </a:p>
        </p:txBody>
      </p:sp>
      <p:pic>
        <p:nvPicPr>
          <p:cNvPr id="7" name="Picture 6" descr="cherenkov angl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30" y="4681805"/>
            <a:ext cx="2608270" cy="7155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22555" y="5947081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~200 photons/cm in ice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FDA7811-510F-D24C-9469-A02312EF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86D992E-3943-6944-9FD0-71F97232A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69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600"/>
          </a:xfrm>
        </p:spPr>
        <p:txBody>
          <a:bodyPr>
            <a:noAutofit/>
          </a:bodyPr>
          <a:lstStyle/>
          <a:p>
            <a:r>
              <a:rPr lang="en-US" sz="3200" dirty="0"/>
              <a:t>Energy loss of muons: ionization, bremsstrahlung, pair production, photonuclear</a:t>
            </a:r>
          </a:p>
        </p:txBody>
      </p:sp>
      <p:pic>
        <p:nvPicPr>
          <p:cNvPr id="4" name="Picture 3" descr="muon in i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878590"/>
            <a:ext cx="5321300" cy="51571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000" y="5895740"/>
            <a:ext cx="896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Photonuclear interactions of </a:t>
            </a:r>
            <a:r>
              <a:rPr lang="en-US" sz="2000" dirty="0" err="1"/>
              <a:t>muons</a:t>
            </a:r>
            <a:r>
              <a:rPr lang="en-US" sz="2000" dirty="0"/>
              <a:t> (or electrons or </a:t>
            </a:r>
            <a:r>
              <a:rPr lang="en-US" sz="2000" dirty="0" err="1"/>
              <a:t>taus</a:t>
            </a:r>
            <a:r>
              <a:rPr lang="en-US" sz="2000" dirty="0"/>
              <a:t>): energy transfer to nucleus via photon, producing energetic hadrons (like a </a:t>
            </a:r>
            <a:r>
              <a:rPr lang="en-US" sz="2000" dirty="0" err="1"/>
              <a:t>hadronic</a:t>
            </a:r>
            <a:r>
              <a:rPr lang="en-US" sz="2000" dirty="0"/>
              <a:t> interaction of a proton)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6407FF-ED88-8043-881D-1880075E55E0}"/>
              </a:ext>
            </a:extLst>
          </p:cNvPr>
          <p:cNvSpPr txBox="1"/>
          <p:nvPr/>
        </p:nvSpPr>
        <p:spPr>
          <a:xfrm rot="16200000">
            <a:off x="1489439" y="3825766"/>
            <a:ext cx="81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(in ice)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10F8B-0373-9745-BF76-034E3D86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5B99E-B69A-BA4E-A71F-B2E12E57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40D27-482B-3141-8007-CEF7D7BBCB88}"/>
              </a:ext>
            </a:extLst>
          </p:cNvPr>
          <p:cNvSpPr txBox="1"/>
          <p:nvPr/>
        </p:nvSpPr>
        <p:spPr>
          <a:xfrm>
            <a:off x="3088640" y="4788618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Chirkin</a:t>
            </a:r>
            <a:r>
              <a:rPr lang="en-US" dirty="0"/>
              <a:t> &amp; Rhode, hep-</a:t>
            </a:r>
            <a:r>
              <a:rPr lang="en-US" dirty="0" err="1"/>
              <a:t>ph</a:t>
            </a:r>
            <a:r>
              <a:rPr lang="en-US" dirty="0"/>
              <a:t>/0407075</a:t>
            </a:r>
          </a:p>
        </p:txBody>
      </p:sp>
    </p:spTree>
    <p:extLst>
      <p:ext uri="{BB962C8B-B14F-4D97-AF65-F5344CB8AC3E}">
        <p14:creationId xmlns:p14="http://schemas.microsoft.com/office/powerpoint/2010/main" val="3663184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fig1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62" y="-431801"/>
            <a:ext cx="4030387" cy="52959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45000"/>
            <a:ext cx="9144000" cy="2413000"/>
          </a:xfrm>
        </p:spPr>
        <p:txBody>
          <a:bodyPr>
            <a:noAutofit/>
          </a:bodyPr>
          <a:lstStyle/>
          <a:p>
            <a:r>
              <a:rPr lang="en-US" sz="2000" dirty="0"/>
              <a:t>Initiated by gamma, electron, or positron</a:t>
            </a:r>
          </a:p>
          <a:p>
            <a:r>
              <a:rPr lang="en-US" sz="2000" dirty="0"/>
              <a:t>Alternation between</a:t>
            </a:r>
          </a:p>
          <a:p>
            <a:pPr lvl="1"/>
            <a:r>
              <a:rPr lang="en-US" sz="2000" dirty="0"/>
              <a:t>Pair production (must occur at a nucleus to conserve momentum)</a:t>
            </a:r>
          </a:p>
          <a:p>
            <a:pPr lvl="1"/>
            <a:r>
              <a:rPr lang="en-US" sz="2000" dirty="0"/>
              <a:t>Bremsstrahlung radiation (</a:t>
            </a:r>
            <a:r>
              <a:rPr lang="en-US" sz="2000" dirty="0" err="1"/>
              <a:t>radiative</a:t>
            </a:r>
            <a:r>
              <a:rPr lang="en-US" sz="2000" dirty="0"/>
              <a:t> energy loss caused by deceleration of e</a:t>
            </a:r>
            <a:r>
              <a:rPr lang="en-US" sz="2000" baseline="30000" dirty="0"/>
              <a:t>±</a:t>
            </a:r>
            <a:r>
              <a:rPr lang="en-US" sz="2000" dirty="0"/>
              <a:t> in Coulomb field of nucleus: dominates ionization loss at high energy)</a:t>
            </a:r>
          </a:p>
          <a:p>
            <a:r>
              <a:rPr lang="en-US" sz="2000" dirty="0"/>
              <a:t>Can occur in any medium with nuclei: crystal, ice, atmosphere, plastic, 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03200"/>
            <a:ext cx="4749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Electromagnetic showers (in air or ice)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07FAA-DB3F-D049-95B7-81761C396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A1041-7CAF-D144-B9EC-43BA451C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8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8738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7874" y="1328738"/>
            <a:ext cx="6835966" cy="4823494"/>
          </a:xfrm>
        </p:spPr>
        <p:txBody>
          <a:bodyPr>
            <a:normAutofit/>
          </a:bodyPr>
          <a:lstStyle/>
          <a:p>
            <a:r>
              <a:rPr lang="en-US" sz="2800" dirty="0"/>
              <a:t>Neutrino interactions and cross sections</a:t>
            </a:r>
          </a:p>
          <a:p>
            <a:r>
              <a:rPr lang="en-US" sz="2800" dirty="0"/>
              <a:t>Muon lifetime</a:t>
            </a:r>
          </a:p>
          <a:p>
            <a:r>
              <a:rPr lang="en-US" sz="2800" dirty="0"/>
              <a:t>Charged particles losing energy in matter</a:t>
            </a:r>
          </a:p>
          <a:p>
            <a:pPr lvl="1"/>
            <a:r>
              <a:rPr lang="en-US" dirty="0"/>
              <a:t>Ionization</a:t>
            </a:r>
          </a:p>
          <a:p>
            <a:pPr lvl="1"/>
            <a:r>
              <a:rPr lang="en-US" dirty="0"/>
              <a:t>Bremsstrahlung</a:t>
            </a:r>
          </a:p>
          <a:p>
            <a:pPr lvl="1"/>
            <a:r>
              <a:rPr lang="en-US" dirty="0"/>
              <a:t>Pair production</a:t>
            </a:r>
          </a:p>
          <a:p>
            <a:pPr lvl="1"/>
            <a:r>
              <a:rPr lang="en-US" dirty="0"/>
              <a:t>Photonuclear</a:t>
            </a:r>
          </a:p>
          <a:p>
            <a:r>
              <a:rPr lang="en-US" sz="2800" dirty="0"/>
              <a:t>Electromagnetic and hadronic showers</a:t>
            </a:r>
          </a:p>
          <a:p>
            <a:r>
              <a:rPr lang="en-US" sz="2800" dirty="0"/>
              <a:t>Energy reconstruction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71F4D-ABED-194E-A186-44E748D06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93201-4CAB-764D-A3A3-1E2E0212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ow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96" y="388938"/>
            <a:ext cx="8187737" cy="6494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862"/>
            <a:ext cx="8229600" cy="1143000"/>
          </a:xfrm>
        </p:spPr>
        <p:txBody>
          <a:bodyPr/>
          <a:lstStyle/>
          <a:p>
            <a:r>
              <a:rPr lang="en-US" dirty="0"/>
              <a:t>Hadronic showers (in air or ice)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700" y="935038"/>
            <a:ext cx="3009900" cy="2933700"/>
          </a:xfrm>
        </p:spPr>
        <p:txBody>
          <a:bodyPr>
            <a:noAutofit/>
          </a:bodyPr>
          <a:lstStyle/>
          <a:p>
            <a:r>
              <a:rPr lang="en-US" sz="2000" dirty="0"/>
              <a:t>In </a:t>
            </a:r>
            <a:r>
              <a:rPr lang="en-US" sz="2000" dirty="0" err="1"/>
              <a:t>hadronic</a:t>
            </a:r>
            <a:r>
              <a:rPr lang="en-US" sz="2000" dirty="0"/>
              <a:t> showers, the hadrons (nuclei) actively participate</a:t>
            </a:r>
          </a:p>
          <a:p>
            <a:r>
              <a:rPr lang="en-US" sz="2000" dirty="0" err="1"/>
              <a:t>Pions</a:t>
            </a:r>
            <a:r>
              <a:rPr lang="en-US" sz="2000" dirty="0"/>
              <a:t> (and heavier mesons) are created</a:t>
            </a:r>
          </a:p>
          <a:p>
            <a:r>
              <a:rPr lang="en-US" sz="2000" dirty="0"/>
              <a:t>Mesons produce </a:t>
            </a:r>
            <a:r>
              <a:rPr lang="en-US" sz="2000" dirty="0" err="1"/>
              <a:t>muons</a:t>
            </a:r>
            <a:r>
              <a:rPr lang="en-US" sz="2000" dirty="0"/>
              <a:t>, neutrinos, and electromagnetic sub-showers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602497"/>
            <a:ext cx="2296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Hadronic</a:t>
            </a:r>
            <a:r>
              <a:rPr lang="en-US" sz="2000" dirty="0"/>
              <a:t> showers are clumpier than electromagnetic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567FDA-E40D-8040-B65B-34AAC1486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B845E-6CE0-9346-AD98-F6D1819B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51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49EC7-F505-4741-B400-2E02173D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Reconstructing neutrino energy using energy loss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DA66B-6DA6-BA44-802D-7BD4C7535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97446"/>
            <a:ext cx="9144000" cy="473725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dirty="0"/>
              <a:t>Cascades/showers</a:t>
            </a:r>
          </a:p>
          <a:p>
            <a:pPr lvl="1"/>
            <a:r>
              <a:rPr lang="en-US" sz="2000" dirty="0"/>
              <a:t>If contained within detector, then calorimetric: total emitted Cherenkov light proportional to shower energy, which can be related to neutrino energy</a:t>
            </a:r>
          </a:p>
          <a:p>
            <a:r>
              <a:rPr lang="en-US" sz="2400" dirty="0"/>
              <a:t>Tracks</a:t>
            </a:r>
          </a:p>
          <a:p>
            <a:pPr lvl="1"/>
            <a:r>
              <a:rPr lang="en-US" sz="2000" dirty="0"/>
              <a:t>At low energy (&lt; ~0.1 </a:t>
            </a:r>
            <a:r>
              <a:rPr lang="en-US" sz="2000" dirty="0" err="1"/>
              <a:t>TeV</a:t>
            </a:r>
            <a:r>
              <a:rPr lang="en-US" sz="2000" dirty="0"/>
              <a:t>), also contained within detector: calorimetric</a:t>
            </a:r>
          </a:p>
          <a:p>
            <a:pPr lvl="1"/>
            <a:r>
              <a:rPr lang="en-US" sz="2000" dirty="0"/>
              <a:t>At high energy, (&gt; ~3 </a:t>
            </a:r>
            <a:r>
              <a:rPr lang="en-US" sz="2000" dirty="0" err="1"/>
              <a:t>TeV</a:t>
            </a:r>
            <a:r>
              <a:rPr lang="en-US" sz="2000" dirty="0"/>
              <a:t>), energy loss per unit track length is proportional to muon energy and can be used to estimate muon energy</a:t>
            </a:r>
          </a:p>
          <a:p>
            <a:pPr lvl="1"/>
            <a:r>
              <a:rPr lang="en-US" sz="2000" dirty="0"/>
              <a:t>At intermediate energy, minimum ionizing: energy loss per unit track length is independent of particle energy, therefore difficult to determine particle energy</a:t>
            </a:r>
          </a:p>
          <a:p>
            <a:r>
              <a:rPr lang="en-US" sz="2400" dirty="0"/>
              <a:t>Additional nuisances</a:t>
            </a:r>
          </a:p>
          <a:p>
            <a:pPr lvl="1"/>
            <a:r>
              <a:rPr lang="en-US" sz="2000" dirty="0"/>
              <a:t>Muon may have lost an unknown amount of energy before entering detector</a:t>
            </a:r>
          </a:p>
          <a:p>
            <a:pPr lvl="1"/>
            <a:r>
              <a:rPr lang="en-US" sz="2000" dirty="0"/>
              <a:t>Original neutrino shared energy between outgoing products (e.g. a track and a cascade produced outside the detector)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B7480E-F714-C044-8D38-69CBDE278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279B2-86E5-BD4C-B57F-B7695A61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6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EAA9F-4B3A-0440-B53F-A6BE4E47B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4126C-836D-1848-95F5-AA32EBF5C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8" y="158298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Neutrinos have several possible interaction channels when they collide with atoms in ice</a:t>
            </a:r>
          </a:p>
          <a:p>
            <a:r>
              <a:rPr lang="en-US" dirty="0"/>
              <a:t>Flavor and interaction channel determine product(s) of interaction: track and/or cascade</a:t>
            </a:r>
          </a:p>
          <a:p>
            <a:r>
              <a:rPr lang="en-US" dirty="0"/>
              <a:t>Outgoing products lose energy as they propagate through the ice, resulting in Cherenkov light emission proportional to </a:t>
            </a:r>
            <a:r>
              <a:rPr lang="en-US" i="1" dirty="0"/>
              <a:t>deposited</a:t>
            </a:r>
            <a:r>
              <a:rPr lang="en-US" dirty="0"/>
              <a:t> energy</a:t>
            </a:r>
          </a:p>
          <a:p>
            <a:r>
              <a:rPr lang="en-US" dirty="0"/>
              <a:t>Deposited energy can be used to estimate original neutrino energy (under some assumptions)</a:t>
            </a:r>
          </a:p>
          <a:p>
            <a:r>
              <a:rPr lang="en-US" dirty="0"/>
              <a:t>Take Physics 736 (if at UW–Madison, or contact me for slides) for much more on these topics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A84E43-630E-0F4A-818E-F8E1EF6F0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5D2261-4517-E543-AEA9-0CD3CA4B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68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8BBD-ACF8-5F4B-909A-E29BCEED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4062"/>
            <a:ext cx="8229600" cy="1143000"/>
          </a:xfrm>
        </p:spPr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56918B-3FAB-BC46-9243-04C3E4E46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43568-A657-CB4B-BC7E-F78613EE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39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show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29" y="546100"/>
            <a:ext cx="8020071" cy="63119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181690"/>
            <a:ext cx="2870791" cy="34966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 purely electromagnetic showers (simplified model), the medium nuclei do not actively participate (only as catalysts for electromagnetic interactions)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7EFB5B-2A4A-9841-AB59-143B026C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CCCCA1-1A5C-5040-91AA-65CE2EE9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24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45228D-9859-114B-8091-9C31C0D5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5560"/>
            <a:ext cx="86868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Electromagnetic showers (example in air)</a:t>
            </a:r>
          </a:p>
        </p:txBody>
      </p:sp>
    </p:spTree>
    <p:extLst>
      <p:ext uri="{BB962C8B-B14F-4D97-AF65-F5344CB8AC3E}">
        <p14:creationId xmlns:p14="http://schemas.microsoft.com/office/powerpoint/2010/main" val="1755187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nature of energy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1435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dE</a:t>
            </a:r>
            <a:r>
              <a:rPr lang="en-US" dirty="0"/>
              <a:t>/dx describes the </a:t>
            </a:r>
            <a:r>
              <a:rPr lang="en-US" i="1" dirty="0"/>
              <a:t>mean</a:t>
            </a:r>
            <a:r>
              <a:rPr lang="en-US" dirty="0"/>
              <a:t> energy loss</a:t>
            </a:r>
          </a:p>
          <a:p>
            <a:r>
              <a:rPr lang="en-US" i="1" dirty="0"/>
              <a:t>Most probable </a:t>
            </a:r>
            <a:r>
              <a:rPr lang="en-US" dirty="0"/>
              <a:t>energy loss is substantially different from mean (distribution has long tail)</a:t>
            </a:r>
          </a:p>
          <a:p>
            <a:r>
              <a:rPr lang="en-US" dirty="0"/>
              <a:t>Most energy loss phenomena are actually discrete and stochastic, not smooth and continuous</a:t>
            </a:r>
          </a:p>
          <a:p>
            <a:r>
              <a:rPr lang="en-US" dirty="0"/>
              <a:t>Stochastic nature of ionization loss is important for thin absorbers</a:t>
            </a:r>
          </a:p>
          <a:p>
            <a:r>
              <a:rPr lang="en-US" dirty="0"/>
              <a:t>For thick absorbers, ionization loss is fairly smooth</a:t>
            </a:r>
          </a:p>
          <a:p>
            <a:r>
              <a:rPr lang="en-US" dirty="0"/>
              <a:t>Stochastic nature of other interactions (bremsstrahlung, pair production, photonuclear interactions) typically important even for thick absorbers</a:t>
            </a:r>
          </a:p>
          <a:p>
            <a:r>
              <a:rPr lang="en-US" dirty="0"/>
              <a:t>Even ionization loss can have large individual stochastic depositions (e.g. delta rays)</a:t>
            </a:r>
          </a:p>
          <a:p>
            <a:r>
              <a:rPr lang="en-US" dirty="0"/>
              <a:t>Cherenkov emission is fairly continuous (but of course the photons are quantized)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A3D8E-2E0F-5946-8C36-D3F385C6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F9555-8BC5-924E-9EAB-48549D0D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j295436fig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863600"/>
            <a:ext cx="6921500" cy="4890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4700"/>
          </a:xfrm>
        </p:spPr>
        <p:txBody>
          <a:bodyPr/>
          <a:lstStyle/>
          <a:p>
            <a:r>
              <a:rPr lang="en-US" dirty="0"/>
              <a:t>Cherenkov spectrum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5438040"/>
            <a:ext cx="8712200" cy="1219200"/>
          </a:xfrm>
        </p:spPr>
        <p:txBody>
          <a:bodyPr>
            <a:noAutofit/>
          </a:bodyPr>
          <a:lstStyle/>
          <a:p>
            <a:r>
              <a:rPr lang="en-US" sz="2000" dirty="0"/>
              <a:t>Example in air</a:t>
            </a:r>
          </a:p>
          <a:p>
            <a:r>
              <a:rPr lang="en-US" sz="2000" dirty="0"/>
              <a:t>In practice, short wavelength end limited by transmission through medium and by efficiency of photon detector in the ultraviolet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13500" y="2933531"/>
            <a:ext cx="2730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Cherenkov spectrum</a:t>
            </a:r>
          </a:p>
          <a:p>
            <a:r>
              <a:rPr lang="en-US" sz="2000" dirty="0">
                <a:solidFill>
                  <a:srgbClr val="FF0000"/>
                </a:solidFill>
              </a:rPr>
              <a:t>PMT sensitivity</a:t>
            </a:r>
          </a:p>
          <a:p>
            <a:r>
              <a:rPr lang="en-US" sz="2000" dirty="0">
                <a:solidFill>
                  <a:srgbClr val="66CCFF"/>
                </a:solidFill>
              </a:rPr>
              <a:t>Medium </a:t>
            </a:r>
            <a:r>
              <a:rPr lang="en-US" sz="2000" dirty="0" err="1">
                <a:solidFill>
                  <a:srgbClr val="66CCFF"/>
                </a:solidFill>
              </a:rPr>
              <a:t>transmissivity</a:t>
            </a:r>
            <a:endParaRPr lang="en-US" sz="2000" dirty="0">
              <a:solidFill>
                <a:srgbClr val="66CCFF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6B0E9-1694-A245-8AF4-46612E0A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33B85-4C75-3040-9831-CDFB31EF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42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9000"/>
          </a:xfrm>
        </p:spPr>
        <p:txBody>
          <a:bodyPr>
            <a:normAutofit fontScale="90000"/>
          </a:bodyPr>
          <a:lstStyle/>
          <a:p>
            <a:r>
              <a:rPr lang="en-US" dirty="0"/>
              <a:t>Bremsstrahlung and radiation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Bremsstrahlung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is radiation due to hard Coulomb interactions of a particle with atomic nuclei (“braking radiation”)</a:t>
            </a:r>
          </a:p>
          <a:p>
            <a:r>
              <a:rPr lang="en-US" sz="2000" dirty="0"/>
              <a:t>More important for light (e</a:t>
            </a:r>
            <a:r>
              <a:rPr lang="en-US" sz="2000" baseline="30000" dirty="0"/>
              <a:t>±</a:t>
            </a:r>
            <a:r>
              <a:rPr lang="en-US" sz="2000" dirty="0"/>
              <a:t>) than heavy particles</a:t>
            </a:r>
          </a:p>
          <a:p>
            <a:r>
              <a:rPr lang="en-US" sz="2000" dirty="0"/>
              <a:t>Radiation is forward beamed</a:t>
            </a:r>
          </a:p>
          <a:p>
            <a:r>
              <a:rPr lang="en-US" sz="2000" dirty="0" err="1"/>
              <a:t>dE</a:t>
            </a:r>
            <a:r>
              <a:rPr lang="en-US" sz="2000" dirty="0"/>
              <a:t>/dx is proportional to energy: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 proportionality constant in bremsstrahlung </a:t>
            </a:r>
            <a:r>
              <a:rPr lang="en-US" sz="2000" dirty="0" err="1"/>
              <a:t>dE</a:t>
            </a:r>
            <a:r>
              <a:rPr lang="en-US" sz="2000" dirty="0"/>
              <a:t>/dx is by definition the </a:t>
            </a:r>
            <a:r>
              <a:rPr lang="en-US" sz="2000" b="1" dirty="0">
                <a:solidFill>
                  <a:srgbClr val="0070C0"/>
                </a:solidFill>
              </a:rPr>
              <a:t>radiation length</a:t>
            </a:r>
            <a:r>
              <a:rPr lang="en-US" sz="2000" dirty="0"/>
              <a:t>, a property of the material</a:t>
            </a:r>
          </a:p>
          <a:p>
            <a:r>
              <a:rPr lang="en-US" sz="2000" dirty="0"/>
              <a:t>Over one radiation length, the particle energy is reduced (on average) by one e-folding</a:t>
            </a:r>
          </a:p>
          <a:p>
            <a:r>
              <a:rPr lang="en-US" sz="2000" dirty="0"/>
              <a:t>In water, radiation length = 36 cm (worth memorizing that it is ~1/3 m)</a:t>
            </a:r>
          </a:p>
        </p:txBody>
      </p:sp>
      <p:pic>
        <p:nvPicPr>
          <p:cNvPr id="4" name="Picture 3" descr="bremsstrahlung equ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83" y="1986492"/>
            <a:ext cx="1911350" cy="1001183"/>
          </a:xfrm>
          <a:prstGeom prst="rect">
            <a:avLst/>
          </a:prstGeom>
        </p:spPr>
      </p:pic>
      <p:pic>
        <p:nvPicPr>
          <p:cNvPr id="5" name="Picture 4" descr="radiation length defini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2" y="2882745"/>
            <a:ext cx="4940691" cy="831851"/>
          </a:xfrm>
          <a:prstGeom prst="rect">
            <a:avLst/>
          </a:prstGeom>
        </p:spPr>
      </p:pic>
      <p:pic>
        <p:nvPicPr>
          <p:cNvPr id="6" name="Picture 5" descr="variable definitions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5" b="-33878"/>
          <a:stretch/>
        </p:blipFill>
        <p:spPr>
          <a:xfrm>
            <a:off x="813531" y="3707032"/>
            <a:ext cx="6177281" cy="1753495"/>
          </a:xfrm>
          <a:prstGeom prst="rect">
            <a:avLst/>
          </a:prstGeom>
        </p:spPr>
      </p:pic>
      <p:pic>
        <p:nvPicPr>
          <p:cNvPr id="7" name="Picture 6" descr="489px-Bremsstrahlung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64" y="1460500"/>
            <a:ext cx="2680780" cy="32893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FA0D63-4DB2-BA47-97F0-1E891E166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837183-CE45-6D46-B3AB-7341C8ADD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33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MultiplierTubeAndScintill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-889000"/>
            <a:ext cx="9144000" cy="7353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652462"/>
          </a:xfrm>
        </p:spPr>
        <p:txBody>
          <a:bodyPr>
            <a:normAutofit fontScale="90000"/>
          </a:bodyPr>
          <a:lstStyle/>
          <a:p>
            <a:r>
              <a:rPr lang="en-US" dirty="0"/>
              <a:t>Photomultiplier tube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4458950"/>
            <a:ext cx="9144000" cy="2324100"/>
          </a:xfrm>
        </p:spPr>
        <p:txBody>
          <a:bodyPr>
            <a:noAutofit/>
          </a:bodyPr>
          <a:lstStyle/>
          <a:p>
            <a:r>
              <a:rPr lang="en-US" sz="2000" dirty="0"/>
              <a:t>Each electron incident on a dynode produces </a:t>
            </a:r>
            <a:r>
              <a:rPr lang="en-US" sz="2000" i="1" dirty="0"/>
              <a:t>d</a:t>
            </a:r>
            <a:r>
              <a:rPr lang="en-US" sz="2000" dirty="0"/>
              <a:t> secondary electrons</a:t>
            </a:r>
          </a:p>
          <a:p>
            <a:r>
              <a:rPr lang="en-US" sz="2000" i="1" dirty="0"/>
              <a:t>d</a:t>
            </a:r>
            <a:r>
              <a:rPr lang="en-US" sz="2000" dirty="0"/>
              <a:t> typically 3-10</a:t>
            </a:r>
          </a:p>
          <a:p>
            <a:r>
              <a:rPr lang="en-US" sz="2000" dirty="0"/>
              <a:t>For n dynode stages, gain = </a:t>
            </a:r>
            <a:r>
              <a:rPr lang="en-US" sz="2000" i="1" dirty="0" err="1"/>
              <a:t>d</a:t>
            </a:r>
            <a:r>
              <a:rPr lang="en-US" sz="2000" i="1" baseline="30000" dirty="0" err="1"/>
              <a:t>n</a:t>
            </a:r>
            <a:r>
              <a:rPr lang="en-US" sz="2000" dirty="0"/>
              <a:t>, typically 10</a:t>
            </a:r>
            <a:r>
              <a:rPr lang="en-US" sz="2000" baseline="30000" dirty="0"/>
              <a:t>6</a:t>
            </a:r>
            <a:r>
              <a:rPr lang="en-US" sz="2000" dirty="0"/>
              <a:t> or greater to detect single photons</a:t>
            </a:r>
          </a:p>
          <a:p>
            <a:r>
              <a:rPr lang="en-US" sz="2000" dirty="0"/>
              <a:t>“Electron optics” of dynode chain optimized for</a:t>
            </a:r>
          </a:p>
          <a:p>
            <a:pPr lvl="1"/>
            <a:r>
              <a:rPr lang="en-US" sz="2000" dirty="0"/>
              <a:t>Good gain (favors more dynodes) and collection efficiency</a:t>
            </a:r>
          </a:p>
          <a:p>
            <a:pPr lvl="1"/>
            <a:r>
              <a:rPr lang="en-US" sz="2000" dirty="0"/>
              <a:t>Good transit time and transit time variation (favors fewer dynodes)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E8003F-D8E9-4348-9AE6-F465060B3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</p:spTree>
    <p:extLst>
      <p:ext uri="{BB962C8B-B14F-4D97-AF65-F5344CB8AC3E}">
        <p14:creationId xmlns:p14="http://schemas.microsoft.com/office/powerpoint/2010/main" val="1386923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vernier 2.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37" y="945719"/>
            <a:ext cx="5759349" cy="6158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424" y="1"/>
            <a:ext cx="3323175" cy="1058339"/>
          </a:xfrm>
        </p:spPr>
        <p:txBody>
          <a:bodyPr>
            <a:normAutofit fontScale="90000"/>
          </a:bodyPr>
          <a:lstStyle/>
          <a:p>
            <a:r>
              <a:rPr lang="en-US" dirty="0"/>
              <a:t>Ionization loss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25400" y="1058340"/>
            <a:ext cx="3530599" cy="5698060"/>
          </a:xfrm>
        </p:spPr>
        <p:txBody>
          <a:bodyPr>
            <a:noAutofit/>
          </a:bodyPr>
          <a:lstStyle/>
          <a:p>
            <a:r>
              <a:rPr lang="en-US" sz="1800" dirty="0"/>
              <a:t>Slower particles ionize more</a:t>
            </a:r>
          </a:p>
          <a:p>
            <a:r>
              <a:rPr lang="en-US" sz="1800" dirty="0"/>
              <a:t>At intermediate energies, heavier particles ionize more (because they travel more slowly)</a:t>
            </a:r>
          </a:p>
          <a:p>
            <a:r>
              <a:rPr lang="en-US" sz="1800" dirty="0"/>
              <a:t>Higher-charge particles ionize more</a:t>
            </a:r>
          </a:p>
          <a:p>
            <a:r>
              <a:rPr lang="en-US" sz="1800" dirty="0"/>
              <a:t>Once β increases to be close to 1, minimum is reached: “</a:t>
            </a:r>
            <a:r>
              <a:rPr lang="en-US" sz="1800" b="1" dirty="0">
                <a:solidFill>
                  <a:srgbClr val="0070C0"/>
                </a:solidFill>
              </a:rPr>
              <a:t>minimum ionizing particle</a:t>
            </a:r>
            <a:r>
              <a:rPr lang="en-US" sz="1800" dirty="0"/>
              <a:t>” (MIP)</a:t>
            </a:r>
          </a:p>
          <a:p>
            <a:r>
              <a:rPr lang="en-US" sz="1800" dirty="0"/>
              <a:t>Above a few GeV most particles are MIPs</a:t>
            </a:r>
          </a:p>
          <a:p>
            <a:r>
              <a:rPr lang="en-US" sz="1800" dirty="0"/>
              <a:t>MIP energy loss depends only on particle charge and material density (not on particle mass)</a:t>
            </a:r>
          </a:p>
          <a:p>
            <a:r>
              <a:rPr lang="en-US" sz="1800" dirty="0"/>
              <a:t>For fixed KE below MIP: higher mass means lower speed so greater </a:t>
            </a:r>
            <a:r>
              <a:rPr lang="en-US" sz="1800" dirty="0" err="1"/>
              <a:t>dE</a:t>
            </a:r>
            <a:r>
              <a:rPr lang="en-US" sz="1800" dirty="0"/>
              <a:t>/dx</a:t>
            </a:r>
          </a:p>
        </p:txBody>
      </p:sp>
      <p:pic>
        <p:nvPicPr>
          <p:cNvPr id="7" name="Picture 6" descr="bethe bloch simp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-124755"/>
            <a:ext cx="4080487" cy="129215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0CF2E3-C695-A64F-996A-D7587E20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67503-B9A2-C747-86A2-9D770F359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1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0975"/>
          </a:xfrm>
        </p:spPr>
        <p:txBody>
          <a:bodyPr/>
          <a:lstStyle/>
          <a:p>
            <a:r>
              <a:rPr lang="en-US" sz="3200" dirty="0"/>
              <a:t>Neutrino cross section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413"/>
            <a:ext cx="9144000" cy="59912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05600" y="645112"/>
            <a:ext cx="2057400" cy="140817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0B0F8-D48A-FB40-9C25-1A90A3BBA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/>
              <a:t>Justin Vandenbroucke                                                  Detector physics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29417-827E-9B46-A0AA-323410767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6800" y="6553200"/>
            <a:ext cx="461962" cy="2952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A10A6-C602-E945-A7CD-C01BB79F2563}"/>
              </a:ext>
            </a:extLst>
          </p:cNvPr>
          <p:cNvSpPr txBox="1"/>
          <p:nvPr/>
        </p:nvSpPr>
        <p:spPr>
          <a:xfrm>
            <a:off x="4405745" y="5160887"/>
            <a:ext cx="4004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Formaggio</a:t>
            </a:r>
            <a:r>
              <a:rPr lang="en-US" dirty="0"/>
              <a:t> &amp; Zeller Rev. Mod. Phys. 2012</a:t>
            </a:r>
          </a:p>
        </p:txBody>
      </p:sp>
    </p:spTree>
    <p:extLst>
      <p:ext uri="{BB962C8B-B14F-4D97-AF65-F5344CB8AC3E}">
        <p14:creationId xmlns:p14="http://schemas.microsoft.com/office/powerpoint/2010/main" val="1613457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9000"/>
          </a:xfrm>
        </p:spPr>
        <p:txBody>
          <a:bodyPr>
            <a:normAutofit fontScale="90000"/>
          </a:bodyPr>
          <a:lstStyle/>
          <a:p>
            <a:r>
              <a:rPr lang="en-US" dirty="0"/>
              <a:t>Bremsstrahlung and radiation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Bremsstrahlung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is radiation due to hard Coulomb interactions of a particle with atomic nuclei (“braking radiation”)</a:t>
            </a:r>
          </a:p>
          <a:p>
            <a:r>
              <a:rPr lang="en-US" sz="2000" dirty="0"/>
              <a:t>More important for light (e</a:t>
            </a:r>
            <a:r>
              <a:rPr lang="en-US" sz="2000" baseline="30000" dirty="0"/>
              <a:t>±</a:t>
            </a:r>
            <a:r>
              <a:rPr lang="en-US" sz="2000" dirty="0"/>
              <a:t>) than heavy particles</a:t>
            </a:r>
          </a:p>
          <a:p>
            <a:r>
              <a:rPr lang="en-US" sz="2000" dirty="0"/>
              <a:t>Radiation is forward beamed</a:t>
            </a:r>
          </a:p>
          <a:p>
            <a:r>
              <a:rPr lang="en-US" sz="2000" dirty="0" err="1"/>
              <a:t>dE</a:t>
            </a:r>
            <a:r>
              <a:rPr lang="en-US" sz="2000" dirty="0"/>
              <a:t>/dx is proportional to energy: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 proportionality constant in bremsstrahlung </a:t>
            </a:r>
            <a:r>
              <a:rPr lang="en-US" sz="2000" dirty="0" err="1"/>
              <a:t>dE</a:t>
            </a:r>
            <a:r>
              <a:rPr lang="en-US" sz="2000" dirty="0"/>
              <a:t>/dx is by definition the </a:t>
            </a:r>
            <a:r>
              <a:rPr lang="en-US" sz="2000" b="1" dirty="0">
                <a:solidFill>
                  <a:srgbClr val="0070C0"/>
                </a:solidFill>
              </a:rPr>
              <a:t>radiation length</a:t>
            </a:r>
            <a:r>
              <a:rPr lang="en-US" sz="2000" dirty="0"/>
              <a:t>, a property of the material</a:t>
            </a:r>
          </a:p>
          <a:p>
            <a:r>
              <a:rPr lang="en-US" sz="2000" dirty="0"/>
              <a:t>Over one radiation length, the particle energy is reduced (on average) by one e-folding</a:t>
            </a:r>
          </a:p>
          <a:p>
            <a:r>
              <a:rPr lang="en-US" sz="2000" dirty="0"/>
              <a:t>In water, radiation length = 36 cm (worth memorizing that it is ~1/3 m)</a:t>
            </a:r>
          </a:p>
        </p:txBody>
      </p:sp>
      <p:pic>
        <p:nvPicPr>
          <p:cNvPr id="4" name="Picture 3" descr="bremsstrahlung equ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83" y="1986492"/>
            <a:ext cx="1911350" cy="1001183"/>
          </a:xfrm>
          <a:prstGeom prst="rect">
            <a:avLst/>
          </a:prstGeom>
        </p:spPr>
      </p:pic>
      <p:pic>
        <p:nvPicPr>
          <p:cNvPr id="5" name="Picture 4" descr="radiation length defini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2" y="2882745"/>
            <a:ext cx="4940691" cy="831851"/>
          </a:xfrm>
          <a:prstGeom prst="rect">
            <a:avLst/>
          </a:prstGeom>
        </p:spPr>
      </p:pic>
      <p:pic>
        <p:nvPicPr>
          <p:cNvPr id="6" name="Picture 5" descr="variable definitions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5" b="-33878"/>
          <a:stretch/>
        </p:blipFill>
        <p:spPr>
          <a:xfrm>
            <a:off x="813531" y="3707032"/>
            <a:ext cx="6177281" cy="1753495"/>
          </a:xfrm>
          <a:prstGeom prst="rect">
            <a:avLst/>
          </a:prstGeom>
        </p:spPr>
      </p:pic>
      <p:pic>
        <p:nvPicPr>
          <p:cNvPr id="7" name="Picture 6" descr="489px-Bremsstrahlung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64" y="1460500"/>
            <a:ext cx="2680780" cy="32893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FA0D63-4DB2-BA47-97F0-1E891E166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837183-CE45-6D46-B3AB-7341C8ADD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43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9000"/>
          </a:xfrm>
        </p:spPr>
        <p:txBody>
          <a:bodyPr/>
          <a:lstStyle/>
          <a:p>
            <a:r>
              <a:rPr lang="en-US" i="1" dirty="0"/>
              <a:t>Photo</a:t>
            </a:r>
            <a:r>
              <a:rPr lang="en-US" dirty="0"/>
              <a:t>nuclear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80520"/>
            <a:ext cx="9144000" cy="15621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Counter-intuitively, photons can undergo strong interactions with nuclei</a:t>
            </a:r>
          </a:p>
          <a:p>
            <a:r>
              <a:rPr lang="en-US" sz="2000" dirty="0"/>
              <a:t>Gamma-ray produces virtual quark-antiquark pair that interacts with nucleus</a:t>
            </a:r>
          </a:p>
          <a:p>
            <a:r>
              <a:rPr lang="en-US" sz="2000" dirty="0"/>
              <a:t>Excitation of nucleus can cause dipole (excess protons on one side) which results in resonant absorption (“</a:t>
            </a:r>
            <a:r>
              <a:rPr lang="en-US" sz="2000" b="1" dirty="0">
                <a:solidFill>
                  <a:srgbClr val="0070C0"/>
                </a:solidFill>
              </a:rPr>
              <a:t>giant dipole resonance</a:t>
            </a:r>
            <a:r>
              <a:rPr lang="en-US" sz="2000" dirty="0"/>
              <a:t>”, GDR)</a:t>
            </a:r>
          </a:p>
          <a:p>
            <a:r>
              <a:rPr lang="en-US" sz="2000" dirty="0"/>
              <a:t>Other non-hadrons (e.g. muons) can also undergo photo-nuclear interactions</a:t>
            </a:r>
          </a:p>
        </p:txBody>
      </p:sp>
      <p:pic>
        <p:nvPicPr>
          <p:cNvPr id="4" name="Picture 3" descr="sigma_both_06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5" b="-47455"/>
          <a:stretch/>
        </p:blipFill>
        <p:spPr>
          <a:xfrm>
            <a:off x="2086371" y="874010"/>
            <a:ext cx="4670028" cy="819988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EBC96-29B0-D041-BD17-D89A65605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9FFE2-D2F1-0A49-A790-726214E44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79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6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7724" y="2548887"/>
            <a:ext cx="3198613" cy="319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8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861006"/>
            <a:ext cx="5333423" cy="37576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77336" cy="662419"/>
          </a:xfrm>
        </p:spPr>
        <p:txBody>
          <a:bodyPr>
            <a:normAutofit fontScale="90000"/>
          </a:bodyPr>
          <a:lstStyle/>
          <a:p>
            <a:r>
              <a:rPr lang="en-US" dirty="0"/>
              <a:t>Glashow resonance event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1646156"/>
            <a:ext cx="1987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Resonance:</a:t>
            </a:r>
          </a:p>
          <a:p>
            <a:pPr algn="ctr"/>
            <a:r>
              <a:rPr lang="en-US" sz="2000" dirty="0" err="1"/>
              <a:t>E</a:t>
            </a:r>
            <a:r>
              <a:rPr lang="en-US" sz="2000" baseline="-25000" dirty="0" err="1">
                <a:latin typeface="Symbol" charset="2"/>
                <a:cs typeface="Symbol" charset="2"/>
              </a:rPr>
              <a:t>n</a:t>
            </a:r>
            <a:r>
              <a:rPr lang="en-US" sz="2000" dirty="0"/>
              <a:t> = 6.3 </a:t>
            </a:r>
            <a:r>
              <a:rPr lang="en-US" sz="2000" dirty="0" err="1"/>
              <a:t>PeV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" y="5203342"/>
            <a:ext cx="8915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100" dirty="0" err="1">
                <a:latin typeface="+mn-lt"/>
              </a:rPr>
              <a:t>IceCube</a:t>
            </a:r>
            <a:r>
              <a:rPr lang="en-US" sz="2100" dirty="0">
                <a:latin typeface="+mn-lt"/>
              </a:rPr>
              <a:t>, Nature 591, 220-224 (2021)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100" dirty="0" err="1">
                <a:latin typeface="+mn-lt"/>
              </a:rPr>
              <a:t>IceCube</a:t>
            </a:r>
            <a:r>
              <a:rPr lang="en-US" sz="2100" dirty="0">
                <a:latin typeface="+mn-lt"/>
              </a:rPr>
              <a:t>, 1710.01191 (ICRC)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100" dirty="0">
                <a:latin typeface="+mn-lt"/>
              </a:rPr>
              <a:t>6.05 ± 0.72 </a:t>
            </a:r>
            <a:r>
              <a:rPr lang="en-US" sz="2100" dirty="0" err="1">
                <a:latin typeface="+mn-lt"/>
              </a:rPr>
              <a:t>PeV</a:t>
            </a:r>
            <a:r>
              <a:rPr lang="en-US" sz="2100" dirty="0">
                <a:latin typeface="+mn-lt"/>
              </a:rPr>
              <a:t> visible energy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100" dirty="0"/>
              <a:t>Event not contained:  identified in partially contained </a:t>
            </a:r>
            <a:r>
              <a:rPr lang="en-US" sz="2100" dirty="0" err="1"/>
              <a:t>PeV</a:t>
            </a:r>
            <a:r>
              <a:rPr lang="en-US" sz="2100" dirty="0"/>
              <a:t> search (PEPE)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/>
              <a:t>Justin Vandenbroucke                                                  Detector physics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53200"/>
            <a:ext cx="461962" cy="2952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9" name="Picture 8" descr="van santen glashow.pdf">
            <a:extLst>
              <a:ext uri="{FF2B5EF4-FFF2-40B4-BE49-F238E27FC236}">
                <a16:creationId xmlns:a16="http://schemas.microsoft.com/office/drawing/2014/main" id="{3C3012AA-DA8F-A845-AF08-0FBD86401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01" y="659883"/>
            <a:ext cx="2998399" cy="242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7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rgeretal-1407-3255_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96" y="109538"/>
            <a:ext cx="4876604" cy="30279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96838"/>
            <a:ext cx="3098800" cy="1719262"/>
          </a:xfrm>
        </p:spPr>
        <p:txBody>
          <a:bodyPr>
            <a:normAutofit fontScale="90000"/>
          </a:bodyPr>
          <a:lstStyle/>
          <a:p>
            <a:r>
              <a:rPr lang="en-US" dirty="0"/>
              <a:t>The Glashow resonance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" y="2756439"/>
            <a:ext cx="4787900" cy="3893736"/>
          </a:xfrm>
        </p:spPr>
        <p:txBody>
          <a:bodyPr>
            <a:noAutofit/>
          </a:bodyPr>
          <a:lstStyle/>
          <a:p>
            <a:r>
              <a:rPr lang="en-US" sz="1800" dirty="0"/>
              <a:t>An alternative interaction to DIS, for neutrinos incident on matter (atoms)</a:t>
            </a:r>
          </a:p>
          <a:p>
            <a:r>
              <a:rPr lang="en-US" sz="1800" dirty="0"/>
              <a:t>Only possible for electron anti-neutrinos, due to presence of atomic electrons in matter</a:t>
            </a:r>
          </a:p>
          <a:p>
            <a:r>
              <a:rPr lang="en-US" sz="1800" dirty="0"/>
              <a:t>Resonant production of W</a:t>
            </a:r>
            <a:r>
              <a:rPr lang="en-US" sz="1800" baseline="30000" dirty="0"/>
              <a:t>-</a:t>
            </a:r>
            <a:r>
              <a:rPr lang="en-US" sz="1800" dirty="0"/>
              <a:t>, which decays</a:t>
            </a:r>
            <a:endParaRPr lang="en-US" sz="1800" baseline="30000" dirty="0"/>
          </a:p>
          <a:p>
            <a:r>
              <a:rPr lang="en-US" sz="1800" dirty="0"/>
              <a:t>Resonance is at neutrino energy of 6 </a:t>
            </a:r>
            <a:r>
              <a:rPr lang="en-US" sz="1800" dirty="0" err="1"/>
              <a:t>PeV</a:t>
            </a:r>
            <a:endParaRPr lang="en-US" sz="1800" dirty="0"/>
          </a:p>
          <a:p>
            <a:r>
              <a:rPr lang="en-US" sz="1800" dirty="0"/>
              <a:t>W</a:t>
            </a:r>
            <a:r>
              <a:rPr lang="en-US" sz="1800" baseline="30000" dirty="0"/>
              <a:t>-</a:t>
            </a:r>
            <a:r>
              <a:rPr lang="en-US" sz="1800" dirty="0"/>
              <a:t> branching ratios:</a:t>
            </a:r>
          </a:p>
          <a:p>
            <a:pPr lvl="1"/>
            <a:r>
              <a:rPr lang="en-US" sz="1800" dirty="0"/>
              <a:t>68% quark + antiquark (</a:t>
            </a:r>
            <a:r>
              <a:rPr lang="en-US" sz="1800" dirty="0" err="1"/>
              <a:t>hadronic</a:t>
            </a:r>
            <a:r>
              <a:rPr lang="en-US" sz="1800" dirty="0"/>
              <a:t> shower)</a:t>
            </a:r>
          </a:p>
          <a:p>
            <a:pPr lvl="1"/>
            <a:r>
              <a:rPr lang="en-US" sz="1800" dirty="0"/>
              <a:t>11% tau + tau antineutrino (tau track)</a:t>
            </a:r>
          </a:p>
          <a:p>
            <a:pPr lvl="1"/>
            <a:r>
              <a:rPr lang="en-US" sz="1800" dirty="0"/>
              <a:t>11% mu + mu antineutrino (mu track)</a:t>
            </a:r>
          </a:p>
          <a:p>
            <a:pPr lvl="1"/>
            <a:r>
              <a:rPr lang="en-US" sz="1800" dirty="0"/>
              <a:t>10% electron + electron antineutrino (electromagnetic shower)</a:t>
            </a:r>
          </a:p>
        </p:txBody>
      </p:sp>
      <p:pic>
        <p:nvPicPr>
          <p:cNvPr id="4" name="Picture 3" descr="van santen glasho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3137445"/>
            <a:ext cx="4343400" cy="351735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9D76B-1FF7-DC49-9E4A-D5213DF73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FFB95-27A0-2845-A791-B8CAA30A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4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vernier 6.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53" y="7940"/>
            <a:ext cx="6087745" cy="4536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3162300" cy="1439862"/>
          </a:xfrm>
        </p:spPr>
        <p:txBody>
          <a:bodyPr>
            <a:noAutofit/>
          </a:bodyPr>
          <a:lstStyle/>
          <a:p>
            <a:r>
              <a:rPr lang="en-US" sz="4000" dirty="0"/>
              <a:t>Quantum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37062"/>
            <a:ext cx="8991600" cy="21463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Quantum efficiency </a:t>
            </a:r>
            <a:r>
              <a:rPr lang="en-US" sz="2000" dirty="0"/>
              <a:t>= Fraction of photon absorption events that result in photo-electron emission by metal surface</a:t>
            </a:r>
          </a:p>
          <a:p>
            <a:r>
              <a:rPr lang="en-US" sz="2000" dirty="0"/>
              <a:t>Function of wavelength for each material</a:t>
            </a:r>
          </a:p>
          <a:p>
            <a:r>
              <a:rPr lang="en-US" sz="2000" dirty="0"/>
              <a:t>Choice of photocathode material determines QE as function of wavelength</a:t>
            </a:r>
          </a:p>
          <a:p>
            <a:r>
              <a:rPr lang="en-US" sz="2000" dirty="0"/>
              <a:t>Typically peaks ~25%</a:t>
            </a:r>
          </a:p>
          <a:p>
            <a:r>
              <a:rPr lang="en-US" sz="2000" dirty="0"/>
              <a:t>High quantum efficiency devices now available up to ~35-40% (more expensive)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34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B6A36-4AAD-404D-B8F1-C4C6E2572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</p:spTree>
    <p:extLst>
      <p:ext uri="{BB962C8B-B14F-4D97-AF65-F5344CB8AC3E}">
        <p14:creationId xmlns:p14="http://schemas.microsoft.com/office/powerpoint/2010/main" val="1807936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36207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IceCube</a:t>
            </a:r>
            <a:r>
              <a:rPr lang="en-US" dirty="0"/>
              <a:t> PMT inside</a:t>
            </a:r>
            <a:br>
              <a:rPr lang="en-US" dirty="0"/>
            </a:br>
            <a:r>
              <a:rPr lang="en-US" dirty="0"/>
              <a:t>Digital Optical Module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23930"/>
            <a:ext cx="9232900" cy="1689100"/>
          </a:xfrm>
        </p:spPr>
        <p:txBody>
          <a:bodyPr>
            <a:noAutofit/>
          </a:bodyPr>
          <a:lstStyle/>
          <a:p>
            <a:r>
              <a:rPr lang="en-US" sz="2000" dirty="0"/>
              <a:t>10 inch diameter PMT (compare 20 inch </a:t>
            </a:r>
            <a:r>
              <a:rPr lang="en-US" sz="2000" dirty="0" err="1"/>
              <a:t>SuperK</a:t>
            </a:r>
            <a:r>
              <a:rPr lang="en-US" sz="2000" dirty="0"/>
              <a:t> diameter)</a:t>
            </a:r>
          </a:p>
          <a:p>
            <a:r>
              <a:rPr lang="en-US" sz="2000" dirty="0"/>
              <a:t>Mu metal cage: nickel-iron alloy (77% nickel, 16% iron, 5% copper, 2% chromium)</a:t>
            </a:r>
          </a:p>
          <a:p>
            <a:pPr lvl="1"/>
            <a:r>
              <a:rPr lang="en-US" sz="2000" dirty="0"/>
              <a:t>High magnetic permeability (µ)</a:t>
            </a:r>
          </a:p>
          <a:p>
            <a:pPr lvl="1"/>
            <a:r>
              <a:rPr lang="en-US" sz="2000" dirty="0"/>
              <a:t>Shield’s Earth’s magnetic field to reduce deflection in electron optics</a:t>
            </a:r>
          </a:p>
        </p:txBody>
      </p:sp>
      <p:pic>
        <p:nvPicPr>
          <p:cNvPr id="4" name="Picture 3" descr="icecube figure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9" y="1344612"/>
            <a:ext cx="6272641" cy="38242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35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4004-4BFA-A445-8803-0A060FC8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</p:spTree>
    <p:extLst>
      <p:ext uri="{BB962C8B-B14F-4D97-AF65-F5344CB8AC3E}">
        <p14:creationId xmlns:p14="http://schemas.microsoft.com/office/powerpoint/2010/main" val="2274169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2800"/>
          </a:xfrm>
        </p:spPr>
        <p:txBody>
          <a:bodyPr/>
          <a:lstStyle/>
          <a:p>
            <a:r>
              <a:rPr lang="en-US" dirty="0"/>
              <a:t>Strong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0257"/>
            <a:ext cx="9029700" cy="5102543"/>
          </a:xfrm>
        </p:spPr>
        <p:txBody>
          <a:bodyPr>
            <a:noAutofit/>
          </a:bodyPr>
          <a:lstStyle/>
          <a:p>
            <a:r>
              <a:rPr lang="en-US" sz="2100" dirty="0"/>
              <a:t>So far we have focused on electromagnetic interactions: ionization loss, Cherenkov radiation, bremsstrahlung, transition radiation, photoelectric, Compton, pair production</a:t>
            </a:r>
          </a:p>
          <a:p>
            <a:r>
              <a:rPr lang="en-US" sz="2100" dirty="0"/>
              <a:t>High energy hadrons (protons, neutrons, </a:t>
            </a:r>
            <a:r>
              <a:rPr lang="en-US" sz="2100" dirty="0" err="1"/>
              <a:t>pions</a:t>
            </a:r>
            <a:r>
              <a:rPr lang="en-US" sz="2100" dirty="0"/>
              <a:t>, …) can also undergo strong interactions in matter</a:t>
            </a:r>
          </a:p>
          <a:p>
            <a:r>
              <a:rPr lang="en-US" sz="2100" dirty="0"/>
              <a:t>Elastic: simple scattering without exciting or changing identity of particles</a:t>
            </a:r>
          </a:p>
          <a:p>
            <a:r>
              <a:rPr lang="en-US" sz="2100" dirty="0"/>
              <a:t>Inelastic: produces quarks which </a:t>
            </a:r>
            <a:r>
              <a:rPr lang="en-US" sz="2100" dirty="0" err="1"/>
              <a:t>hadronize</a:t>
            </a:r>
            <a:r>
              <a:rPr lang="en-US" sz="2100" dirty="0"/>
              <a:t> to mesons or baryons</a:t>
            </a:r>
          </a:p>
          <a:p>
            <a:r>
              <a:rPr lang="en-US" sz="2100" dirty="0"/>
              <a:t>Non-hadrons (electrons, muons, neutrinos, …) do not undergo strong interactions</a:t>
            </a:r>
          </a:p>
          <a:p>
            <a:r>
              <a:rPr lang="en-US" sz="2100" dirty="0"/>
              <a:t>Because strong force has a very short range, strong cross section at high energy (above 1 GeV) is roughly equal to geometric cross section of nucleus</a:t>
            </a:r>
          </a:p>
          <a:p>
            <a:r>
              <a:rPr lang="en-US" sz="2100" dirty="0"/>
              <a:t>1 barn = 10</a:t>
            </a:r>
            <a:r>
              <a:rPr lang="en-US" sz="2100" baseline="30000" dirty="0"/>
              <a:t>-24</a:t>
            </a:r>
            <a:r>
              <a:rPr lang="en-US" sz="2100" dirty="0"/>
              <a:t> cm</a:t>
            </a:r>
            <a:r>
              <a:rPr lang="en-US" sz="2100" baseline="30000" dirty="0"/>
              <a:t>2</a:t>
            </a:r>
            <a:endParaRPr lang="en-US" sz="2100" dirty="0"/>
          </a:p>
          <a:p>
            <a:r>
              <a:rPr lang="en-US" sz="2100" dirty="0"/>
              <a:t>Proton radius ~ 1 </a:t>
            </a:r>
            <a:r>
              <a:rPr lang="en-US" sz="2100" dirty="0" err="1"/>
              <a:t>fm</a:t>
            </a:r>
            <a:r>
              <a:rPr lang="en-US" sz="2100" dirty="0"/>
              <a:t>: area = ~3 x 10</a:t>
            </a:r>
            <a:r>
              <a:rPr lang="en-US" sz="2100" baseline="30000" dirty="0"/>
              <a:t>-26</a:t>
            </a:r>
            <a:r>
              <a:rPr lang="en-US" sz="2100" dirty="0"/>
              <a:t> cm</a:t>
            </a:r>
            <a:r>
              <a:rPr lang="en-US" sz="2100" baseline="30000" dirty="0"/>
              <a:t>2</a:t>
            </a:r>
            <a:r>
              <a:rPr lang="en-US" sz="2100" dirty="0"/>
              <a:t> = ~30 millibarn</a:t>
            </a:r>
          </a:p>
          <a:p>
            <a:r>
              <a:rPr lang="en-US" sz="2100" dirty="0"/>
              <a:t>Nucleus of atomic number A has cross section given approximately by</a:t>
            </a:r>
          </a:p>
        </p:txBody>
      </p:sp>
      <p:pic>
        <p:nvPicPr>
          <p:cNvPr id="4" name="Picture 3" descr="strong cross sec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37" y="5750203"/>
            <a:ext cx="4752725" cy="96539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A41E6-19B7-DD49-B4A2-3B7500662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A7698-FF2E-4A4A-891B-49A718DC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Strong interaction cross section grows slowly with energy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FACB7E-BF1C-E246-A28C-A13BB7906312}"/>
              </a:ext>
            </a:extLst>
          </p:cNvPr>
          <p:cNvGrpSpPr>
            <a:grpSpLocks noChangeAspect="1"/>
          </p:cNvGrpSpPr>
          <p:nvPr/>
        </p:nvGrpSpPr>
        <p:grpSpPr>
          <a:xfrm>
            <a:off x="307340" y="1230693"/>
            <a:ext cx="5562600" cy="4396614"/>
            <a:chOff x="228599" y="1229490"/>
            <a:chExt cx="6400801" cy="4852906"/>
          </a:xfrm>
        </p:grpSpPr>
        <p:pic>
          <p:nvPicPr>
            <p:cNvPr id="4" name="Picture 3" descr="CCnew8_08_14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9" y="1229490"/>
              <a:ext cx="6210301" cy="4852906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1206500" y="4075342"/>
              <a:ext cx="54229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6105236" y="3509238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Simple estimate surprisingly accurate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886" y="5828591"/>
            <a:ext cx="6845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Small rise at high energy, but only by a factor of ~2 for LHC energy and ~3 for ultra-high-energy-cosmic-ray energy (10</a:t>
            </a:r>
            <a:r>
              <a:rPr lang="en-US" sz="2000" baseline="30000" dirty="0"/>
              <a:t>17</a:t>
            </a:r>
            <a:r>
              <a:rPr lang="en-US" sz="2000" dirty="0"/>
              <a:t> eV)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B23D6-E71C-7A42-BB21-89306BC8E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Justin Vandenbroucke                                                  Detector physics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88249-64B2-2344-BA86-AAE51E37F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63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cube figure 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36" y="656833"/>
            <a:ext cx="5239328" cy="3781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3100"/>
          </a:xfrm>
        </p:spPr>
        <p:txBody>
          <a:bodyPr>
            <a:noAutofit/>
          </a:bodyPr>
          <a:lstStyle/>
          <a:p>
            <a:r>
              <a:rPr lang="en-US" sz="4000" dirty="0"/>
              <a:t>Integrated charge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33202"/>
            <a:ext cx="9144000" cy="2540000"/>
          </a:xfrm>
        </p:spPr>
        <p:txBody>
          <a:bodyPr>
            <a:noAutofit/>
          </a:bodyPr>
          <a:lstStyle/>
          <a:p>
            <a:r>
              <a:rPr lang="en-US" sz="2000" dirty="0"/>
              <a:t>PMT is current source</a:t>
            </a:r>
          </a:p>
          <a:p>
            <a:r>
              <a:rPr lang="en-US" sz="2000" dirty="0"/>
              <a:t>Integral of waveform is </a:t>
            </a:r>
            <a:r>
              <a:rPr lang="en-US" sz="2000" b="1" dirty="0">
                <a:solidFill>
                  <a:srgbClr val="0070C0"/>
                </a:solidFill>
              </a:rPr>
              <a:t>integrated charge </a:t>
            </a:r>
            <a:r>
              <a:rPr lang="en-US" sz="2000" dirty="0"/>
              <a:t>collected from PMT in some time window</a:t>
            </a:r>
          </a:p>
          <a:p>
            <a:r>
              <a:rPr lang="en-US" sz="2000" dirty="0"/>
              <a:t>Primary peak in charge distribution is from single photo-electrons</a:t>
            </a:r>
          </a:p>
          <a:p>
            <a:r>
              <a:rPr lang="en-US" sz="2000" dirty="0"/>
              <a:t>Lower amplitude peak (</a:t>
            </a:r>
            <a:r>
              <a:rPr lang="en-US" sz="2000" b="1" dirty="0">
                <a:solidFill>
                  <a:srgbClr val="0070C0"/>
                </a:solidFill>
              </a:rPr>
              <a:t>pedestal</a:t>
            </a:r>
            <a:r>
              <a:rPr lang="en-US" sz="2000" dirty="0"/>
              <a:t>) is from noise</a:t>
            </a:r>
          </a:p>
          <a:p>
            <a:r>
              <a:rPr lang="en-US" sz="2000" dirty="0"/>
              <a:t>Can be used to measure/monitor PMT gain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Gain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= ~2 </a:t>
            </a:r>
            <a:r>
              <a:rPr lang="en-US" sz="2000" dirty="0" err="1"/>
              <a:t>pC</a:t>
            </a:r>
            <a:r>
              <a:rPr lang="en-US" sz="2000" dirty="0"/>
              <a:t> per </a:t>
            </a:r>
            <a:r>
              <a:rPr lang="en-US" sz="2000" dirty="0" err="1"/>
              <a:t>pe</a:t>
            </a:r>
            <a:r>
              <a:rPr lang="en-US" sz="2000" dirty="0"/>
              <a:t> / (1.6e-19 C per electron) = ~1 x 10</a:t>
            </a:r>
            <a:r>
              <a:rPr lang="en-US" sz="2000" baseline="30000" dirty="0"/>
              <a:t>7</a:t>
            </a:r>
            <a:r>
              <a:rPr lang="en-US" sz="2000" dirty="0"/>
              <a:t> electrons per </a:t>
            </a:r>
            <a:r>
              <a:rPr lang="en-US" sz="2000" dirty="0" err="1"/>
              <a:t>pe</a:t>
            </a:r>
            <a:endParaRPr lang="en-US" sz="20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4356100" y="1912442"/>
            <a:ext cx="2528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 from IceCube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38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0F1C5-7AC7-CA46-926D-AE4BBF34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</p:spTree>
    <p:extLst>
      <p:ext uri="{BB962C8B-B14F-4D97-AF65-F5344CB8AC3E}">
        <p14:creationId xmlns:p14="http://schemas.microsoft.com/office/powerpoint/2010/main" val="3009872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Pulse height (or integrated charge) spectra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6940" y="6007100"/>
            <a:ext cx="5173920" cy="482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“Pedestal” (0 pe signal) is the noise floor</a:t>
            </a:r>
          </a:p>
        </p:txBody>
      </p:sp>
      <p:pic>
        <p:nvPicPr>
          <p:cNvPr id="4" name="Picture 3" descr="spectrum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143000"/>
            <a:ext cx="4445000" cy="444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346700"/>
            <a:ext cx="2791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 from </a:t>
            </a:r>
            <a:r>
              <a:rPr lang="en-US" sz="2000" dirty="0" err="1"/>
              <a:t>LHCb</a:t>
            </a:r>
            <a:r>
              <a:rPr lang="en-US" sz="2000" dirty="0"/>
              <a:t> RICH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1143000"/>
            <a:ext cx="1859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Pulse 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A69577-72B3-DB4E-8D78-33DE6CC86833}"/>
              </a:ext>
            </a:extLst>
          </p:cNvPr>
          <p:cNvGrpSpPr/>
          <p:nvPr/>
        </p:nvGrpSpPr>
        <p:grpSpPr>
          <a:xfrm>
            <a:off x="4145487" y="1237254"/>
            <a:ext cx="4706413" cy="4557018"/>
            <a:chOff x="4145487" y="1237254"/>
            <a:chExt cx="4706413" cy="455701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9AAD399-3E13-084A-9DBD-58B13B54E862}"/>
                </a:ext>
              </a:extLst>
            </p:cNvPr>
            <p:cNvGrpSpPr/>
            <p:nvPr/>
          </p:nvGrpSpPr>
          <p:grpSpPr>
            <a:xfrm>
              <a:off x="4145487" y="1562100"/>
              <a:ext cx="4706413" cy="4232172"/>
              <a:chOff x="4145487" y="1562100"/>
              <a:chExt cx="4706413" cy="4232172"/>
            </a:xfrm>
          </p:grpSpPr>
          <p:pic>
            <p:nvPicPr>
              <p:cNvPr id="6" name="Picture 5" descr="osh_0103_002_figure19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5487" y="1562100"/>
                <a:ext cx="4706413" cy="3524286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294536" y="5086386"/>
                <a:ext cx="29931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Example from Hamamatsu</a:t>
                </a:r>
              </a:p>
              <a:p>
                <a:pPr algn="ctr"/>
                <a:r>
                  <a:rPr lang="en-US" sz="2000" dirty="0"/>
                  <a:t>multi-pixel photon counter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445689" y="1237254"/>
              <a:ext cx="25130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Pulse integral (charge)</a:t>
              </a: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39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AEB658C-02A5-5B42-9EC8-F3AAD48D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</p:spTree>
    <p:extLst>
      <p:ext uri="{BB962C8B-B14F-4D97-AF65-F5344CB8AC3E}">
        <p14:creationId xmlns:p14="http://schemas.microsoft.com/office/powerpoint/2010/main" val="144117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01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(Weak) neutrino interactions in matter: high energy (&gt;30 GeV)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4318556"/>
            <a:ext cx="9144000" cy="2082244"/>
          </a:xfrm>
        </p:spPr>
        <p:txBody>
          <a:bodyPr>
            <a:noAutofit/>
          </a:bodyPr>
          <a:lstStyle/>
          <a:p>
            <a:r>
              <a:rPr lang="en-US" sz="2000" dirty="0"/>
              <a:t>In the high-energy regime (above ~30 GeV), interactions are dominated by </a:t>
            </a:r>
            <a:r>
              <a:rPr lang="en-US" sz="2000" i="1" dirty="0"/>
              <a:t>deep inelastic scattering </a:t>
            </a:r>
            <a:r>
              <a:rPr lang="en-US" sz="2000" dirty="0"/>
              <a:t>(neutrinos interact with </a:t>
            </a:r>
            <a:r>
              <a:rPr lang="en-US" sz="2000" i="1" dirty="0"/>
              <a:t>quarks</a:t>
            </a:r>
            <a:r>
              <a:rPr lang="en-US" sz="2000" dirty="0"/>
              <a:t> in nuclei)</a:t>
            </a:r>
          </a:p>
          <a:p>
            <a:r>
              <a:rPr lang="en-US" sz="2000" dirty="0"/>
              <a:t>Charged-current (CC) and neutral-current (NC) interactions</a:t>
            </a:r>
          </a:p>
          <a:p>
            <a:r>
              <a:rPr lang="en-US" sz="2000" dirty="0"/>
              <a:t>Cross section increases with energy</a:t>
            </a:r>
          </a:p>
          <a:p>
            <a:r>
              <a:rPr lang="en-US" sz="2000" dirty="0"/>
              <a:t>NC products: outgoing neutrino and hadronic shower</a:t>
            </a:r>
          </a:p>
          <a:p>
            <a:r>
              <a:rPr lang="en-US" sz="2000" dirty="0"/>
              <a:t>CC products: outgoing charged lepton and hadronic shower</a:t>
            </a:r>
          </a:p>
        </p:txBody>
      </p:sp>
      <p:pic>
        <p:nvPicPr>
          <p:cNvPr id="6" name="Picture 5" descr="van santen diagr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1276428"/>
            <a:ext cx="8458201" cy="2887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4674" y="1430845"/>
            <a:ext cx="1843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charged current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42074" y="1434021"/>
            <a:ext cx="1760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neutral current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CA0C46-BD54-424D-920D-1ADE7833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Justin Vandenbroucke                                                  Detector physics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9F0442-8AC0-0F41-B6B7-B339B9F5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6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Nuisance pulses in PMTs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04900"/>
            <a:ext cx="8255000" cy="50800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Late pulses</a:t>
            </a:r>
            <a:r>
              <a:rPr lang="en-US" sz="2000" dirty="0"/>
              <a:t>: </a:t>
            </a:r>
            <a:r>
              <a:rPr lang="en-US" sz="2000" dirty="0" err="1"/>
              <a:t>pe</a:t>
            </a:r>
            <a:r>
              <a:rPr lang="en-US" sz="2000" dirty="0"/>
              <a:t> backscatters elastically off first dynode, then accelerated back to it</a:t>
            </a:r>
          </a:p>
          <a:p>
            <a:pPr lvl="1"/>
            <a:r>
              <a:rPr lang="en-US" sz="2000" dirty="0"/>
              <a:t>Delayed arrival time</a:t>
            </a:r>
          </a:p>
          <a:p>
            <a:pPr lvl="1"/>
            <a:r>
              <a:rPr lang="en-US" sz="2000" dirty="0"/>
              <a:t>Standard amplitude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After-pulses</a:t>
            </a:r>
            <a:r>
              <a:rPr lang="en-US" sz="2000" dirty="0"/>
              <a:t>: </a:t>
            </a:r>
            <a:r>
              <a:rPr lang="en-US" sz="2000" dirty="0" err="1"/>
              <a:t>pe</a:t>
            </a:r>
            <a:r>
              <a:rPr lang="en-US" sz="2000" dirty="0"/>
              <a:t> scatters off residual gas atom inside PMT, ionizing it</a:t>
            </a:r>
          </a:p>
          <a:p>
            <a:pPr lvl="1"/>
            <a:r>
              <a:rPr lang="en-US" sz="2000" dirty="0"/>
              <a:t>Original </a:t>
            </a:r>
            <a:r>
              <a:rPr lang="en-US" sz="2000" dirty="0" err="1"/>
              <a:t>pe</a:t>
            </a:r>
            <a:r>
              <a:rPr lang="en-US" sz="2000" dirty="0"/>
              <a:t> proceeds almost as usual</a:t>
            </a:r>
          </a:p>
          <a:p>
            <a:pPr lvl="1"/>
            <a:r>
              <a:rPr lang="en-US" sz="2000" dirty="0"/>
              <a:t>Ion drifts backward (slowly) to photocathode, where it ejects many (~10) photoelectrons</a:t>
            </a:r>
          </a:p>
          <a:p>
            <a:pPr lvl="1"/>
            <a:r>
              <a:rPr lang="en-US" sz="2000" dirty="0"/>
              <a:t>Delayed arrival time</a:t>
            </a:r>
          </a:p>
          <a:p>
            <a:pPr lvl="1"/>
            <a:r>
              <a:rPr lang="en-US" sz="2000" dirty="0"/>
              <a:t>Large amplitude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Pre-pulses</a:t>
            </a:r>
            <a:r>
              <a:rPr lang="en-US" sz="2000" dirty="0"/>
              <a:t>: photons bypass photocathode and produce photo-electron on first dynode</a:t>
            </a:r>
          </a:p>
          <a:p>
            <a:pPr lvl="1"/>
            <a:r>
              <a:rPr lang="en-US" sz="2000" dirty="0"/>
              <a:t>Earlier arrival time</a:t>
            </a:r>
          </a:p>
          <a:p>
            <a:pPr lvl="1"/>
            <a:r>
              <a:rPr lang="en-US" sz="2000" dirty="0"/>
              <a:t>Lower amplitude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40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A1228-AC59-1145-8B19-1F6F06BA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</p:spTree>
    <p:extLst>
      <p:ext uri="{BB962C8B-B14F-4D97-AF65-F5344CB8AC3E}">
        <p14:creationId xmlns:p14="http://schemas.microsoft.com/office/powerpoint/2010/main" val="298952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Excess noise factor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5801"/>
            <a:ext cx="8229600" cy="3200400"/>
          </a:xfrm>
        </p:spPr>
        <p:txBody>
          <a:bodyPr>
            <a:normAutofit/>
          </a:bodyPr>
          <a:lstStyle/>
          <a:p>
            <a:r>
              <a:rPr lang="en-US" sz="2400" dirty="0"/>
              <a:t>If gain is constant, statistical variation is simply Poisson statistics of photo-electrons</a:t>
            </a:r>
          </a:p>
          <a:p>
            <a:r>
              <a:rPr lang="en-US" sz="2400" dirty="0"/>
              <a:t>But gain varies from event to event, resulting in excess noise</a:t>
            </a:r>
          </a:p>
          <a:p>
            <a:r>
              <a:rPr lang="en-US" sz="2400" dirty="0"/>
              <a:t>ENF = factor by which noise is larger than expected from Poisson distribution</a:t>
            </a:r>
          </a:p>
          <a:p>
            <a:r>
              <a:rPr lang="en-US" sz="2400" dirty="0"/>
              <a:t>ENF = 1 for zero gain variation, typically up to 2 for actual detectors with gain variation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41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FE8E0-01C8-8048-A8C0-1028ED1A5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</p:spTree>
    <p:extLst>
      <p:ext uri="{BB962C8B-B14F-4D97-AF65-F5344CB8AC3E}">
        <p14:creationId xmlns:p14="http://schemas.microsoft.com/office/powerpoint/2010/main" val="18094267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ecube figure 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855515"/>
            <a:ext cx="6732857" cy="3781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Waveforms of photo-electrons from PMTs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18501"/>
            <a:ext cx="9144000" cy="2197100"/>
          </a:xfrm>
        </p:spPr>
        <p:txBody>
          <a:bodyPr>
            <a:noAutofit/>
          </a:bodyPr>
          <a:lstStyle/>
          <a:p>
            <a:r>
              <a:rPr lang="en-US" sz="2000" dirty="0"/>
              <a:t>Waveform recording is powerful (for single-photon counting and timing) and increasingly common</a:t>
            </a:r>
          </a:p>
          <a:p>
            <a:r>
              <a:rPr lang="en-US" sz="2000" dirty="0"/>
              <a:t>Waveform-recording electronics are more expensive than alternatives</a:t>
            </a:r>
          </a:p>
          <a:p>
            <a:r>
              <a:rPr lang="en-US" sz="2000" dirty="0"/>
              <a:t>Alternatives with less expensive electronics, computing, data storage: record only the peak amplitude, integrated charge, or time of threshold crossings (time to digital converter)</a:t>
            </a:r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051300" y="2162145"/>
            <a:ext cx="2528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 from IceCube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42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E7D2B-D481-1148-B435-32B6CAA1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</p:spTree>
    <p:extLst>
      <p:ext uri="{BB962C8B-B14F-4D97-AF65-F5344CB8AC3E}">
        <p14:creationId xmlns:p14="http://schemas.microsoft.com/office/powerpoint/2010/main" val="1664712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Wide variety of PMT shapes and sizes</a:t>
            </a:r>
          </a:p>
        </p:txBody>
      </p:sp>
      <p:pic>
        <p:nvPicPr>
          <p:cNvPr id="4" name="Picture 3" descr="Satelli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539"/>
            <a:ext cx="9144000" cy="535346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43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CE855B-3FD3-1342-9B1F-AA223646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</p:spTree>
    <p:extLst>
      <p:ext uri="{BB962C8B-B14F-4D97-AF65-F5344CB8AC3E}">
        <p14:creationId xmlns:p14="http://schemas.microsoft.com/office/powerpoint/2010/main" val="2962265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Photomultiplier glass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778000"/>
            <a:ext cx="89662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Glass often has trace radioactivity (potassium-40)</a:t>
            </a:r>
          </a:p>
          <a:p>
            <a:r>
              <a:rPr lang="en-US" sz="2400" dirty="0"/>
              <a:t>For low-background experiments, special low-activity PMTs or silicon </a:t>
            </a:r>
            <a:r>
              <a:rPr lang="en-US" sz="2400" dirty="0" err="1"/>
              <a:t>photodetectors</a:t>
            </a:r>
            <a:r>
              <a:rPr lang="en-US" sz="2400" dirty="0"/>
              <a:t> can be used</a:t>
            </a:r>
          </a:p>
          <a:p>
            <a:r>
              <a:rPr lang="en-US" sz="2400" dirty="0"/>
              <a:t>PMT window transmissivity typically cuts off in UV</a:t>
            </a:r>
          </a:p>
          <a:p>
            <a:r>
              <a:rPr lang="en-US" sz="2400" dirty="0"/>
              <a:t>Difficult/expensive to achieve good UV response</a:t>
            </a:r>
          </a:p>
          <a:p>
            <a:r>
              <a:rPr lang="en-US" sz="2400" dirty="0"/>
              <a:t>Borosilicate glass </a:t>
            </a:r>
            <a:r>
              <a:rPr lang="en-US" sz="2400" dirty="0" err="1"/>
              <a:t>passband</a:t>
            </a:r>
            <a:r>
              <a:rPr lang="en-US" sz="2400" dirty="0"/>
              <a:t>: near IR to 300 nm</a:t>
            </a:r>
          </a:p>
          <a:p>
            <a:r>
              <a:rPr lang="en-US" sz="2400" dirty="0"/>
              <a:t>Example challenge: xenon (for double beta decay and dark matter experiments) scintillation light is 175 nm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44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93651-D6BA-D348-90DC-9C913FEB9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</p:spTree>
    <p:extLst>
      <p:ext uri="{BB962C8B-B14F-4D97-AF65-F5344CB8AC3E}">
        <p14:creationId xmlns:p14="http://schemas.microsoft.com/office/powerpoint/2010/main" val="2308629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calculation of shower max altitude in air for 10 TeV gamma 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961" y="1697038"/>
            <a:ext cx="8917039" cy="51609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Critical energy in air: </a:t>
            </a:r>
            <a:r>
              <a:rPr lang="en-US" dirty="0" err="1"/>
              <a:t>E</a:t>
            </a:r>
            <a:r>
              <a:rPr lang="en-US" baseline="-25000" dirty="0" err="1"/>
              <a:t>crit</a:t>
            </a:r>
            <a:r>
              <a:rPr lang="en-US" dirty="0"/>
              <a:t> = 0.1 GeV</a:t>
            </a:r>
          </a:p>
          <a:p>
            <a:r>
              <a:rPr lang="en-US" dirty="0"/>
              <a:t>Radiation length in air: X</a:t>
            </a:r>
            <a:r>
              <a:rPr lang="en-US" baseline="-25000" dirty="0"/>
              <a:t>0</a:t>
            </a:r>
            <a:r>
              <a:rPr lang="en-US" dirty="0"/>
              <a:t> = 37 g/cm</a:t>
            </a:r>
            <a:r>
              <a:rPr lang="en-US" baseline="30000" dirty="0"/>
              <a:t>2</a:t>
            </a:r>
          </a:p>
          <a:p>
            <a:r>
              <a:rPr lang="en-US" dirty="0"/>
              <a:t>H = scale height of atmosphere = 6.5 km</a:t>
            </a:r>
          </a:p>
          <a:p>
            <a:r>
              <a:rPr lang="en-US" dirty="0"/>
              <a:t>h = height above sea level</a:t>
            </a:r>
          </a:p>
          <a:p>
            <a:r>
              <a:rPr lang="en-US" dirty="0"/>
              <a:t>X(h) = total column depth along shower, integrated from space to a height of h above sea level</a:t>
            </a:r>
          </a:p>
          <a:p>
            <a:r>
              <a:rPr lang="en-US" dirty="0"/>
              <a:t>X(0) = total column depth of atmosphere (1030 g/cm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Atmosphere density model -&gt; column depth model: X(h) = X(0)exp(-h/H)</a:t>
            </a:r>
          </a:p>
          <a:p>
            <a:r>
              <a:rPr lang="en-US" dirty="0"/>
              <a:t>Shower max occurs at </a:t>
            </a:r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 = ln(E</a:t>
            </a:r>
            <a:r>
              <a:rPr lang="en-US" baseline="-25000" dirty="0"/>
              <a:t>0</a:t>
            </a:r>
            <a:r>
              <a:rPr lang="en-US" dirty="0"/>
              <a:t>/</a:t>
            </a:r>
            <a:r>
              <a:rPr lang="en-US" dirty="0" err="1"/>
              <a:t>E</a:t>
            </a:r>
            <a:r>
              <a:rPr lang="en-US" baseline="-25000" dirty="0" err="1"/>
              <a:t>crit</a:t>
            </a:r>
            <a:r>
              <a:rPr lang="en-US" dirty="0"/>
              <a:t>) / ln2 = 16.6 radiation lengths; </a:t>
            </a:r>
            <a:r>
              <a:rPr lang="en-US" dirty="0" err="1"/>
              <a:t>X</a:t>
            </a:r>
            <a:r>
              <a:rPr lang="en-US" baseline="-25000" dirty="0" err="1"/>
              <a:t>max</a:t>
            </a:r>
            <a:r>
              <a:rPr lang="en-US" dirty="0"/>
              <a:t> = 16.6*37 g/cm</a:t>
            </a:r>
            <a:r>
              <a:rPr lang="en-US" baseline="30000" dirty="0"/>
              <a:t>2</a:t>
            </a:r>
            <a:r>
              <a:rPr lang="en-US" dirty="0"/>
              <a:t> = 615 g/cm</a:t>
            </a:r>
            <a:r>
              <a:rPr lang="en-US" baseline="30000" dirty="0"/>
              <a:t>2</a:t>
            </a:r>
          </a:p>
          <a:p>
            <a:r>
              <a:rPr lang="en-US" dirty="0"/>
              <a:t>Plugging in to atmosphere model, solve for altitude of shower max: ln(</a:t>
            </a:r>
            <a:r>
              <a:rPr lang="en-US" dirty="0" err="1"/>
              <a:t>X</a:t>
            </a:r>
            <a:r>
              <a:rPr lang="en-US" baseline="-25000" dirty="0" err="1"/>
              <a:t>max</a:t>
            </a:r>
            <a:r>
              <a:rPr lang="en-US" dirty="0"/>
              <a:t>/X(0)) = -h/H -&gt; h = -H * ln(</a:t>
            </a:r>
            <a:r>
              <a:rPr lang="en-US" dirty="0" err="1"/>
              <a:t>X</a:t>
            </a:r>
            <a:r>
              <a:rPr lang="en-US" baseline="-25000" dirty="0" err="1"/>
              <a:t>max</a:t>
            </a:r>
            <a:r>
              <a:rPr lang="en-US" dirty="0"/>
              <a:t>/X(0)) = 3.4 km = 11kft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45ED6-7EBA-4549-AEA1-B0E8F267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D4DB73-9019-884F-986E-20E19633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0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Electromagnetic shower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95" y="1610833"/>
            <a:ext cx="8559209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 a primary particle of energy E</a:t>
            </a:r>
            <a:r>
              <a:rPr lang="en-US" baseline="-25000" dirty="0"/>
              <a:t>0</a:t>
            </a:r>
            <a:r>
              <a:rPr lang="en-US" dirty="0"/>
              <a:t>, after t radiation lengths (generations), the energy of each e</a:t>
            </a:r>
            <a:r>
              <a:rPr lang="en-US" baseline="30000" dirty="0"/>
              <a:t>±</a:t>
            </a:r>
            <a:r>
              <a:rPr lang="en-US" dirty="0"/>
              <a:t> or gamma will be approximately  E(t) = E</a:t>
            </a:r>
            <a:r>
              <a:rPr lang="en-US" baseline="-25000" dirty="0"/>
              <a:t>0</a:t>
            </a:r>
            <a:r>
              <a:rPr lang="en-US" dirty="0"/>
              <a:t>/2</a:t>
            </a:r>
            <a:r>
              <a:rPr lang="en-US" baseline="30000" dirty="0"/>
              <a:t>t</a:t>
            </a:r>
            <a:endParaRPr lang="en-US" dirty="0"/>
          </a:p>
          <a:p>
            <a:r>
              <a:rPr lang="en-US" dirty="0"/>
              <a:t>Continues until E = </a:t>
            </a:r>
            <a:r>
              <a:rPr lang="en-US" dirty="0" err="1"/>
              <a:t>E</a:t>
            </a:r>
            <a:r>
              <a:rPr lang="en-US" baseline="-25000" dirty="0" err="1"/>
              <a:t>crit</a:t>
            </a:r>
            <a:endParaRPr lang="en-US" dirty="0"/>
          </a:p>
          <a:p>
            <a:r>
              <a:rPr lang="en-US" dirty="0"/>
              <a:t>So shower maximum is at </a:t>
            </a:r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, when </a:t>
            </a:r>
            <a:r>
              <a:rPr lang="en-US" dirty="0" err="1"/>
              <a:t>E</a:t>
            </a:r>
            <a:r>
              <a:rPr lang="en-US" baseline="-25000" dirty="0" err="1"/>
              <a:t>crit</a:t>
            </a:r>
            <a:r>
              <a:rPr lang="en-US" dirty="0"/>
              <a:t> = E</a:t>
            </a:r>
            <a:r>
              <a:rPr lang="en-US" baseline="-25000" dirty="0"/>
              <a:t>0</a:t>
            </a:r>
            <a:r>
              <a:rPr lang="en-US" dirty="0"/>
              <a:t>/2</a:t>
            </a:r>
            <a:r>
              <a:rPr lang="en-US" baseline="30000" dirty="0"/>
              <a:t>tmax</a:t>
            </a:r>
            <a:endParaRPr lang="en-US" dirty="0"/>
          </a:p>
          <a:p>
            <a:r>
              <a:rPr lang="en-US" dirty="0"/>
              <a:t>Depth of shower max increases logarithmically with primary energy: </a:t>
            </a:r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 = </a:t>
            </a:r>
            <a:r>
              <a:rPr lang="en-US" dirty="0" err="1"/>
              <a:t>ln</a:t>
            </a:r>
            <a:r>
              <a:rPr lang="en-US" dirty="0"/>
              <a:t>(E</a:t>
            </a:r>
            <a:r>
              <a:rPr lang="en-US" baseline="-25000" dirty="0"/>
              <a:t>0</a:t>
            </a:r>
            <a:r>
              <a:rPr lang="en-US" dirty="0"/>
              <a:t>/</a:t>
            </a:r>
            <a:r>
              <a:rPr lang="en-US" dirty="0" err="1"/>
              <a:t>E</a:t>
            </a:r>
            <a:r>
              <a:rPr lang="en-US" baseline="-25000" dirty="0" err="1"/>
              <a:t>crit</a:t>
            </a:r>
            <a:r>
              <a:rPr lang="en-US" dirty="0"/>
              <a:t>) / ln2</a:t>
            </a:r>
          </a:p>
          <a:p>
            <a:r>
              <a:rPr lang="en-US" dirty="0"/>
              <a:t>Total track length of charged particles (number of radiation lengths) scales with E</a:t>
            </a:r>
            <a:r>
              <a:rPr lang="en-US" baseline="-25000" dirty="0"/>
              <a:t>0</a:t>
            </a:r>
            <a:r>
              <a:rPr lang="en-US" dirty="0"/>
              <a:t>/</a:t>
            </a:r>
            <a:r>
              <a:rPr lang="en-US" dirty="0" err="1"/>
              <a:t>E</a:t>
            </a:r>
            <a:r>
              <a:rPr lang="en-US" baseline="-25000" dirty="0" err="1"/>
              <a:t>crit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9699B6-2FEF-544A-B4EE-B11B93FE2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8362F-9F41-A843-AB3C-A9A8B06E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2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r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1" r="4329"/>
          <a:stretch/>
        </p:blipFill>
        <p:spPr>
          <a:xfrm>
            <a:off x="692726" y="879900"/>
            <a:ext cx="7875201" cy="5542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Lateral distribution of </a:t>
            </a:r>
            <a:r>
              <a:rPr lang="en-US" dirty="0" err="1"/>
              <a:t>hadronic</a:t>
            </a:r>
            <a:r>
              <a:rPr lang="en-US" dirty="0"/>
              <a:t> shower components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5333" y="6102942"/>
            <a:ext cx="9174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</a:t>
            </a:r>
            <a:r>
              <a:rPr lang="en-US" sz="2000" baseline="30000" dirty="0"/>
              <a:t>±</a:t>
            </a:r>
            <a:r>
              <a:rPr lang="en-US" sz="2000" dirty="0"/>
              <a:t> Coulomb scatter and spread 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AD4EF-1033-A24C-840E-0E439D5EF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Justin Vandenbroucke                                                  Detector physics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45F3A-C4A0-7B49-9D07-FD9D61E74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51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058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Minimum ionization loss is ~2 MeV cm</a:t>
            </a:r>
            <a:r>
              <a:rPr lang="en-US" sz="3200" baseline="30000" dirty="0"/>
              <a:t>2</a:t>
            </a:r>
            <a:r>
              <a:rPr lang="en-US" sz="3200" dirty="0"/>
              <a:t>/g times the material density (useful number to memorize)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15" y="-880126"/>
            <a:ext cx="7103570" cy="9192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F01DC-88FA-A744-A089-2D13795297D1}"/>
              </a:ext>
            </a:extLst>
          </p:cNvPr>
          <p:cNvSpPr txBox="1"/>
          <p:nvPr/>
        </p:nvSpPr>
        <p:spPr>
          <a:xfrm rot="16200000">
            <a:off x="-1332870" y="3387159"/>
            <a:ext cx="329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(spatial </a:t>
            </a:r>
            <a:r>
              <a:rPr lang="en-US" dirty="0" err="1"/>
              <a:t>dE</a:t>
            </a:r>
            <a:r>
              <a:rPr lang="en-US" dirty="0"/>
              <a:t>/dx divided by density)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656185-9356-3E4C-9D47-8EBBB47AF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E2115-E8F3-6E41-AA92-85AEB657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2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7288"/>
          </a:xfrm>
        </p:spPr>
        <p:txBody>
          <a:bodyPr>
            <a:noAutofit/>
          </a:bodyPr>
          <a:lstStyle/>
          <a:p>
            <a:r>
              <a:rPr lang="en-US" sz="3200" dirty="0"/>
              <a:t>Neutrino interactions in matter:</a:t>
            </a:r>
            <a:br>
              <a:rPr lang="en-US" sz="3200" dirty="0"/>
            </a:br>
            <a:r>
              <a:rPr lang="en-US" sz="3200" dirty="0"/>
              <a:t>medium (&lt;30 GeV), low (&lt;1 GeV) energy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56" y="991034"/>
            <a:ext cx="4685410" cy="3303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806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High energy: deep inelastic scattering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Intermediate energy: resonant scattering (pion is produced)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Low energy: (charged-current) “quasi-elastic” (small energy transfer)  scattering (CCQE)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19769" y="6211315"/>
                <a:ext cx="2030492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dirty="0"/>
                  <a:t> + n </a:t>
                </a:r>
                <a14:m>
                  <m:oMath xmlns:m="http://schemas.openxmlformats.org/officeDocument/2006/math">
                    <m:r>
                      <a:rPr lang="is-I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sz="2400" dirty="0">
                    <a:ea typeface="Cambria Math" charset="0"/>
                    <a:cs typeface="Cambria Math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sz="2400" dirty="0"/>
                  <a:t> + p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769" y="6211315"/>
                <a:ext cx="2030492" cy="491417"/>
              </a:xfrm>
              <a:prstGeom prst="rect">
                <a:avLst/>
              </a:prstGeom>
              <a:blipFill>
                <a:blip r:embed="rId4"/>
                <a:stretch>
                  <a:fillRect t="-5000" r="-372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58224" y="4506391"/>
                <a:ext cx="2065758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dirty="0"/>
                  <a:t> + N </a:t>
                </a:r>
                <a14:m>
                  <m:oMath xmlns:m="http://schemas.openxmlformats.org/officeDocument/2006/math">
                    <m:r>
                      <a:rPr lang="is-I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sz="2400" dirty="0">
                    <a:ea typeface="Cambria Math" charset="0"/>
                    <a:cs typeface="Cambria Math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sz="2400" dirty="0"/>
                  <a:t> + X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224" y="4506391"/>
                <a:ext cx="2065758" cy="491417"/>
              </a:xfrm>
              <a:prstGeom prst="rect">
                <a:avLst/>
              </a:prstGeom>
              <a:blipFill>
                <a:blip r:embed="rId5"/>
                <a:stretch>
                  <a:fillRect t="-7500" r="-30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68969" y="5212677"/>
                <a:ext cx="2511585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dirty="0"/>
                  <a:t> + p </a:t>
                </a:r>
                <a14:m>
                  <m:oMath xmlns:m="http://schemas.openxmlformats.org/officeDocument/2006/math">
                    <m:r>
                      <a:rPr lang="is-I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sz="2400" dirty="0">
                    <a:ea typeface="Cambria Math" charset="0"/>
                    <a:cs typeface="Cambria Math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sz="2400" dirty="0"/>
                  <a:t> + p +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969" y="5212677"/>
                <a:ext cx="2511585" cy="491417"/>
              </a:xfrm>
              <a:prstGeom prst="rect">
                <a:avLst/>
              </a:prstGeom>
              <a:blipFill>
                <a:blip r:embed="rId6"/>
                <a:stretch>
                  <a:fillRect t="-5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BB4D8F-42C9-6C4D-8D42-755EFD3A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Justin Vandenbroucke                                                  Detector physics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D8958C-CCDA-8341-8ACE-2AED27C1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1FBEB-7843-1146-81A7-D38382A44F65}"/>
              </a:ext>
            </a:extLst>
          </p:cNvPr>
          <p:cNvSpPr txBox="1"/>
          <p:nvPr/>
        </p:nvSpPr>
        <p:spPr>
          <a:xfrm>
            <a:off x="6923693" y="2633719"/>
            <a:ext cx="216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Formaggio</a:t>
            </a:r>
            <a:r>
              <a:rPr lang="en-US" dirty="0"/>
              <a:t> &amp; Zeller Rev. Mod. Phys. 2012</a:t>
            </a:r>
          </a:p>
        </p:txBody>
      </p:sp>
    </p:spTree>
    <p:extLst>
      <p:ext uri="{BB962C8B-B14F-4D97-AF65-F5344CB8AC3E}">
        <p14:creationId xmlns:p14="http://schemas.microsoft.com/office/powerpoint/2010/main" val="310386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6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7724" y="2548887"/>
            <a:ext cx="3198613" cy="319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8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861006"/>
            <a:ext cx="5333423" cy="37576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77336" cy="662419"/>
          </a:xfrm>
        </p:spPr>
        <p:txBody>
          <a:bodyPr>
            <a:noAutofit/>
          </a:bodyPr>
          <a:lstStyle/>
          <a:p>
            <a:r>
              <a:rPr lang="en-US" sz="3200" dirty="0"/>
              <a:t>Interaction with atomic </a:t>
            </a:r>
            <a:r>
              <a:rPr lang="en-US" sz="3200" i="1" dirty="0"/>
              <a:t>electrons</a:t>
            </a:r>
            <a:r>
              <a:rPr lang="en-US" sz="3200" dirty="0"/>
              <a:t>: Glashow resonance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1646156"/>
            <a:ext cx="1987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Resonance:</a:t>
            </a:r>
          </a:p>
          <a:p>
            <a:pPr algn="ctr"/>
            <a:r>
              <a:rPr lang="en-US" sz="2000" dirty="0" err="1"/>
              <a:t>E</a:t>
            </a:r>
            <a:r>
              <a:rPr lang="en-US" sz="2000" baseline="-25000" dirty="0" err="1">
                <a:latin typeface="Symbol" charset="2"/>
                <a:cs typeface="Symbol" charset="2"/>
              </a:rPr>
              <a:t>n</a:t>
            </a:r>
            <a:r>
              <a:rPr lang="en-US" sz="2000" dirty="0"/>
              <a:t> = 6.3 </a:t>
            </a:r>
            <a:r>
              <a:rPr lang="en-US" sz="2000" dirty="0" err="1"/>
              <a:t>PeV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" y="5203342"/>
            <a:ext cx="8915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100" dirty="0" err="1">
                <a:latin typeface="+mn-lt"/>
              </a:rPr>
              <a:t>IceCube</a:t>
            </a:r>
            <a:r>
              <a:rPr lang="en-US" sz="2100" dirty="0">
                <a:latin typeface="+mn-lt"/>
              </a:rPr>
              <a:t>, Nature 591, 220-224 (2021)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100" dirty="0" err="1">
                <a:latin typeface="+mn-lt"/>
              </a:rPr>
              <a:t>IceCube</a:t>
            </a:r>
            <a:r>
              <a:rPr lang="en-US" sz="2100" dirty="0">
                <a:latin typeface="+mn-lt"/>
              </a:rPr>
              <a:t>, 1710.01191 (ICRC)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100" dirty="0">
                <a:latin typeface="+mn-lt"/>
              </a:rPr>
              <a:t>6.05 ± 0.72 </a:t>
            </a:r>
            <a:r>
              <a:rPr lang="en-US" sz="2100" dirty="0" err="1">
                <a:latin typeface="+mn-lt"/>
              </a:rPr>
              <a:t>PeV</a:t>
            </a:r>
            <a:r>
              <a:rPr lang="en-US" sz="2100" dirty="0">
                <a:latin typeface="+mn-lt"/>
              </a:rPr>
              <a:t> visible energy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100" dirty="0"/>
              <a:t>Event not contained:  identified in partially contained </a:t>
            </a:r>
            <a:r>
              <a:rPr lang="en-US" sz="2100" dirty="0" err="1"/>
              <a:t>PeV</a:t>
            </a:r>
            <a:r>
              <a:rPr lang="en-US" sz="2100" dirty="0"/>
              <a:t> search (PEPE)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/>
              <a:t>Justin Vandenbroucke                                                  Detector physics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53200"/>
            <a:ext cx="461962" cy="2952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9" name="Picture 8" descr="van santen glashow.pdf">
            <a:extLst>
              <a:ext uri="{FF2B5EF4-FFF2-40B4-BE49-F238E27FC236}">
                <a16:creationId xmlns:a16="http://schemas.microsoft.com/office/drawing/2014/main" id="{3C3012AA-DA8F-A845-AF08-0FBD86401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01" y="659883"/>
            <a:ext cx="2998399" cy="242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72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re 1"/>
          <p:cNvSpPr txBox="1">
            <a:spLocks/>
          </p:cNvSpPr>
          <p:nvPr/>
        </p:nvSpPr>
        <p:spPr bwMode="auto">
          <a:xfrm>
            <a:off x="0" y="9525"/>
            <a:ext cx="91440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en-US" sz="3200" dirty="0" err="1">
                <a:latin typeface="Calibri" charset="0"/>
              </a:rPr>
              <a:t>Tracks</a:t>
            </a:r>
            <a:r>
              <a:rPr lang="fr-FR" altLang="en-US" sz="3200" dirty="0">
                <a:latin typeface="Calibri" charset="0"/>
              </a:rPr>
              <a:t> and </a:t>
            </a:r>
            <a:r>
              <a:rPr lang="fr-FR" altLang="en-US" sz="3200" dirty="0" err="1">
                <a:latin typeface="Calibri" charset="0"/>
              </a:rPr>
              <a:t>showers</a:t>
            </a:r>
            <a:endParaRPr lang="fr-FR" altLang="en-US" sz="3200" dirty="0">
              <a:latin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655" y="1295400"/>
            <a:ext cx="3150542" cy="3912810"/>
            <a:chOff x="71655" y="1295400"/>
            <a:chExt cx="3150542" cy="3912810"/>
          </a:xfrm>
        </p:grpSpPr>
        <p:pic>
          <p:nvPicPr>
            <p:cNvPr id="23555" name="Image 8" descr="muo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00" y="1295400"/>
              <a:ext cx="2670175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7" name="ZoneTexte 8"/>
            <p:cNvSpPr txBox="1">
              <a:spLocks noChangeArrowheads="1"/>
            </p:cNvSpPr>
            <p:nvPr/>
          </p:nvSpPr>
          <p:spPr bwMode="auto">
            <a:xfrm>
              <a:off x="71655" y="3638550"/>
              <a:ext cx="315054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fr-FR" altLang="en-US" dirty="0">
                  <a:latin typeface="+mn-lt"/>
                </a:rPr>
                <a:t>Muon neutrino</a:t>
              </a:r>
            </a:p>
            <a:p>
              <a:pPr eaLnBrk="1" hangingPunct="1"/>
              <a:r>
                <a:rPr lang="fr-FR" altLang="en-US" sz="1800" dirty="0">
                  <a:latin typeface="+mn-lt"/>
                </a:rPr>
                <a:t>+ </a:t>
              </a:r>
              <a:r>
                <a:rPr lang="nl-BE" altLang="en-US" sz="1800" dirty="0">
                  <a:latin typeface="+mn-lt"/>
                </a:rPr>
                <a:t>Straight </a:t>
              </a:r>
              <a:r>
                <a:rPr lang="fr-FR" altLang="en-US" sz="1800" dirty="0" err="1">
                  <a:latin typeface="+mn-lt"/>
                </a:rPr>
                <a:t>track</a:t>
              </a:r>
              <a:r>
                <a:rPr lang="fr-FR" altLang="en-US" sz="1800" dirty="0">
                  <a:latin typeface="+mn-lt"/>
                </a:rPr>
                <a:t>,</a:t>
              </a:r>
            </a:p>
            <a:p>
              <a:pPr eaLnBrk="1" hangingPunct="1"/>
              <a:r>
                <a:rPr lang="fr-FR" altLang="en-US" sz="1800" dirty="0">
                  <a:latin typeface="+mn-lt"/>
                </a:rPr>
                <a:t>   points to neutrino source,</a:t>
              </a:r>
            </a:p>
            <a:p>
              <a:pPr eaLnBrk="1" hangingPunct="1"/>
              <a:r>
                <a:rPr lang="fr-FR" altLang="en-US" sz="1800" dirty="0">
                  <a:latin typeface="+mn-lt"/>
                </a:rPr>
                <a:t>   </a:t>
              </a:r>
              <a:r>
                <a:rPr lang="fr-FR" altLang="en-US" sz="1800" dirty="0" err="1">
                  <a:latin typeface="+mn-lt"/>
                </a:rPr>
                <a:t>angular</a:t>
              </a:r>
              <a:r>
                <a:rPr lang="fr-FR" altLang="en-US" sz="1800" dirty="0">
                  <a:latin typeface="+mn-lt"/>
                </a:rPr>
                <a:t> </a:t>
              </a:r>
              <a:r>
                <a:rPr lang="fr-FR" altLang="en-US" sz="1800" dirty="0" err="1">
                  <a:latin typeface="+mn-lt"/>
                </a:rPr>
                <a:t>resolution</a:t>
              </a:r>
              <a:r>
                <a:rPr lang="fr-FR" altLang="en-US" sz="1800" dirty="0">
                  <a:latin typeface="+mn-lt"/>
                </a:rPr>
                <a:t> ~1°</a:t>
              </a:r>
            </a:p>
            <a:p>
              <a:pPr eaLnBrk="1" hangingPunct="1"/>
              <a:r>
                <a:rPr lang="fr-FR" altLang="en-US" sz="1800" dirty="0">
                  <a:latin typeface="+mn-lt"/>
                </a:rPr>
                <a:t>-  </a:t>
              </a:r>
              <a:r>
                <a:rPr lang="fr-FR" altLang="en-US" sz="1800" dirty="0" err="1">
                  <a:latin typeface="+mn-lt"/>
                </a:rPr>
                <a:t>Cosmic</a:t>
              </a:r>
              <a:r>
                <a:rPr lang="fr-FR" altLang="en-US" sz="1800" dirty="0">
                  <a:latin typeface="+mn-lt"/>
                </a:rPr>
                <a:t>-ray muon background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22197" y="1295400"/>
            <a:ext cx="2931252" cy="3635812"/>
            <a:chOff x="3222197" y="1295400"/>
            <a:chExt cx="2931252" cy="3635812"/>
          </a:xfrm>
        </p:grpSpPr>
        <p:pic>
          <p:nvPicPr>
            <p:cNvPr id="23554" name="Image 7" descr="electro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2197" y="1295400"/>
              <a:ext cx="2700338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ZoneTexte 9"/>
            <p:cNvSpPr txBox="1">
              <a:spLocks noChangeArrowheads="1"/>
            </p:cNvSpPr>
            <p:nvPr/>
          </p:nvSpPr>
          <p:spPr bwMode="auto">
            <a:xfrm>
              <a:off x="3222197" y="3638550"/>
              <a:ext cx="2931252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fr-FR" altLang="en-US" dirty="0">
                  <a:latin typeface="+mn-lt"/>
                </a:rPr>
                <a:t>Electron neutrino</a:t>
              </a:r>
            </a:p>
            <a:p>
              <a:pPr eaLnBrk="1" hangingPunct="1"/>
              <a:r>
                <a:rPr lang="fr-FR" altLang="en-US" sz="1800" dirty="0">
                  <a:latin typeface="+mn-lt"/>
                </a:rPr>
                <a:t>+ Good </a:t>
              </a:r>
              <a:r>
                <a:rPr lang="fr-FR" altLang="en-US" sz="1800" dirty="0" err="1">
                  <a:latin typeface="+mn-lt"/>
                </a:rPr>
                <a:t>energy</a:t>
              </a:r>
              <a:r>
                <a:rPr lang="fr-FR" altLang="en-US" sz="1800" dirty="0">
                  <a:latin typeface="+mn-lt"/>
                </a:rPr>
                <a:t> </a:t>
              </a:r>
              <a:r>
                <a:rPr lang="fr-FR" altLang="en-US" sz="1800" dirty="0" err="1">
                  <a:latin typeface="+mn-lt"/>
                </a:rPr>
                <a:t>resolution</a:t>
              </a:r>
              <a:endParaRPr lang="fr-FR" altLang="en-US" sz="1800" dirty="0">
                <a:latin typeface="+mn-lt"/>
              </a:endParaRPr>
            </a:p>
            <a:p>
              <a:pPr eaLnBrk="1" hangingPunct="1"/>
              <a:r>
                <a:rPr lang="nl-BE" altLang="en-US" sz="1800" dirty="0">
                  <a:latin typeface="+mn-lt"/>
                </a:rPr>
                <a:t>-  Cascade, ideally in detector</a:t>
              </a:r>
              <a:endParaRPr lang="fr-FR" altLang="en-US" sz="1800" dirty="0">
                <a:latin typeface="+mn-lt"/>
              </a:endParaRPr>
            </a:p>
            <a:p>
              <a:pPr eaLnBrk="1" hangingPunct="1"/>
              <a:r>
                <a:rPr lang="fr-FR" altLang="en-US" sz="1800" dirty="0">
                  <a:latin typeface="+mn-lt"/>
                </a:rPr>
                <a:t>-  </a:t>
              </a:r>
              <a:r>
                <a:rPr lang="nl-BE" altLang="en-US" sz="1800" dirty="0">
                  <a:latin typeface="+mn-lt"/>
                </a:rPr>
                <a:t>Poor angular resolution</a:t>
              </a:r>
              <a:endParaRPr lang="fr-FR" altLang="en-US" sz="1800" dirty="0">
                <a:latin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03169" y="1295400"/>
            <a:ext cx="2688431" cy="3913672"/>
            <a:chOff x="6303169" y="1295400"/>
            <a:chExt cx="2688431" cy="3913672"/>
          </a:xfrm>
        </p:grpSpPr>
        <p:pic>
          <p:nvPicPr>
            <p:cNvPr id="23556" name="Image 9" descr="tau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3169" y="1295400"/>
              <a:ext cx="2614612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9" name="ZoneTexte 10"/>
            <p:cNvSpPr txBox="1">
              <a:spLocks noChangeArrowheads="1"/>
            </p:cNvSpPr>
            <p:nvPr/>
          </p:nvSpPr>
          <p:spPr bwMode="auto">
            <a:xfrm>
              <a:off x="6461997" y="3639412"/>
              <a:ext cx="2529603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fr-FR" altLang="en-US" dirty="0">
                  <a:latin typeface="+mn-lt"/>
                </a:rPr>
                <a:t>Tau neutrino</a:t>
              </a:r>
            </a:p>
            <a:p>
              <a:pPr eaLnBrk="1" hangingPunct="1"/>
              <a:r>
                <a:rPr lang="fr-FR" altLang="en-US" sz="1800" dirty="0">
                  <a:latin typeface="+mn-lt"/>
                </a:rPr>
                <a:t>+ </a:t>
              </a:r>
              <a:r>
                <a:rPr lang="nl-BE" altLang="en-US" sz="1800" dirty="0">
                  <a:latin typeface="+mn-lt"/>
                </a:rPr>
                <a:t>Double bang signature</a:t>
              </a:r>
              <a:r>
                <a:rPr lang="fr-FR" altLang="en-US" sz="1800" dirty="0">
                  <a:latin typeface="+mn-lt"/>
                </a:rPr>
                <a:t>,</a:t>
              </a:r>
            </a:p>
            <a:p>
              <a:pPr eaLnBrk="1" hangingPunct="1"/>
              <a:r>
                <a:rPr lang="fr-FR" altLang="en-US" sz="1800" dirty="0">
                  <a:latin typeface="+mn-lt"/>
                </a:rPr>
                <a:t>   </a:t>
              </a:r>
              <a:r>
                <a:rPr lang="fr-FR" altLang="en-US" sz="1800" dirty="0" err="1">
                  <a:latin typeface="+mn-lt"/>
                </a:rPr>
                <a:t>low</a:t>
              </a:r>
              <a:r>
                <a:rPr lang="fr-FR" altLang="en-US" sz="1800" dirty="0">
                  <a:latin typeface="+mn-lt"/>
                </a:rPr>
                <a:t> background</a:t>
              </a:r>
            </a:p>
            <a:p>
              <a:pPr eaLnBrk="1" hangingPunct="1"/>
              <a:r>
                <a:rPr lang="fr-FR" altLang="en-US" sz="1800" dirty="0">
                  <a:latin typeface="+mn-lt"/>
                </a:rPr>
                <a:t>+ </a:t>
              </a:r>
              <a:r>
                <a:rPr lang="fr-FR" altLang="en-US" sz="1800" dirty="0" err="1">
                  <a:latin typeface="+mn-lt"/>
                </a:rPr>
                <a:t>Pointing</a:t>
              </a:r>
              <a:r>
                <a:rPr lang="fr-FR" altLang="en-US" sz="1800" dirty="0">
                  <a:latin typeface="+mn-lt"/>
                </a:rPr>
                <a:t> </a:t>
              </a:r>
              <a:r>
                <a:rPr lang="fr-FR" altLang="en-US" sz="1800" dirty="0" err="1">
                  <a:latin typeface="+mn-lt"/>
                </a:rPr>
                <a:t>capability</a:t>
              </a:r>
              <a:endParaRPr lang="fr-FR" altLang="en-US" sz="1800" dirty="0">
                <a:latin typeface="+mn-lt"/>
              </a:endParaRPr>
            </a:p>
            <a:p>
              <a:pPr eaLnBrk="1" hangingPunct="1"/>
              <a:r>
                <a:rPr lang="fr-FR" altLang="en-US" sz="1800" dirty="0">
                  <a:latin typeface="+mn-lt"/>
                </a:rPr>
                <a:t>- </a:t>
              </a:r>
              <a:r>
                <a:rPr lang="fr-FR" altLang="en-US" sz="1800" dirty="0" err="1">
                  <a:latin typeface="+mn-lt"/>
                </a:rPr>
                <a:t>Low</a:t>
              </a:r>
              <a:r>
                <a:rPr lang="fr-FR" altLang="en-US" sz="1800" dirty="0">
                  <a:latin typeface="+mn-lt"/>
                </a:rPr>
                <a:t> rate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561" name="TextBox 1"/>
              <p:cNvSpPr txBox="1">
                <a:spLocks noChangeArrowheads="1"/>
              </p:cNvSpPr>
              <p:nvPr/>
            </p:nvSpPr>
            <p:spPr bwMode="auto">
              <a:xfrm>
                <a:off x="1989840" y="5728960"/>
                <a:ext cx="5606022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buFont typeface="Arial" charset="0"/>
                  <a:buChar char="•"/>
                </a:pPr>
                <a:r>
                  <a:rPr lang="en-US" altLang="en-US" sz="2000" dirty="0"/>
                  <a:t>Tracks: ≤1</a:t>
                </a:r>
                <a14:m>
                  <m:oMath xmlns:m="http://schemas.openxmlformats.org/officeDocument/2006/math">
                    <m:r>
                      <a:rPr lang="it-IT" alt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altLang="en-US" sz="2000" dirty="0"/>
                  <a:t> angular resolution</a:t>
                </a:r>
              </a:p>
              <a:p>
                <a:pPr eaLnBrk="1" hangingPunct="1">
                  <a:buFont typeface="Arial" charset="0"/>
                  <a:buChar char="•"/>
                </a:pPr>
                <a:r>
                  <a:rPr lang="en-US" altLang="en-US" sz="2000" dirty="0"/>
                  <a:t>Cascades/showers: ~15</a:t>
                </a:r>
                <a14:m>
                  <m:oMath xmlns:m="http://schemas.openxmlformats.org/officeDocument/2006/math">
                    <m:r>
                      <a:rPr lang="it-IT" alt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altLang="en-US" sz="2000" dirty="0"/>
                  <a:t> angular resolution</a:t>
                </a:r>
              </a:p>
            </p:txBody>
          </p:sp>
        </mc:Choice>
        <mc:Fallback xmlns="">
          <p:sp>
            <p:nvSpPr>
              <p:cNvPr id="23561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9840" y="5728960"/>
                <a:ext cx="5606022" cy="707886"/>
              </a:xfrm>
              <a:prstGeom prst="rect">
                <a:avLst/>
              </a:prstGeom>
              <a:blipFill rotWithShape="0">
                <a:blip r:embed="rId6"/>
                <a:stretch>
                  <a:fillRect l="-978" t="-4310" b="-155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/>
              <a:t>Justin Vandenbroucke                                                  Detector physics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53200"/>
            <a:ext cx="461962" cy="2952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0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8276-B2F3-7B4B-94C2-B867A12E1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161"/>
            <a:ext cx="8229600" cy="1143000"/>
          </a:xfrm>
        </p:spPr>
        <p:txBody>
          <a:bodyPr/>
          <a:lstStyle/>
          <a:p>
            <a:r>
              <a:rPr lang="en-US" dirty="0"/>
              <a:t>Muon lifetime and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D2029-3D24-7747-9252-6F8F18347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461991"/>
            <a:ext cx="8686800" cy="48107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Mass m = 0.1 GeV</a:t>
            </a:r>
          </a:p>
          <a:p>
            <a:r>
              <a:rPr lang="en-US" dirty="0"/>
              <a:t>Decay lifetime 𝜏 = 2.2 µs</a:t>
            </a:r>
          </a:p>
          <a:p>
            <a:r>
              <a:rPr lang="en-US" dirty="0"/>
              <a:t>According to time dilation, the range of a high-energy muon in lab frame increases by 𝛾</a:t>
            </a:r>
          </a:p>
          <a:p>
            <a:r>
              <a:rPr lang="en-US" dirty="0"/>
              <a:t>Range if 𝛾 = 1: 𝛾c𝜏 = 0.7 km</a:t>
            </a:r>
          </a:p>
          <a:p>
            <a:r>
              <a:rPr lang="en-US" dirty="0"/>
              <a:t>1 </a:t>
            </a:r>
            <a:r>
              <a:rPr lang="en-US" err="1"/>
              <a:t>TeV</a:t>
            </a:r>
            <a:r>
              <a:rPr lang="en-US"/>
              <a:t> muon (typical IceCube energy): </a:t>
            </a:r>
            <a:r>
              <a:rPr lang="en-US" dirty="0"/>
              <a:t>𝛾 = 10</a:t>
            </a:r>
            <a:r>
              <a:rPr lang="en-US" baseline="30000" dirty="0"/>
              <a:t>4</a:t>
            </a:r>
            <a:r>
              <a:rPr lang="en-US" dirty="0"/>
              <a:t>, so travels 0.7 x 10</a:t>
            </a:r>
            <a:r>
              <a:rPr lang="en-US" baseline="30000" dirty="0"/>
              <a:t>4</a:t>
            </a:r>
            <a:r>
              <a:rPr lang="en-US" dirty="0"/>
              <a:t> km?</a:t>
            </a:r>
          </a:p>
          <a:p>
            <a:endParaRPr lang="en-US" dirty="0"/>
          </a:p>
          <a:p>
            <a:r>
              <a:rPr lang="en-US" dirty="0"/>
              <a:t>In vacuum, yes</a:t>
            </a:r>
          </a:p>
          <a:p>
            <a:r>
              <a:rPr lang="en-US" dirty="0"/>
              <a:t>In ice, a 1 </a:t>
            </a:r>
            <a:r>
              <a:rPr lang="en-US" dirty="0" err="1"/>
              <a:t>TeV</a:t>
            </a:r>
            <a:r>
              <a:rPr lang="en-US" dirty="0"/>
              <a:t> muon only travels ~3 km due to energy loss!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2A85F9-A5AC-5C4A-A7BF-69BDB1E8E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4C6E6-31B3-2245-8F4A-51655D9D5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8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ion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5521" r="63115" b="36037"/>
          <a:stretch/>
        </p:blipFill>
        <p:spPr>
          <a:xfrm>
            <a:off x="371007" y="2102282"/>
            <a:ext cx="3295962" cy="3205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14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Ionization of atoms in a material by charged particles traversing it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A207A-DBF4-B84E-8BA5-032CC81B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Vandenbroucke                                                  Detector physics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D20A3-14A7-0C4D-8E53-F1383A38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9EB8-4F3E-0C49-A472-64A19CF6F1A2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 descr="interactions.pdf">
            <a:extLst>
              <a:ext uri="{FF2B5EF4-FFF2-40B4-BE49-F238E27FC236}">
                <a16:creationId xmlns:a16="http://schemas.microsoft.com/office/drawing/2014/main" id="{1F791475-5DA5-BE4A-859A-180A8832D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56" r="66251"/>
          <a:stretch/>
        </p:blipFill>
        <p:spPr>
          <a:xfrm>
            <a:off x="4572000" y="2104583"/>
            <a:ext cx="3972394" cy="260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74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5656</TotalTime>
  <Words>4975</Words>
  <Application>Microsoft Macintosh PowerPoint</Application>
  <PresentationFormat>On-screen Show (4:3)</PresentationFormat>
  <Paragraphs>664</Paragraphs>
  <Slides>48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Cambria Math</vt:lpstr>
      <vt:lpstr>Gill Sans</vt:lpstr>
      <vt:lpstr>Symbol</vt:lpstr>
      <vt:lpstr>Office Theme</vt:lpstr>
      <vt:lpstr>Equation</vt:lpstr>
      <vt:lpstr>Detector physics relevant to IceCube</vt:lpstr>
      <vt:lpstr>Outline</vt:lpstr>
      <vt:lpstr>Neutrino cross section</vt:lpstr>
      <vt:lpstr>(Weak) neutrino interactions in matter: high energy (&gt;30 GeV)</vt:lpstr>
      <vt:lpstr>Neutrino interactions in matter: medium (&lt;30 GeV), low (&lt;1 GeV) energy</vt:lpstr>
      <vt:lpstr>Interaction with atomic electrons: Glashow resonance</vt:lpstr>
      <vt:lpstr>PowerPoint Presentation</vt:lpstr>
      <vt:lpstr>Muon lifetime and range</vt:lpstr>
      <vt:lpstr>Ionization of atoms in a material by charged particles traversing it</vt:lpstr>
      <vt:lpstr>Ionization energy  loss</vt:lpstr>
      <vt:lpstr>Conceptual expectations for ionization loss quantified as dE/dx: energy loss per distance traveled</vt:lpstr>
      <vt:lpstr>Full expression for ionization loss: Bethe-Bloch equation</vt:lpstr>
      <vt:lpstr>Ionization loss by muons</vt:lpstr>
      <vt:lpstr>Radiative loss (bremsstrahlung) by charged particles</vt:lpstr>
      <vt:lpstr>Pair production by energetic photons</vt:lpstr>
      <vt:lpstr>Cherenkov radiation</vt:lpstr>
      <vt:lpstr>Cherenkov radiation</vt:lpstr>
      <vt:lpstr>Energy loss of muons: ionization, bremsstrahlung, pair production, photonuclear</vt:lpstr>
      <vt:lpstr>Electromagnetic showers (in air or ice)</vt:lpstr>
      <vt:lpstr>Hadronic showers (in air or ice)</vt:lpstr>
      <vt:lpstr>Reconstructing neutrino energy using energy loss physics</vt:lpstr>
      <vt:lpstr>Summary and conclusion</vt:lpstr>
      <vt:lpstr>Additional slides</vt:lpstr>
      <vt:lpstr>Electromagnetic showers (example in air)</vt:lpstr>
      <vt:lpstr>Stochastic nature of energy loss</vt:lpstr>
      <vt:lpstr>Cherenkov spectrum in practice</vt:lpstr>
      <vt:lpstr>Bremsstrahlung and radiation length</vt:lpstr>
      <vt:lpstr>Photomultiplier tube</vt:lpstr>
      <vt:lpstr>Ionization loss</vt:lpstr>
      <vt:lpstr>Bremsstrahlung and radiation length</vt:lpstr>
      <vt:lpstr>Photonuclear interactions</vt:lpstr>
      <vt:lpstr>Glashow resonance event</vt:lpstr>
      <vt:lpstr>The Glashow resonance</vt:lpstr>
      <vt:lpstr>Quantum efficiency</vt:lpstr>
      <vt:lpstr>IceCube PMT inside Digital Optical Module</vt:lpstr>
      <vt:lpstr>Strong interactions</vt:lpstr>
      <vt:lpstr>Strong interaction cross section grows slowly with energy</vt:lpstr>
      <vt:lpstr>Integrated charge distribution</vt:lpstr>
      <vt:lpstr>Pulse height (or integrated charge) spectra</vt:lpstr>
      <vt:lpstr>Nuisance pulses in PMTs</vt:lpstr>
      <vt:lpstr>Excess noise factor</vt:lpstr>
      <vt:lpstr>Waveforms of photo-electrons from PMTs</vt:lpstr>
      <vt:lpstr>Wide variety of PMT shapes and sizes</vt:lpstr>
      <vt:lpstr>Photomultiplier glass materials</vt:lpstr>
      <vt:lpstr>Example: calculation of shower max altitude in air for 10 TeV gamma ray</vt:lpstr>
      <vt:lpstr>Electromagnetic shower development</vt:lpstr>
      <vt:lpstr>Lateral distribution of hadronic shower components</vt:lpstr>
      <vt:lpstr>PowerPoint Presentation</vt:lpstr>
    </vt:vector>
  </TitlesOfParts>
  <Company>University of California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Vandenbroucke</dc:creator>
  <cp:lastModifiedBy>Justin Vandenbroucke</cp:lastModifiedBy>
  <cp:revision>265</cp:revision>
  <cp:lastPrinted>2015-01-21T19:42:43Z</cp:lastPrinted>
  <dcterms:created xsi:type="dcterms:W3CDTF">2014-01-21T21:35:35Z</dcterms:created>
  <dcterms:modified xsi:type="dcterms:W3CDTF">2021-06-09T21:34:52Z</dcterms:modified>
</cp:coreProperties>
</file>