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7" r:id="rId4"/>
    <p:sldId id="278" r:id="rId5"/>
    <p:sldId id="280" r:id="rId6"/>
    <p:sldId id="258" r:id="rId7"/>
    <p:sldId id="268" r:id="rId8"/>
    <p:sldId id="259" r:id="rId9"/>
    <p:sldId id="260" r:id="rId10"/>
    <p:sldId id="261" r:id="rId11"/>
    <p:sldId id="269" r:id="rId12"/>
    <p:sldId id="263" r:id="rId13"/>
    <p:sldId id="264" r:id="rId14"/>
    <p:sldId id="265" r:id="rId15"/>
    <p:sldId id="270" r:id="rId16"/>
    <p:sldId id="279" r:id="rId17"/>
    <p:sldId id="271" r:id="rId18"/>
    <p:sldId id="272" r:id="rId19"/>
    <p:sldId id="262" r:id="rId20"/>
    <p:sldId id="273" r:id="rId21"/>
    <p:sldId id="274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Gabriola" panose="04040605051002020D02" pitchFamily="8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Gabriola" panose="04040605051002020D02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5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4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83129"/>
            <a:ext cx="10754591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31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9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4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827" y="83129"/>
            <a:ext cx="10910455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31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9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2BCB0-7ED4-4383-91DD-30991758048D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6E84-EDC0-4320-8705-E3D09CE91B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Gabriola" panose="04040605051002020D02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briola" panose="04040605051002020D02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IceCube Detector Part 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The Upgrade: Extending </a:t>
            </a:r>
            <a:r>
              <a:rPr lang="en-US" sz="2000" dirty="0" err="1" smtClean="0">
                <a:solidFill>
                  <a:schemeClr val="tx2"/>
                </a:solidFill>
              </a:rPr>
              <a:t>DeepCore’s</a:t>
            </a:r>
            <a:r>
              <a:rPr lang="en-US" sz="2000" dirty="0" smtClean="0">
                <a:solidFill>
                  <a:schemeClr val="tx2"/>
                </a:solidFill>
              </a:rPr>
              <a:t> Reach into GeV Physics and New Devices for Precision Calibration of the Ice</a:t>
            </a:r>
          </a:p>
          <a:p>
            <a:r>
              <a:rPr lang="en-US" dirty="0" smtClean="0"/>
              <a:t>K. Hanson, University of Wisconsin – Madison / WIPAC</a:t>
            </a:r>
            <a:br>
              <a:rPr lang="en-US" dirty="0" smtClean="0"/>
            </a:br>
            <a:r>
              <a:rPr lang="en-US" sz="2000" dirty="0" smtClean="0"/>
              <a:t>Madison </a:t>
            </a:r>
            <a:r>
              <a:rPr lang="en-US" sz="2000" dirty="0" err="1" smtClean="0"/>
              <a:t>Bootcamp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June 11,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65892"/>
            <a:ext cx="5340927" cy="14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00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Array Elements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6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Configuration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973" y="1128918"/>
            <a:ext cx="38758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abriola" panose="04040605051002020D02" pitchFamily="82" charset="0"/>
              </a:rPr>
              <a:t>Optical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430 </a:t>
            </a:r>
            <a:r>
              <a:rPr lang="en-US" sz="2400" dirty="0" err="1" smtClean="0">
                <a:latin typeface="Gabriola" panose="04040605051002020D02" pitchFamily="82" charset="0"/>
              </a:rPr>
              <a:t>mDOMs</a:t>
            </a:r>
            <a:r>
              <a:rPr lang="en-US" sz="2400" dirty="0" smtClean="0">
                <a:latin typeface="Gabriola" panose="04040605051002020D02" pitchFamily="82" charset="0"/>
              </a:rPr>
              <a:t> (DESY and MSU)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300 D-Eggs (Chiba 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20 IceCube DOMs w new MB (UW)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briola" panose="04040605051002020D02" pitchFamily="82" charset="0"/>
            </a:endParaRPr>
          </a:p>
          <a:p>
            <a:r>
              <a:rPr lang="en-US" sz="2400" b="1" dirty="0" smtClean="0">
                <a:latin typeface="Gabriola" panose="04040605051002020D02" pitchFamily="82" charset="0"/>
              </a:rPr>
              <a:t>Calibration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2000 Small Imaging CMOS Camera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20 POCAM (Precision Optical </a:t>
            </a:r>
            <a:r>
              <a:rPr lang="en-US" sz="2400" dirty="0" err="1" smtClean="0">
                <a:latin typeface="Gabriola" panose="04040605051002020D02" pitchFamily="82" charset="0"/>
              </a:rPr>
              <a:t>Calib</a:t>
            </a:r>
            <a:r>
              <a:rPr lang="en-US" sz="2400" dirty="0" smtClean="0">
                <a:latin typeface="Gabriola" panose="04040605051002020D02" pitchFamily="82" charset="0"/>
              </a:rPr>
              <a:t> Module)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10 Pencil Beam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10 Acoustic geometry calibration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5 “Swedish” Camera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briola" panose="04040605051002020D02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741" y="1444336"/>
            <a:ext cx="4211781" cy="4632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481" y="1565633"/>
            <a:ext cx="2943098" cy="41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1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PDOM (Six Thousand Dollar DOM)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1827" y="1220409"/>
            <a:ext cx="1012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briola" panose="04040605051002020D02" pitchFamily="82" charset="0"/>
              </a:rPr>
              <a:t>“We can rebuild it. We have the technology. We can make it better than it was before: better, lower power, faster ...” (</a:t>
            </a:r>
            <a:r>
              <a:rPr lang="en-US" i="1" dirty="0" smtClean="0">
                <a:latin typeface="Gabriola" panose="04040605051002020D02" pitchFamily="82" charset="0"/>
              </a:rPr>
              <a:t>70’s music plays</a:t>
            </a:r>
            <a:r>
              <a:rPr lang="en-US" dirty="0" smtClean="0">
                <a:latin typeface="Gabriola" panose="04040605051002020D02" pitchFamily="82" charset="0"/>
              </a:rPr>
              <a:t>)</a:t>
            </a:r>
            <a:endParaRPr lang="en-US" dirty="0">
              <a:latin typeface="Gabriola" panose="04040605051002020D02" pitchFamily="82" charset="0"/>
            </a:endParaRPr>
          </a:p>
        </p:txBody>
      </p:sp>
      <p:pic>
        <p:nvPicPr>
          <p:cNvPr id="5" name="Picture 4" descr="A picture containing indoor, table, wall, sitting&#10;&#10;Description generated with very high confidence">
            <a:extLst>
              <a:ext uri="{FF2B5EF4-FFF2-40B4-BE49-F238E27FC236}">
                <a16:creationId xmlns:a16="http://schemas.microsoft.com/office/drawing/2014/main" id="{83567694-DDC6-4EA5-8513-C8BD2CC5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27" y="1812621"/>
            <a:ext cx="6532383" cy="4361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2401" y="2100696"/>
            <a:ext cx="42498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100% reuse IceCube DOM PMT, gel, PV – will use modules built and not deployed in IceCube.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New HV module, Mainboard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Eliminate ATWD + 40 MSPS A/D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Replace with 250 MSPS A/D (ADS4149)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Altera Cyclone V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STM32H </a:t>
            </a:r>
            <a:r>
              <a:rPr lang="en-US" sz="2400" dirty="0" err="1" smtClean="0">
                <a:latin typeface="Gabriola" panose="04040605051002020D02" pitchFamily="82" charset="0"/>
              </a:rPr>
              <a:t>uC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Main intent: cross-calibration of existing IceCube modules.</a:t>
            </a:r>
            <a:endParaRPr lang="en-US" sz="2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08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D-Eggs (Dual-PMT, Egg-Shaped Digital Optical Module)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4464" y="1917298"/>
            <a:ext cx="3796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abriola" panose="04040605051002020D02" pitchFamily="82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2x Hamamatsu 8” HQE R5912 PMT 30% more p.c. area </a:t>
            </a:r>
            <a:r>
              <a:rPr lang="en-US" sz="2400" dirty="0" err="1" smtClean="0">
                <a:latin typeface="Gabriola" panose="04040605051002020D02" pitchFamily="82" charset="0"/>
              </a:rPr>
              <a:t>rel</a:t>
            </a:r>
            <a:r>
              <a:rPr lang="en-US" sz="2400" dirty="0" smtClean="0">
                <a:latin typeface="Gabriola" panose="04040605051002020D02" pitchFamily="82" charset="0"/>
              </a:rPr>
              <a:t> to IceCube DOM – </a:t>
            </a:r>
            <a:r>
              <a:rPr lang="en-US" sz="2400" b="1" dirty="0" smtClean="0">
                <a:latin typeface="Gabriola" panose="04040605051002020D02" pitchFamily="82" charset="0"/>
              </a:rPr>
              <a:t>twice the effective photon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UV transparent glass/gel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(Could) fit smaller diameter 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abriola" panose="04040605051002020D02" pitchFamily="82" charset="0"/>
              </a:rPr>
              <a:t>MB: 2-ch variant of PDOM MB – 2x 250 MSPS digitizers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abriola" panose="04040605051002020D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17" y="1779426"/>
            <a:ext cx="4530438" cy="3692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680" y="1353398"/>
            <a:ext cx="2743583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mDOMs</a:t>
            </a:r>
            <a:r>
              <a:rPr lang="en-US" dirty="0" smtClean="0"/>
              <a:t> (multi-PMT) Digital Optical Modules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310" y="3981196"/>
            <a:ext cx="3505689" cy="2625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311" y="0"/>
            <a:ext cx="3505689" cy="3886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113" y="1830407"/>
            <a:ext cx="3303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briola" panose="04040605051002020D02" pitchFamily="82" charset="0"/>
              </a:rPr>
              <a:t>24 3” Hamamatsu R15458-02 PMTs w integrated </a:t>
            </a:r>
            <a:r>
              <a:rPr lang="en-US" sz="2000" dirty="0" err="1" smtClean="0">
                <a:latin typeface="Gabriola" panose="04040605051002020D02" pitchFamily="82" charset="0"/>
              </a:rPr>
              <a:t>uBase</a:t>
            </a:r>
            <a:endParaRPr lang="en-US" sz="2000" dirty="0">
              <a:latin typeface="Gabriola" panose="04040605051002020D02" pitchFamily="8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briola" panose="04040605051002020D02" pitchFamily="82" charset="0"/>
              </a:rPr>
              <a:t>Each channel 120 MSPS 12-bit sampler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briola" panose="04040605051002020D02" pitchFamily="82" charset="0"/>
              </a:rPr>
              <a:t>LE timing by FPGA discriminator 1.04 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briola" panose="04040605051002020D02" pitchFamily="82" charset="0"/>
              </a:rPr>
              <a:t>24 independent channels gain directional information, also increased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briola" panose="04040605051002020D02" pitchFamily="82" charset="0"/>
              </a:rPr>
              <a:t>Initial indications background noise much higher than IceCube DOMs ~ 10x</a:t>
            </a:r>
            <a:endParaRPr lang="en-US" sz="2000" dirty="0">
              <a:latin typeface="Gabriola" panose="04040605051002020D02" pitchFamily="8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627" y="1433945"/>
            <a:ext cx="4683659" cy="45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7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Devices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Cameras, POCAMs, acoustic geometry calibration, ...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173" y="2227906"/>
            <a:ext cx="6146827" cy="35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91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POCAM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3" y="1512205"/>
            <a:ext cx="9152701" cy="4904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54" y="1050540"/>
            <a:ext cx="8218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Gabriola" panose="04040605051002020D02" pitchFamily="82" charset="0"/>
              </a:rPr>
              <a:t>Purpose: </a:t>
            </a:r>
            <a:r>
              <a:rPr lang="en-US" sz="2400" dirty="0" smtClean="0">
                <a:latin typeface="Gabriola" panose="04040605051002020D02" pitchFamily="82" charset="0"/>
              </a:rPr>
              <a:t>emission of isotropic calibrated ns-scale light pulses of different wavelengths</a:t>
            </a:r>
            <a:endParaRPr lang="en-US" sz="2400" b="1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Acoustic Modules</a:t>
            </a:r>
            <a:endParaRPr lang="en-US" dirty="0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44F0F1F-C440-49AF-BABF-2BB06AF4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277" y="1579976"/>
            <a:ext cx="4367884" cy="4964471"/>
          </a:xfrm>
          <a:prstGeom prst="rect">
            <a:avLst/>
          </a:prstGeom>
        </p:spPr>
      </p:pic>
      <p:pic>
        <p:nvPicPr>
          <p:cNvPr id="6" name="Picture 9" descr="A picture containing indoor, kitchen, sitting, table&#10;&#10;Description generated with very high confidence">
            <a:extLst>
              <a:ext uri="{FF2B5EF4-FFF2-40B4-BE49-F238E27FC236}">
                <a16:creationId xmlns:a16="http://schemas.microsoft.com/office/drawing/2014/main" id="{4E992DE3-2588-458C-9F6B-5CB42DCB9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91"/>
          <a:stretch/>
        </p:blipFill>
        <p:spPr>
          <a:xfrm>
            <a:off x="8155251" y="1579976"/>
            <a:ext cx="1769894" cy="2154572"/>
          </a:xfrm>
          <a:prstGeom prst="rect">
            <a:avLst/>
          </a:prstGeom>
        </p:spPr>
      </p:pic>
      <p:pic>
        <p:nvPicPr>
          <p:cNvPr id="7" name="Picture 3" descr="A picture containing indoor, table, sitting, counter&#10;&#10;Description generated with very high confidence">
            <a:extLst>
              <a:ext uri="{FF2B5EF4-FFF2-40B4-BE49-F238E27FC236}">
                <a16:creationId xmlns:a16="http://schemas.microsoft.com/office/drawing/2014/main" id="{75E892CE-C102-4EC7-9B87-F967754D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9" t="20164" r="14261" b="3320"/>
          <a:stretch/>
        </p:blipFill>
        <p:spPr>
          <a:xfrm>
            <a:off x="10101344" y="1579976"/>
            <a:ext cx="1662546" cy="2154572"/>
          </a:xfrm>
          <a:prstGeom prst="rect">
            <a:avLst/>
          </a:prstGeom>
        </p:spPr>
      </p:pic>
      <p:sp>
        <p:nvSpPr>
          <p:cNvPr id="8" name="AutoShape 6" descr="data:image/jpg;base64,%20/9j/4AAQSkZJRgABAQEAYABgAAD/2wBDAAUDBAQEAwUEBAQFBQUGBwwIBwcHBw8LCwkMEQ8SEhEPERETFhwXExQaFRERGCEYGh0dHx8fExciJCIeJBweHx7/2wBDAQUFBQcGBw4ICA4eFBEUHh4eHh4eHh4eHh4eHh4eHh4eHh4eHh4eHh4eHh4eHh4eHh4eHh4eHh4eHh4eHh4eHh7/wAARCAIKAr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5/jvPD1vK6PqN1lWKnbZHqPqwr1z9mTUtJm+IjR6bd3ckhsZVkWa3EYK5XoQxycgfnXkc9rpNzdvI+lTvNNIzuUuyFJJycDbx19a6L4Vaxp/hzxvpupafZmHFwkMzNcs/7tmAfg4FJXOhciZ9beKIVKRTY5DFT+NYYrpvEq7tOmCjmNgR+dcurZFfjnG2G9jmbmvtJP8AT9D6TLpuVG3Y5b4sXWiWvgu5bX7We6sXkSNlh++rE/Kw5GMHFeL2Oj674osE1bxrql7Bp8Eitb27rmecyERgooXgEqoJwTgZAPf6E13T4NT0uazuAxjkAyVOGUg5DA9iCAR9KhjeORIF1Tz59XeVYxeEqihcfejwMK3ABGMnPUiu/hXOqGBws6bu5t7dP+B5/IxxmFlWqJ9Dy3x98OLab4SXmoNpVrow0m1N3bAxf6VI/G4SEEjBH1OcdOlfNQr6O/aG8a/2X4Y/4RC31G6m1K9hRb+GSRX+zopBwSP42wM+2fWvm8dK/Qcmr4mvSdWv1enoeLjo04z5YdNx59/pX6EfAbU/7W+DvhW8LZYaekLH/ajJjP8A6DX56hsV9p/sZ6p9u+EBsmbLafqM0XXor4cfqzV7D1RzU3qeJ/EXSxp/jnXtPK4WLUJivsrMWH6MK5m4s1ysm3JFeq/tFWP2P4p3sgUqt3bw3Az3+XaT+aGvOzjFKxEtGdr4HfzvBrx8/umI+mDmuq+Gtx5HjC05wJVeI/iuR+oFcr8NGWSyv7Xjgh8fUEf0rW8P3H2XXrCb7uy4TP54rXCvlqX8xVFeB70j1IJSCBgketU1cZIp4evqTySed2ZQFYqcjOPSmSyNsbbjdjimFqjZqeghs0mMZbkis+6bNWZ24qhcN1oAydSufJkgXyywmk8ssD93gnJ/LH41n3uQVk7A4P0rRuwrEbucHI+tU5gGUg9COayaKRoWbHyUYDtXzx8cIv7P8Z3UmxiHcMAF6ZFfQOjyFrVVb7yEqfwrx79oqxVtXt59pAkhByDjkHFceNjeizowztVR5j4evRLrMcPklfOSSLJP95Dj9cVn/bZYrl41jXCsRVvTWig1K1mLEeXMjHp0BFM1WKK31i5Rg5Ic8Z9OK8LRw+Z6ivzlm4upp/CvnbR5lvdkDA7EKf6GqIvtQ8vKyFe/AFaNkI5tC1OFEOR5cuCev3h/UVnwSAxDEAOR/eoqPSLHBatG0pc+N7sZwt5YNJj14D1j6bHN+8jLoArke9ahmA8QaBcbQonhWFvbIMf9KyJN0epXkeSD5mfzq62quZ0dJWNfVI9/hWPc65iuGyw7Dg/1NUrdIzbqftDZxxgVNAGm8MarEQcqyv8Amp/+JFZVgztAvX86zqLSL8jWm7No2vFiw/2skzlyJI1YY4zkA/1qfw+1oNZtdqPln2cn+8Cv9apeKMvYaVNjJMAU89ccf+y1BpMnk3trMdo2So3J9GBpVFarcIa07DJzbJeSLJCm8Pk7vWtTTTDJp+pwrHGAbXdx32up/wAay/ECCDX7uM7fvn+dW/Dcge+lhx/rLWZeB1+Qn+lJK1WwNt0vkJFIsnhi/wDLVB5VzE/HujD+lUkkdwOvTstWdGPmaXrMOOkUbAH1Dkf+zVXt2uWiTjt6UqmiRVLdl7VTI/hO1c5DRXjqOOcEIaqxi5OM7/pkVdu1mbwjcCTdvjulZc+6/wD2NVYobhow3tzl6VRq0fQqmtZHV+ENyeJfBkrfeW+Zc592/wDiq+nfAzt/wl2nHoPO/oa+XvCwZL/wy7kEx6yi9fVk/wAa+nvBzlfFul4Gf9JUCor629DKO79T2jC8/ePzD1rGuSsnivcyyGKxsi7bUZvmlYAcDn7qGtos+GX5R8wrhbfxd4Zt/EGrNf6gFuJLtYkXa3CIoUew+befxrkk4x3NoxctjgvGF5Yf2TMkczSKLe5jLLE4XcWuMD5gOfnA+ufSq/hEXg8AaOs0S/8ACOtYakNSeRVEYkyfKyTzv3Yxjmo/EOoaNrCR2SSCP97OS5UcbpZHT/0Jc/SuRs/Dun3Gy1k1fVmjClisdkSoPsCcVhKslK8dT6vKHQjhpU69RQfNfa/RrS3XXQ9LtfDunaRprLZ6XpMmpz6bNBJDI+yC6I8llzuc7hknnIzzxWfdxeA9LsNQl0u00u4C6g4k3PD+4fzE2ld53FAN2AuQec1xC+G9Of5PK8QSvg5P2bjOOO1WbHwfYSKPO0HxDMdpwdyxgnH+7kUvrD2UTv8AbYGLbnipS16J6/j9x139reDLeM/bLvS4rOLXGlSK0eOX7UhnYhpEC7lCjBBBwQBxUtv430KHV3+06nasIZ7d0lt2ebzdqSgszFFyw3IDx6elcza+CrUjjwZfEgHb518evbOCKuW/g2Zd3leD7GIlTtZ7pzg9urGn9Yl2MZ18od7zm/kv8yv/AMJbZjxZ4a1m8uLic2VgIr2TaS7SZkyPf7y1Zs/G+g28WhNcLd3t3ZoYprhIFheOIwtHsA3YfBbIJx0qzY+D9UjUhtG0ZupBl+cgn/Cprfwnr6y7zFoCAA4UWSHt/u0e3l2FUzLLXZcstFbou/8AmfI/jkW48Zat9laVoPtLeWZQN5XjG7HGfXFYwGT6V0nxQgmtviLr9vcsjzR3rq7RqFUnjoOwrn0Xk19BS+Beh+eYuaqV5yXVv8y/Yqf7BveODPCM/wDfVUp2+XaOOa1LdRH4bum9bqIf+OvWO7bmzVR3ZlLZDMGtnxkV/wCEgkC9BFEv/jgrIHJ/GtPxSFGuzqvOAg/8cWk/jX9dgXwszVAx1rU8NnbqDvjO23lb/wAcNZYHStLQ+JrlvS0l/wDQcUVPhYofEjMjHA+lSr92kUHApyjirJNe2bZ4SvxuwJLqFcfQE1k9q2dgXwOzYG6TUgM+wj/+vWKOlZw6+pc+gsfUmt29j8vwZpwz/rr2Z/wVVH9awQegrf1rMfhjQIyCNy3EgH1fGf0onughszFpw71GDzUqEbf8ask0LhdvhyyU8ebcSPj6DFUccVe1IgaZpkY4+R3/ADaqO7iohsXPcdHy9a8ojTwrOdx82S6RcdsAZ/pWRGea2tTVU8LWCqctLcSMQfbApT3XqXDZmCwAU1GTxyPpTpcg01SNuSKszOv0NVj8LW5ZlXfcSOSfQDGa0r3WdJGpTvDf27Q7tqEP1UAAfyrIumWHwNahV+ZreQ5HXLPgfoa42JcEnFcrpKpc3U+RI9Cuta0xracfbF3NEyptGeSOK5aXWbf+z7e3tt6pCNrENgOfUVkSISM1LoVr5+qxRtHuUZYjHHFTLDpR3LjWbexY03WrO1vJpJoZJHL/AC45KjHTmtSDxBaL92GY5+grlRFuuZH6BnJ/WrAVR3pqhETrM3de1iK+09beNCp8wMQTnpn/ABqO4by/DkS9pJMmsf071pa2SthYw42/KWNWqaVkiXNu7MuZhgAVHx0pSOetJ710JWMC/oEJn1e3jAz82fyqLVJPN1S7kHRpWx+dafgpVGozTscLDA7/AI4rCDFss33mJJ+prNfGzT7A8Ng8Ub/r+QplJVkcp1927wXDKsrRPFICjL/C6ng1Ckxa7lkUqZJpTI2wYVSeTgdq9f8AFnwoePWby6trzfbzSvIkW0Apk5x+tc6PBCwt87Se/IHP5Vw+0idns5H0t4d1dda8D2WobgWutPR27/Ntwf1BrCivYRIFaRVyeMnFefaDr2saN4ettFs5kW3t1ZUYj5yrEkjP4moN9xdN++uJfwOK+N4mySea1YTpu1lZ3PXwWKVGLUj1ITLn1Ht3qG4NtsKTGMxMOd5GCPevP4VuI02x3lyo/wCulKLUy5824uH9jJXy8eC8Wn8aO55hT7Hzz8X7OHS/iVrdvbkGB5/OiOc/K4DdfqSK5BnH419IeJfh34d17URfX6XZmCCMmOfaCB0zwaoxfCfwWoJa0vmwO92f6Cv1DBzdKhCE3dpJM+dq0nKbcdj58389a+lP2Gdd2az4g8N4dzcxRXkQAzgoSr/oy/lWU3wp8HM2Ra3aD0F0efzFb/g7whovhLWU1jQUuLS+RGQSC5c/KeoIzXSsREmNGSZ0P7Wdl5eq6Hqqj/WRSWzn/dIYf+hGvEd+RXs3jyafxNp0VvrEn2kwS+bGxOGDY29R2wa4mPwrbNwF6+5p+3iEqUrlb4c3GzXHh7TQsPxBB/xreuVMN3J22ucH8afpXg/7Bs1aJnHkuAynuG4pdVQi6f0IzV0p3noTOLjGzPa7S4E1rDOrAiWNX/MZqfzPeuf8HXP2jwrp8m7JWLYT7qSP6VpmXaK+shK8Uzx5KzZd8w0xpOaq+dxTTLn1qkybEk0uRVSdsg05nyarzNxTuFilcsQaqO3FWbhhzVR6lsEWNNfy5cdnP6j/AOt/KuD/AGgrVZNGsboqp2s8bHHbGR/Wu3tssrqv3hgr9a5/4vQreeBZZR/yydXA9Ox/nWFZXptGtN8s0fOJ8r+4vHfpV/xAU/tUTsFxKivn1yAf61nOkiuVIbg9etXtTEklnp8o3k+VtPHoSP6CvnF8LR7D+JMs6M6ObuHj95bMBgY6EN/Ss63LCMBQeOOEq9oayrqsCtuw5KHOP4lI/rVWGGTzZFXd988b8VMn7iLS99kuqSsthpF2N26C4KnjHRw3/s1V/ESND4luQo4c5HPuas6pAW8MSK/LR3IP3s4DL/8AY1H4kbdqNndYGJrdW/NQf61q3enf0MUrT+8l0Pc0Wo27KcSW2RznkMP8TWJpyt5W35cg+tbvh6Qf2iY/k/eQyLwf9nP9KybZttzNGNo2uR096yk7wRrFe+y7rZZvDNiyqCYpmQ/TJP8A7NVGEOIAw6jngVrzfvfC83IPlXGeB6gf/Ems+0yY9vmfpSqPb0HTW68yfxjGza68qdJFDZx68/1pfDHmLrdpu6M+zp/eBH9am8SgtJYThj89smSB3Cgf0qPSlWO/tpi8gKzI36iibtUuEFenYb4eDLeapC2cPayfTKsrUyCRvLX5W9+atWEJh8XXMO44YTofTBRv8KyobWZlb94ANx6k+tOqlb5sVFvm+SNoFn8P6mpX7vluOc/3h/Wqtq+6GM7UGR3NT6Vasun6pGXRt9tkAezr/jWXp1mr2sZM6g4/u1nOzhE0g3zyOs8PuFbTH+UCHWLduPdl/wAK+mvCcuPFGmjoFukz+dfLmgQiK3OJN+2+tpOmMYY19O6AzR+I9PZV/wCXpOf+BCpq/DFmf22e5XlxFbW1xcSAhIkMjH2UZP8AKuJsNHuBp1vO+iveTyxCaR1SMEs/zEfMc8Zx+FdB4zeQ6HcWqsA148dquP8Apo4U/oTU/iLUJNN0S/uosAQWzFBjvghR+eK5ZRUkaRbRwg1qLypbiHw7qLxRLud0jTCjJ5JB9jVX/hLD5HnQ+HdQaI5+fHy8HB5A9QaiTSbfTvAOrXXmXaZjkOVupACIwIwcbsclWP8AwKp9JW6t/DVlZrMzqluoJPJJxyc+5zWcqSNFIyZviNbjIj05M/7Vx/gKpS/EpwPlsbbP++xrM8QaLC9w0qowYjnHGTXMyaeyqrBWI+hqVSQOZ10vxMvcYW3tQf8AcY/1qpN8StVK8CBfpD/ia494R/d74qJo1UMSF/OmqSFzs6t/iLrLZxcbfpGo/pVK5+I+rK4R76ZWPQDA/kK5lJoXuZIEwXjVWY4+XnPf14NTBFyPudKbpIXOzxbxvdTah4z1e8lZnkmu3ZmPUnNZ0SbRk1peJEz4o1Jh/wA/T/zrOnfGVHWveh8KPIn8TLztu8L3GOhvYv8A0B6yO1aKFj4Xl64N8n/otqzqceopdBU/1iAf3hV/xLzr95nkhwPyUVUtV3XES9cuo/WtDxWB/wAJPqQUYAuGAHpjik/jQ/sGWvWtXQ1xDqcmSCtk+D9WUVl4/OtXSAf7N1ZvS2A/N1onsKG5moOc54pRSlaVRx71RNzXuxt8IWKjq97KxHsFUVj7a29S+Twvoy+slw36qP8AGsc9qint82aT3RD0PFbvikKlnoMSfw6eGb6s5NY23nIrW8VKy3lnE2QY7GIAexGf60pfGgj8LMWno2BSBTjvSFW3ADOTWhCNjxIfLFhDtI22aH65yc1lq9avjXP9uiEDPk20MfHstY3I6jB9Kin8CLqX5mWIWy/H61qazLIum6bCxyFR3AHbcRWLFuyCFPJrZ8Sqsf2S3DAsluu4A5xmlJrmQ4p8rMOWTtT4vmj5PFM8tmbG1iPZa1ND0qa8vIIJN6QyPh3x0XuapziluJRbZqeI2+z+F7SLofJjU/jzXJxy8Y6V2njmBri3NvawtIIWXbjk7QMdBXJjSdRKj/Qp/X7tY06kUi5wk2RLlu9avh6MrJc3BBzHCzfpUdvoupYH+iOM+uM1rWum3Fvp17FNtR5Ytq5ccfWic4tblQi09Tkm5HH40gLe9ajaYRw11aKB/wBNBk0v2C3xzfWwx7k1p7SJHI2Zq7mYL6mtLxLJi+it1P8AqolBHvT7aztvtUam/t2yw4VTzTtaht31SeSS+hVsgbdhJGB0qOdOSK5GosxjkikNaK21lg51NAfaEmgQaXnm/lx7Q1p7RdieR9yz4e2x6Tq1wxI2QbQfc8Vig8e1dHJ/Z0Ph+RI7iYxTSBXbywCSOcYrKKaSB/r7tj7KoxWUZat2LlHRalCk59D+daTHRcfevye/3abu0X+7e/8AfQq3N9jPl8z7qvLOS4Qq06nuPkGa5fU9CVizb8nNdtEG2DzFjDc8A5qtqEAbLDb05ry2eqeZ3WibMgEA81QNi8RzkfWu/vLVWDZVSOo4ry+6+Ifh9ZnjNpf/ACMVIMK8Ef8AAqmzewrpGvFDIcfvF/Kn/Z5RgiVfTpXNn4h6B1Frfg46eUv/AMVSn4j6D/z6X/18lf8A4qjkl2DmXc6QQykE+Yo/CmvFMFOHTv1FM8Papa67p5vbFXWPeUxIADkVoSRhkKsF5HNQ9CzLhhmY8yJ/3zVyG3k2j9/+QFNsoDCWQuGGeM9h6Vp26d9yjHtSuCMi7tWchfMZvrVvTtLUsqg5NXWCmTqM/StjS4Qi7iTk+1UmFiR9KQ+HNUVAxZbVpB9V+b+leV6vIhaN/wC8te+6JEktrNG2SJVKH5exGK+fdbXajRnhopSp/Dj+lb4d2kY19jvfhpd79Ae33Z8mdgB7EA/410E8mD1FeL6X4h1DRBKti0WJWBbzE3cj0q8PHWuOPmNof+2X/wBevoaeOpwgoy3PLlQlJto9XEw7mgzL615QPHGsD+C1/wC/Z/xoPjvV/wDnnaf98H/GtVmFEj6vM9UaYY61DIwPevMT4+1YZ/0e0P4MP60Q+P8AUWnjWSztQhcBsbs4z25q1j6L6kvDTPQpmqu3WiWUMu4dKh8zJrrepjYs2bbZz9Ko+LoRceHNUtCMh4GkQH1HJ/UfrVu2b96tP1NPNtHHorfiCMH9Kh7WH1PlbUY547pwGUAnIwamkMknh6MtJ88UzLnd0BwR/M1D4oj8vV5FLtjJ6Hjqabpgjk0m/g3E/dkGevcf4V83a05R9T2b3gn6DrAzLdQTeah2SK3LehqTV4lj1i5XzET5+ARWZE0Hl/ekz7VqeITC1/FOwciWFWBHuAf61kn7jNH8aJYIUbSdSiWRW3Ro/A9CR/7NVbUyj6FpFxvB2x+WTjjgkf0p2kPE0lzFGrhpbaRRk9MDP9KgtNv/AAhsKySDdFcMMHtnBA/U1tHWmYz0qFjRJo49XtG3AZlVfwPH9aqXZ8nWbmPBzv6Co4nKTRygAbHDZz0wc1d8Rr5fiCcpsG45BJ7Vle9N+prb94vQuWb+Zo+pR4bhFcDH1H9aybKdmj3bXNaOgyOz3UUjowkt2wAfQg1j2vy7l8xBSn8EWOOkmbOtOx0XTZthyA0Zz7M3+NUYJG2BhH0OetW70+Z4ZiPmA+VcMM46ZCn+prPgJx/ruPZaKm6fkOn1Rs3DCL4gRNxtknB/BgR/WskyeXdTodo+c1c1d1XX9Nuy+MpA5OMcjbn+VVdTjjj1y9jkZhiQ8D8qurs/UzpfEvQ09Bn33FxCWBL2sgxj0Gf6VjWNyUi27jwSOF961PDv2UapGEdyzJIi57koaybb7MrSKTJuEhzj61m7ezRqr+0fodDoFw7wXi5OVEUgyMdJB/jX05o90x1izJxg3MfH/AhXy7oEluGu0jEm425J3egZT/SvpfRCPttnL28yNv1FRV+CPzIfxs9w1si48SaRZBeI2mvZB7Imxf8Ax6QflWX8U7pY/DX2X51+1TIjFGw2xAZGwR7Jj8a0rdluPF+qz7si0tYbVfZmzI36FK5nx+g1bxnoeiLcSoiKbiXyzg4JPt/djf8AMVzrcszfiDpraX4JtdJgvb0yyBI5FecspVFMkuQex2n86v2LZsYMf88xmqXjGIteakWvLu4Sy0p5CJXDASStgHoP4Ub86n0ht1jDwf8AVD+VQykZ2oxCZpAu3djgHvXNXmm+aoVVAbB3Ke9dfIit8yqSR146VSvrcALOiEjnPFCGcDPoduxP7tUIbpiqc+kom47FOD2FXfGXi3SNC1a10y4tLua7uUMqCJV243EckkY5Brnr/wAfWttDJM/h/UmjGCfmiz+QbNPcpUpvoSWuhWdpe3E0IKiYAtHn5Q2SSwHqc8/Srgs4Rj5R09Kv+H7yDXtGttXtrZ4Y7mPcqORuAyRzj6Vda0kVl+UdKLkOLWh89+KNFvB4l1EqbULJcO6k3CjgnI49axJtGkBLSX2nqen/AB8rTvFv/Iz6vlf+X6f/ANGNWI6gtnFevCMrLU8uTjd6HUf2aq+EnhF/p5H28MWEvUiMjGccnmsv+zIVb5tVscDr85P9Klkj2+DIX7NqLAfhGP8AGsor7UQUtdQm1poa9jY6et7Bu1a3YeYuQiMSeam8QwWk3iG/lOoxLvuHYgxscZPTiszSI92p2iesyD/x4VLrGW1q+J5zcSf+hGjlfPuHMuXYcLXTw3Oo5/3YG/ritGxWxTS79VuZHDIgc+XjA3DpzWJtGKvWnGkXvr+7Gf8AgVE4u24RlrsPWPSevnXefaNf8aB/ZnP/AB9n0+7VHPAp38NVyeYubyNu+k01dO07zIrpk2PsUOMgbuf1qi82khfltbrPvKP8KTVm/wBG01R2tycfVjVBzkf/AF6iEFYqc9TRS80pTu/s2V29DPgfyrR1m9sRqhS60vzpEjRSfPI42ggdO3SubiG6VR6nFXdbbdrFz82cPt59hQ6a5kHO+UuLqulRn/kXYH/37l+fypLXUbeW9jEWjWcbO4A5Y4yewzWQxHSrOjrnU7Yf9NB/OnKnGzEqjubPibV1i1y7hXTbJzG4Uu6EseB15qkniS5hbMNhpyntmAE/rVLWn83V7yT+9O/88VRPOaIU48q0CVSV3ZmoNevZZlUQ2iZYfdgGam13V76LUZIVdfkCgsUGeg71macm/UIF7s4A/OjXG36td+0pX644/pRyR5tg55ct7ky6/qyDC3RX6KP8K2fBer6hJr9t5t0XRWLurqGDAAnGK5M8Vt+CrFb/AFyNZZRHGg3sN2N+Oi++eOKKkIqL0CE5Nos+PtZubudTHI8OZGyEOM/UjrXMrc3RHNxMf+BmtzxxDarPayRSfv380yRDoi7/AJT+PPHtWCgAFZ0orlRdST5iZJZT1lcn3Y1reYF8N3B6b5UT696xvStS/ZU8PWkf8UkzOfwGK0lHYiL3MsnmkBpDQOnNa2INDw/GsmsW4blQ2449uaqXTmS6mfu0jHn61e8P/u7ma4OAI4WbJ+mKzB0qF8TL+yg70tJRViNC+O3R7SLs7s/9Kzgav6xuVbOEjHlwA/mc1n1ENip72EPWk/L8qO9Gfb9Kohn6HH6LwaRuRzt9KQjPOF5pp6/w14tz2TOvI9knYivnrWNMt7XxnrljJDGwW5MiZGflf5v619I3EYZT93Oa8P8AitaNafEWKZFB+3Wa47ZZTj+QFa0X7xlWXunKXFhaL923iH/Aaq3enwNaSbIUDbTggd61bgMuQwwR2zUCTRqCrdK6rI5bnQ/BCZW0+/syQGWQOAfQj/8AXXfS2/H3h+VeV/B+b7L4tubMMNssbYyOuDxXsJ98/lXnVVaR3U9YoyY4T5hyw6/3augCOP736VMFx3I/Co5uehY59qzLsQ26+ZPnJ/Kty14x1x9KzrddndvyrQt+wy1UI6jRzsgX5m6+leGfEO1Np4l1eBRwLhnHHZvmH6Gvb7ElYVHzdK8p+MEPl+LHkCn/AEm1R+e5AKn+Va0pWkjOorxPMr1g0G7GMGqqNxU9xl43HGO9U09q7p7nJEnJyKiaTBwaetRT9ai47DGbI4NRNMV68HsaSRjUTP6qTVog9j068abTLeQYO+JW/MVKkzdOK5/wjced4etMnlU2fkSK1kfDda+lg+aKZ5klZmpbNiVee9XS3NZMMnIPvV2WTGecAUwR84fE62EPiC5ktzHJF9pljGwjjDHgjtjmsPRZvKkuFmXakkJUc5yciux+N1kLfX7iSH93HKiTjb0zyG/M159o6ibUoI5JXIclcE9yDj9cV8/XTjWZ6lJp0yRI5hkeSv8A31WlqJNzZ2KooMsUYSQE8DHofpisWcBLh1aWQEE8Zq40UbaJHMGYlZmRjnnsR/M1govVG7a0Zb0zfZ6hFcTRgxDIfaecEEH+dQ200Eeg3Vi6HzGuCykDgY45NU7UxLcQuxdtsinBPXkV11j4Y1m9j1yG30LUbgJL5kbR2jsDz2IHoTWlJNqyM6tuZM5MNlSocDj61b1m7W+u47iNjEwRVbIByQOT+ea17H4eeNrpVW38FeIpSegXTZQD+ldDN8F/ifeW1k1v4D1ncI8OHjEZBBI53EdsVCg7NFuSumcVpN01rd+a8jOmx1KhcdVI/rVLEfnOftJGWPy4HrXq+k/Af4q/bLeWTwXeIgkG7fdQjAzzxvqu/wCz18WBeSSHwdIY88H7ZCM/+P0cjcR8y5jzxbpF0maxYsVaQPv4+XjFVYdmfluJD9Mf4V6a/wAE/iZb2V3BJ4LvNzqpTbNE2SD7P6E1lxfBv4kQrum8F3gOOd00Q/8AZqcqc2loCnG71OM1eaS4hsmAwIV8vcT94DvT9UuoJtSluLktFLIdxQZrb8b+Fte8PaFp7azot1pwaWSMGUfKT1HIJHrWBr8aPfW0jgYltY2/HYP60VItLXyIjJX08yfTLuCG9hlt/nlVxsBBOSeMfrVcyWcdxLnIkLfMCDwaXTRbx3du3lr8kqnJz2Ip2owJHrl9EwUbZSBkZ4zWNvcbNb+9YtaXeJHO/wBmX52idW+X+HGT+gr6f0hmWGzcZwRG38q+ZPD0ETanDGAuZAycLySVIH86+iLWV4dEjlk3Bo7ZSQeCDtHFZz1itQl8R9C+EXabTrvUOD9uvJrgHPVd2xP/AB1Frk7SO41r4k63fx3k0ENjGLZTERnIG0YyD383NdnpkMGkeHrW3biOzslDN/upyf5mvO/Bi3EHgzU/Ec2oXUBupZ7pljVBkLkjJKn+IsKwvuXYtXKu3hfxLfPcS3H2mWSON5CCTHF+7HQD+IPUuk7v7Mg5A/dAfpUuo2baf8PPscm5pY7D94TjJduWP5k0zScf2fbgrj5B6VDZVh4jImT5sBl64qsVaL90x+Uk4OPrVrblNgXlelRu3mRquzDAn0ouFjzrxp4BXXvEltqq69Fp0sUDWyrIiFXBYsfvEc81jXHwzkkEqS+I3bOY28q1h+bPoeR+VdzseXxrcgplLewQYPZnkJ/ktVtKl+wza5Dtx9nl+0Rj03pkAf8AAhV3a2KVaexW8P8Ahf8AsPw7FYW13HcwWCiN/wB6hkTLH7yjpycVYMOWX5j09asXFu1nZxRIMFTGjEHr8wz+tWCrLIBgfnUXJbbd2fHfi/P/AAlGrgn/AJf7j/0Y1ZIrU8WnPijVj/0/z/8Aoxqyx1r3o/CjxpfEzam3f8IZaIRkf2hKwPvsWskVpXOf+EXsl9buU9f9lazeamGzHN7FzSADqdqvHMyD/wAeFN1E/wCn3B9ZX/mal8PrnWbPPA89P/QhVa7bdcyt6ux/Wj7QvsjN3StCL/kCXDY6yxj+ZrOH3q0UyNCf3uV/9BNE+gQKLUqnilPbmkOAtWIt6scm0HTbbIP5mqTdKt6wu26Qf3YYx/46KptUQ+FFT3ZLZrvuoV9ZFH60upPu1K6Y8fvW/nTtIXdqtsmM5lWq1yd1xK/YyMf1p/aD7InXGK0vDS+ZrdspHG/J+g5rKJPXNanhk7dU8wnASN2z/wABNKp8LFD4kU5m8yaR8/edj+ZqEjaaarHAp24tnJ5qxF/w4u7WLc+j7vy5rPmbzJpJD1Z2b9a1PDvy3zPn7kTt+QrHH3R64qF8bKfwIRulbfgbI8S2rdlLMfwUmsU/lW54HB/tWaTHEVrIx/LH9aKvwMKfxIyNcm87VJXznGFz/n61UHSlnbfPIxzyxP60CnFWQ5atseFq9q/y29jDnpDvP1JqiMn1zV3XuL4R9RHEifpQ/iQR2Znn8KUUUdask0LEbNKv5f8AYVB9SazhWlhI/DhJ+/NcgDjsBWcBxWcd2y30ENOjUs6qOpIFN+lXNFj83VbZOD+8BOfaqk7JsI6sNdz/AGpIueEVU/IVQbNWL2Tzb2eY/wAchPP1qu3WlFWSCW7GijFL70f8CFMzuz9CV6DhaP8AvkVBpTWMluYdNuGureDESyupDNgd8gVaKNg4Xv6V4S1PoKsOSTi+nyImbIxleRXlnx9tCLTRtWTG6C5MLEdQHXI/Va9U2SD+Hv8A3TXF/GS1S++H+oQblMsJSdE/iJRgeB9M1pBtNHPOzizxqSXcuSSTVC5Y4zT41uPKGYJcY/uGmmCduBbyn/gBrqkzjSHeCbs2fjmymYlQ0wUn2YYr35k3f3unpXzncQXVtfW90ttMCjBs7D1BzX0HaX9tNbwy/aI/mQNy47iuSutUzroPSxLIrL2Y1Ft/3qtBopBtV1Y47OKimAU42n86wNxkZOf4qt2biTaV3Y7ds1UQfNwD+dWYykPlSTHaryiJCW6uQSB+lNXEdLC2FGN3T1rgPjPAWOmXYzkB4ST9QR/Wu9tx8qgqc49a5r4tW3meEluFU7re4Rs57HKn+YqouzFJaHhM8ZV5E9yMVmae0c+oRWrzLCrOFeRhkIM9ce1auoAreMemcGubnRlvJlTfk52FeDnt+tenJ3imec3Zs6zXtFFmIp9NvYtQtZlyjIcOOOQyfwnmufeZgSrjBHY1xtnc6rDrpmZbkx7yJGcHaQe+enWug+0iQksxJPrUcso7k06jki80qHOeKryyR9ec1VkmweDxR50ZGdwH1NWimzv/AAFc+Zo7ID9yVh/X+tdJuOa4r4dzqVu03AgMrce4/wDrV14kWvocLrSizzquk2X4X561ekbcPqOayYpKumT5FPtWrRCPMfjpaM6W8i8LJAyZ7ZUgj+deN2BaK9t5MgFZFbJ+te4fG1rv+wrJ7e2EyecySnqVyOP5GvHYNP1B3UR2crOckKBk/lXi42L9roj0MM1yanvr/CfRvD9ktr4gWw1W61GQSt5Pym0Yq4Q+YeTGRgkBfvD0rl/iJ8L9G8KeGVg0zxRDf3E7rK8Vw0aMEIwrKFJPUEEHB4BxWZ4i8dazqdwbzUr6y+1yupkWJmwu1QqqBjAwM856mreuXz3dpZxX1g7JDEUjm8wZcFixG9R8wBJx6ZqcowOIxVdurbl6nJiseqUHb5GX8IWtfBvxD0nxHqU2n3VrZOzPEo3scoQCAy4yCQa+jLz9qDwpCPJH9tgj/nlCox+tfOKnT15+wuT6m4ao2t9Fdiz6UzZP/P04r6eeRYe3ufmzzIZxVb99fkfRa/tV+FQu1rLX3wOCQuT9eaZ/w1X4Y7aZrp+oX/Gvnb7LoPO3R+Pe6ehbbReo0dPxuH/xrFZBDv8AmavOvJ/gfRY/aq8Ml1DaXrSL/EcAn+dTzftSeDmtnCrrkZ2kDMIzn86+VtXktobx47bTbaOPA27ndj0/3qybpWmU8og9E4/rXj4inhKMnHW6PRo1q1SKlbRntuqfHyxmlfampzDsxwP61z178bGkZjHZ3jZ6bpAKxPhl4O0PxFply96szXNvNtYCQqCrDKnj6H8q6qTwB4XsoSyWKSsD/wAtZGY9frXg4nijA4eq6MlLmXl/wT1KWWVqsFNNWZxHi7x1P4r0xbG4tWhiWUSBjLuOQD/jXMavKZo7Py1O6GIRkn+IdjWt470SbQddObaS0trpfPtOMK0Z4yvtkEVzxkllkRUEszf3eSa9mnisPiqa923MtzglCrRqPXboPgkuAw29Af7tbmo2VzqPi6W1tnRGnIOXOBzVG3tpVTMlncMT6KRWvpkl83iC31C30q5muIinSIlVAxya4K1OUIyitTsjPntJM90+HvgXw38PPDq/ETxVqSm6gY/YYSyGNJMbQx4yxzkgcYxmrP2warp9tdvIjm/KSMyDhg3zEgemM145448TPeW93o+qTxXFrC5lijMZd42JJ+V84HLHjHc816v4Ejjm8LeHJUdhFHaRHOMnbsAzj1rz6cZxpp1NwpVPaO3Y99+I2pjTvh3qEyyDzntVt1Ged8mFx+RNYdzpMtt4a0HRRqlwy3TQRNEojCbT+8k6LnGFbv3rW8ZW9nrdzpmi+XNbjc+oXO6DDFIo8D7wwcs4Gear2qPP4utM3l1cR2dg8+JggCtIdi42gfwh6i9kdVjU1WCK9gmt5nJSVNrYOKyoLURRxxiTIVD/AErVWVm+bAwfeq0jMrKw/hHrUXLsVigMccyuT2NDQxOoZXOcnvUnzRugIBVsnrSbSuNuOtFwsc9o8KyeItfkZjgPbwjB/uoSf/QqytYtvK8aW9um4x6hAvmHPTyXDf1xWlY/2tHrmqtp8Nhc2kt+DLM87KQQiBlUAHOMYzxzmqviua4TxTpk8Xl+VbzJC+4EjM4KjOCP7o4961vqZtaFjWo447MyZY4kT/0KrUttH5o5P+TWV4gs9Q+y3U8mrzeXgYgSNFRefXG7361tK92HVfPjbHdrdCf5VFyj4j8Rf8jJqvvezf8Aow1R285q/rgL67qDdSbqUn/vs1UVeSOOK+gWyPFktTQuo9vh2xbJ+aeU4+m0VmkYrX1FSvhvSsd3nJ/76ArHO70NTT2+8J7l/wAP/NrNqvpKD+XNUW+Z2buWNXvD+5dXt2I6E9f901QTpnFC+Jj+ygXrWi3y6Koxwbg/oo/xqig9auzFhpFvH286Rvxwool0FHS5SPGKDyCo9KQjjvQucjHXNUJF7XP+QrKOu1UX8lFUD0q5rGf7UuT/ANNCPyqmOQamHwoqfxMt6IcarA3oS35A1QJ6k1d0kMLwN/djc/8AjpqjztBoXxMH8KE7GtDSG8sXbjqtu+Px4o8N6XNrniCw0eCWOF7y4SHzJThUycFj7AZP4V9R+LfCPh34b+CEl0TRbW8eCHfd3W5XkvVVkO8E9AVLcdBt4qK0uWOxdGHNI+SgRjgjFPXn+ld78V7fw7faNY+KdBjjge4I86JF2gg+qjgMDxXnsWeMVVOqpxuTODi7GtpOVhvJM/dt2/Ws3bn/ABrUtFxo1/L3ZVQfieazArE4C04vViktERnpXQ+Ev3Wn6xd/887YL+Z/+tWAyMB0xW5p+bfwRqsw4eWVIx+AP+NKt8NiqS945pDkDNSA4piqR/CelSojelUmSSW6mSeNRkksB+tTaw2/VLluf9YR+XFTaBHu1i23DIV9x/Dn+lU59zyvJj77lv1pJ++V9kixR6U7aaNtXcgvX5C6VYQD/bkP4ms725q/rC7JbeLgGOBQc+/P9aokf7QqKduUufxCHtWj4fAW7lnZ9ghhd8474wP51nED1FXrHKabfTAgjyxH+ZoqP3bBDcoc9+c9aYcUu5QOGH500kHkYqhdAp3l/X86RcZAyM1ufY4P+eNJySJ5Ge/6P8SPE91beffeLdSsCeBEbZpG9ydowPzqaX4gasw2t4211x/sWLj+ormf+EdSInzPF9kjE5JW2Xn83pp0awziTxoT7R2qf/Xrxni4dGz2P7O/ur8C3PrIuEIm8QeKLgHqGD8/99TVzesSXovt2m6Y95EACst3OqPnvwC2Pzqa0sDNp13IdW1eW7ilkSGNLT5JQrfIeF6MMd67eK801Qvl+ELiV8cg2bYz+JpPFxRccC+iPP4rzWHixcWaJOG+WNbolSuOucfpUhuNWx/x6QD63J/+JrbvNFv7i7lmt9C1aNXYsFJjVVyegyc4qlL4a1plLG3SADqbi9iX+tWsVS7kvB1V9koibU8Zlitx64lZv5gV3PhHwrZa3oFvqMl5cxvJuDqoXAIPSuNk8N3zArNqujRZ6f6bux+QrtfAur6X4d0htPv9VsZz5pdTDJkc9RUzxMWvcY4Yad/eRtad4IsbO/gvI766LwyB1BIwcdjxXQTkE8BfzrBfxx4bjXcb8c9MRMc/pWhFq1jdIksVzAUkAdc8cGsXJy1kaKFtEW1G18hVP41Frys2nO6Lho4jKo3fxJhh/wCg0qzwnpNCf+BCpWaKR4VeSLY5ZG5HAKkUReoNM6y2kSSFJkUbWUMDu7EZrG8fXlm/hO5iVZZI7mPbHNtG3ePmXvnBxwcVlReJrHRfBdnf6iXaNFFu/lLvKsMryM9OK5jVPHmg3Hh6TRAZFuo0VQXTA3KR3/CqTSYnFtaHAasv7xCTyRzXHeINTXT9QMblsugZflyPT+ldp4lu9BtLI3J1SWQq3KpbMTXnPiPWtLuGiubWxN7GD5ZluYzGoPXaCDyec16+DlSqaVHoediqNSCvFamNZ31xaznyJmELSBmj6o4znlehrpn1PQZ5SGlltJPVYy0Z/DOR+tbHwz0Hw7H4wj1Lx5bwQaNtJjtYnZ0kc8AMVyQo5J5Hb3r2/X734V6PpklxoXw88PaltYRRSTRxqsshUthchnYDHLYxz1rmr5lRo1PZqPN59DyputRmocruz59S3imA+zyNdqRndD83HuByPxFQSJZxMS6TZH95TxXYeJNYn1G7huIfhn4d0ooOJdNBR8+5DAYxx92qn2nWZMLN4Z014j8oNzOv5c8ivawlbDzpqUpQi+1rlSpYq/8ADl96E0Cy8QQsG03w7rEomAw62j7SMZznGMVsR2PxVumxp/grUsE/K9woT/0Iiuj0efV1sIZDrHh20OzHknUZ/kHpwuPyrQhk1fcPK1/w9nGP+QpP0/75rd4yklZV429H/kX9TrbujL71/mc/oWhfGD7ew1Twji2KHaVeMHdxjkN9a3TovxCWPLeFnKjv5i//ABVXkfxRGMQ614fUdMjU2/8AZlNMkg8WzIVk17SGGMY/tkn+a1tRxuHjG0qsH683+RjVweJbvGnNenL+rMHxL4Y8TarotxYano7wxzKOILlA/B7ktgfrXnd/4M1Dw7aNHcwR29vIwBCOJGbjjcykk9Pp7V6mPD3iGTOb7S5fca1/itSxaT4rtB/o9zYqcYymrJ09OVrX6xl8pXnUpv8A8CRk8PjlG0ac/wDyU+cNTiWO4ljxwrHHGK6vSry6gtFe2uWCFF8xSAVPHdTwa3fGnw/8aar4hu9QFjBOZyGMn9oQkE4APJI9PStHR/hxra2Nus+g27TKgV2XW4Rk/QN+lZZdjcJTqzUqiSe2pliMFi3BctOV/Rf5/kc6ZdPuMG4t2tpCMrLaEYP1RuPyIpn9miY/6HqVvN/suRE/5NgfkTXbxfDXUSPm8PM3smrQn/2eph8M9Qxufw3eA+i6nCf/AGeva/tDA9K8fvf+Rx/UcZ1oS+5f5nns+nX9u+2eCeM+pTg/j0quvTiU/hivULT4d6zbnNrourQ/7mpxgfo9TnwXrzZWXwzeznuZGgc/nnNVHMcE/wDl9H7zOWBxX/PmX3L/ADPCvEOUvRls5QVmrLivfbv4azXbh7rwNdOemVlC4/KSqp+E8WSW8C6oB7Tk/wDs9fOYvBUa1aU4V4Wb/m/4B7OHrVqdOMZUZ3Xl/wAE4P4LapbWfii6ivLuK2t5rbcXlkCKCrDueO5rrb3xV4ajdlk12yK842ybvp0q9/wq+3UBV8A3oPqyM5/V6s2HgT7JJ/yIl6fpYBcfiOf1rwMVwdhsVXdeWKhqlomunyPTo55Xo01TWHn9xwHxXkl12x8PXWmCe/j+ytHGYlZsAMe2OBmuN0vR2jvYm1P7KkIPzxPNuYj6Jkj8cV9BXFgovre1m8Htct9kO2yuLaSUx4kPz7S2ec98jmr0Uj26hI/h9aRAdAPDwP8AjXsYHLKEIKMqsfd0+JK9jjxOKqOV/Zy112fU43wSngq7+1InhPTEhtITNPeXrERouQOgJJJJAAySc9K1bvX/AAOiLZy+ENNkgHzKIY8Rt7jB5/HmuhOoXPlg/wDCH26ESA+V/YaqJRtbquPmA4PtxVGHWGivbsf8IfZSGQoxibQgwi+XHC4+UHGffk16Co4f2lueNtviXa/Y53Vrcnwyv/hff1PFPifNpt54iv7rSrFbK0eJNkK9FIQA4/EV7H8NX3fD3Qjyf9DQHj0yP6V5r8VLW81HxBcXNvoD2SPbKBFb6eYUyAedoHf1r1L4V2tynw30NZraWN1typV0KkfO3XNfOZkoRlaL0v3ud2Wczcrp/dY9Z020bXNVku31G9jEFlBC5RgS7uPMfqDgfd4rQ8Jx+W+r3nnTzq8/2eJpGydkS47Y/iL1znhZJIvDVxqD6reQpIZJzHFtA2qMDnaT0Qd66HwvG9n4bsYJJGMjxCSUs2SXf5mz+JNeNKR7qiaibdi4U9Krg5dQyt84OPepGbG07xjBz6VEvMQUSAsORUDsKmMCN1bgd80sChSgwxG73pdwlt0O4Bhwa4Hx78SU8I+JNN0OSz877XE0xnBzswWAGMj0rSnCU5WiiJzjBc0jd8AJnw4GYMS95cMf+/prN1thd+FNb1FVbfDfGRD6eQ6gf+gt+dcV4K+JJuvD19eRuNJ062uGctKASm75zzz3NZN34/0KWzls7bxLCbWdneRcsFZnOWPTuSa6fYT5nc5ZYmHLoeveLGhHh+9mwygxBhn36fzqYyRCX5mwO5zXiMnirQbjb5viKB8Y4aRj0+tXrXxnoccYUa1p0uO8jBjVrByfUwlj0vss8f1rWVuL24A0fTE/0iRi6xEM2WPXmqL6mCQW0+xHsIyP61UlkVpHfgguTx9agkYZr0lSikcrqO9zZvdSY6bZlrW3CtvwoU4XDduazn1Dcf8Aj1t1/wCAn/Gl1DjTtPXjlJD/AOP1QOM0QgrBObuamnXha7XEEPfJ2njg+9QefCR/x5wj8/8AGmaWf9IPsj/+gmoN3y9KFBczDnfKi2LiPIH2WD6YP+NXJbyJbKH/AEG2wWfAIOB06c1j7uuO1WblsWFnuOSVc/8Aj1KVNXQ4zdmLJfqDgWNr/wB8n/GiC+Xz0/0C0+8MfKfX61nPJyc8VNpv7y/t1YnBlUH86p04pCU5NmjfXkRvZ91nbt+8YZOcnn61AbmHbgWNuPwP+NU5nLXMpzn94386aW45ojTjZDlUdzUsrxF87bawKfJfJAPpVIXUeABZwfr/AI0to3+i3jekWOPdhVI1Kpq7G5uyNvQdej0nVrXUP7MtZmgkDgMDyfzr0bUvFEOpwjUjqdjOkwxOr5EgyMdS3GBxjGK8e7VOq7dMcno0yjp6Amsq1BTsjSjWcWzQ1rVbRVTT7FI7m2ibJBB2HHQD8eaoR3qqAFsbdQPQH/GqgXk4xTtpFaxopIzlVbdzat7yMaW7vbR4aQLtBPP1qAX0I5NjF/30ajddulW+f45XOPXAAqt1ohTjqE5vQvHUYVH/ACDoD/wI1qX90kfgeGVbWOPz7xv3YJIIAA579q5t+vtWz4izH4V0WA998n5k0p04pqxUJtpmSt6cbRbW/Tj5T/jU8Ooug/49bQj3jz/Ws5Kevaq9nF9CPaSN3TNRkK3Mv2e1QRQs3yRY56Cs86lJ/Db249cR1NZZj0TUJP7+yPP1bP8ASswkZx2pRpxu9CpTlZal0ajL3jg/79ipIb2V5kULCMsBxGKzxxVvS036hCvYOCfw5pyhFJ6ExnJvctajfyreyqqxFVbAygPSqhvpc7sR/wDfteKgnfzJZG9XJ/Wo2z060RpRtsOVR3LX9oTk/eUf8AFaH2+4i0NZfkLyTbVygxgDnisOr+pHZp2nxeqtIR9TSnTjdKw4TdnqMk1K4kXayw9c5EKg/nioftk6kkFP++B/hUB6c0jDir5I9ieeXcvWV/dNcoqtFliBzEp/pXS7V/vD865TSwPtqE87ctj1xT/tr/3m/wC+q5q0Ly901g3bU9BHxIkid/L0vTYdhUfu7BcnPf71Ry/E7X0naKPEfzFQEgQY/DBrgTJdMoZZJsvFjjPBBqS/jnmuGmRXG8K/J6HHP65q45dQ/kHLMa3851s3xG8WyJ+7vp0DZ6NjHtwBVCXxp4okyzatcHpwZz+PeucjtZs/dGA2Rk9jUkenzMNuV6Fe9bLAUltBfcYyzGo95/ib8mt6rJeYfU/kMoBDylvlPTPvVOPVr796rX+GaJgNqfdYHOen1ql9hnK7jJjKqen93pUstkpmbMwG6Qtxj+LrWscJFbRMpY2+8iy+pTsjIdQufLZkO0DAww6demaqxSoYJvMlnLRoQMPjJVqX+zoyqkuzcEd+3bpT0s7fzDGQxz6+9aKgYvFxBbq2F1llZwZCeZOAHXmvWfBnijzPDFgv2O3ykflkl2JypI/livJxa26gFY1zjJyR1BruvAGnNdWk6W/lARS5Pz9iOOg9q48fhFOnr0O3L8coVdtz1jRIptT0yO8WLYrZBxnAIOKvS6VKttujUTSKwbYfl3AHkZ+lc/obzafaG3a6uMbi3yucc1ppqk+35by6GOeDnPtXhfUJp3Uj3f7ShaziWLCx0x2udMuY1IMrSCNkPAODjnqRntVa20bQ2tT9utII595jffGASxPBz6HjmotJuLm81dZ7i+nVjAJPJ2AqOSME9z61qeZLfSXlm1wkccbKufIBZsgEn0H5Vo8HO+5Kx9O2xkW3hnR7zS4kuLG3ZgCrgL1IODn8qqP8M/Clzbrbvpx8hZTMIhcOqbyAC2M9cAD8KpeJdY1C11m8gg1FolRvkQRgADAxjArn7nxPrvkkR666e+3P8xW0MvxD1jIzlm2GikpRZ358G6C8Yt10tAgG3KZ6fWi0+G3hqOWJjbS/uixjQzNsUtjOB+ArzMePvE2nyQMdajuYww8xGjUFh3528V6rYePvCGo2CSReJJLCcp+8je18wqcdPTPuKwq4DEU7aX9DmqZ9g1JXi/uJv+EF8P7v+Qefwdv8aQ+AvD7OWWxl98O3+NY+qeKvJtZZtN8XRag2791EdNC9+jMXA/SsOH4i+KouHk0g47CPJ/RsVcMvrtXR0QzzCTV1f7jspPAvh/aFEMvAxjzDSRfD/RHOfIuR7rNXJp8TvEa4DWunvzziPBP5NXUW3jjVNoZrFOP7uf8AGtYZXiZbL8S3nOD6v8CyvgLRoM/8fgB6ZlJP8qQeBNHZ/MWS/B9peP5UL46vyf8AkHjHqdw/pVmHxpesNraaCPaQ8/pVPKMV/L+IRzjBfzfgFv4F0zGVmvMf9dP/AK1RS+CdN3jZf36nuN2aefGzxlidNlU+0uP6Vxt18aIIZiJ/D80pPf7QP8K5qmV4qOrj+RvHN8G9Of8ABnUnwPaSSEJqWof7oIIpr+CLZMKt9eKQepQVzNv8atMYHdoF2h/2ZlP9KvWPxg0G4RmfSb+Mg4Pzqf60oZbi5u0YfkKWcYBb1F+Jrp4HUNvXVrlSOg2jP86Zc+CRKR5usXLMOhZOn5Gqx+LHh9gP9Dvo/wDtmp/9mp8PxR8M+bmVL7H/AFwH9Gq/7Ix63psFnOXP/l6ieDwfcIuxddmKf3WjP+NSr4Q1KP5rfXmX/tmf8akHxS8FgDb9s3f7du2B+VOT4m+GJBtF04J6ZtZKzeWYz/n0/uNFmuBe1VfeVJ/CGru27+3gSfvEq3NRr4N1dW3JriDjvvrUb4h+EI4wZtQ25PU2so/pUsfxC8EsmP7b8v3MDj+lc88NXpu0oNfI2jjMLLVVF95nr4a12OIqmuw9e5b/AAql/wAIjr0cwkXXlY7s4Ez/AOFdLb+NPB91MkEOuWbyOflDqwJ/MVPca1owbal7ak/9dlA/nWD54uzVjeM6M1dSRx13pfiD+3LG2hvoTftDJ+9DnGzIOP0q6dK8YrIA2r2+e488irOrXulrqlrq0HiDSoZIlaN910m0Ke5GQepx+NaK6zoMybbnWNOW5UYZDdJwfbmrm5tJpGNP2SlJNrc5mXTPFn2uOFtTDXBbzEZbo/KgwG5zxkkce1JLpvixdTu1tdQzc+VEzs9xwwywHOe2DWzfSafNdRXWn6xp4kVDEyPKGVgSCMYPByP1p1nDBLqQuJD5aSwCM736SKxJX8AaluSV/Ir93e11uYkdj49533Ubg9R9oBH6mudbw18Qb7VHkvfPNpFIZNnnjDKvOAAcY4r1KKytFbMckT/RsitC3tXmAETAr0yDxXN7eUXexs6UJK1zmtF0+a18LrpurXlw8uU+SFyqBd4LgKMZJGeua7g+JtPIRY7K62jgAgCqR09FXc7bh6qOPzqWPTcqGELEdi3FS8VMlYWkTSeIojGAun3HHrioG8QfKmzTpwV6klcfzpJrHsyEfiagNjGRgrj8TSWLmivqlNllvEMYjXFjOGB5AKkfzrwb9oW/guPHeiXkrLbJHZPuEmcn52xjAPrXtcunw7c4b8yK8H/aJhgi8YaPCY1kVrMkl85Hzn3r1cpxDqYhRfZnl5rh408O5LyOHF0kfw31XSft0MktzMjJEitlgpTJzgD8K99g8LaJY2cdnb28ghhQImXJIAFfNdpLDIllHJbxENcFeM8AlPevrXUFVbqVABgOcfnXp5jeDTT3PEwrTT0OXn0DS/4VlH1wf6VDL4c0kpuCOD6kKf6Vvy7f7oqCVdsTn/ZJH5V56qS7nVyrsfK03Vvqf51ATipZTyfcn+dQcZPrX0SPMZoaif8AQtNUj/l3J+uXNZ9aGp5Ftpy/9OgP/jzVnk8VMNhzWpZsD+8lPpC5/SoFb1qxpq/Ldn0tm/mKqMOaa+Jg9kKSM1PqBVbazz18jP5s1VGJA+lT6sNv2RTxi1Q/mSaH8SHHZlItzVrR8tqlsP8AbB/LmqR61e0P/kIxn+6rtn6Kac/hYofEisHJJbuSaCxqNT8o+lOHWqRLLlrn7BdMemY1/X/61VjVqI40qb/amQfkDVWojuzSWyFXpVx/l0mAd2nZvyAFUxV25wthZr3O9v1/+tRLdCjsyuoH40EAZoHSl9aogu3pxp1guP4Hb82qjuq/qymMWsfdLZD+eTWYepqKexdTcG6/jWx4w+QaXAOAlop59SAf61kKNzAevFa/j186/wCWOkUKJ+VKXxoqHwswh1p44FRrUw+7mrSIaL7MqeHcZw0tz+ir/wDXrPPWrl8Qul2Kepdz+eP6VRPX3qIbNlz3Q7Ix6mr+hnFzJLjIjhdv0qh3rQsP3emag44LRrHn6tz+gp1PhFD4ige9NPSntjBFRt1qkyQ71c1rcLuOI/8ALKBF/TNVrVN9xGg6swFSao27Ubhuxc4/CpfxotfCyuelIfzpe1NqxFrTxtFxJ3SEms3DeprUjVV0a5k7vIqf1qhtNZWTbbKbskdARjCnAw2OnrT5jmOMKDlcoflro9Bi0dbRhqVpdzXCvgCM4Ur/AI1rpPpKZ+z+HUbngzSs2fqO1ei5vpE8lUo21kcGqykA+XJgipRaXjkYtZCW5HB5rury8uLi3kt49PsoEdCnyxjIB7jPenx3msZtWa7TNsdy/u167cc8ehpc8+wezpfzHHR6Pqv2fzvsUiouSSYzwtJ/Ztw6qzSopwBxXY32rX0haO61KRt4wyKMAg9sCstY7cbtsLuFIFKLqPcJexWxkfYVEgZrhiCc7c469qa2lwLIDmQqfXmttI2/5ZWSg/7VSlJmTDqij2p8k31F7Smuhp2Xw+tWjSSS5LhhnhfWul8O+HLfRDI1vI7eYoDZ46dKyNOu9YltY1ikkKKu0FRxxWvYf2v50bTuSmfmBPauadKb+JnXCvBW5UabxNnOf1ojR14/rTt/FIjDNYqijZ12MtHkh1S0PPKyRHHpww/lWyhki1JZPmAnTaT7jkfpmsW6ykkE39yZT/T+tdFAq3Aj3PtCsGz6GqdFCjXOD8fwMmvSS8nzEU9PbH9K4uYHDrz0Ir1Px9Y4h+2eYHCuqcenNeeXKATNXZh6V0cGKr8r2OUvoWeDd0KkZz6U/RWhjZgP3jsobBHArcNukp8piArEDOKWPRY7KVJnKNuToBW/srKx5/1lc/NYpSPJIPmJx6DpTG461fljjyQqiq7wqaSoM1eLgVHK812FjIz2kUgPVAf0rlWt065P511WhxB9Li+Y8DFdNCi1cylioS6lmOR8/fNXrWeQOMSOM+5qqtuQc7v0qaKNlcHcDXT7NiVeHcuSXdwQAZnxnpurynXbqX7a4juZVZWZcFsj71epGJyvGCa8o8QWkq38q7ckSNn86wrU3YpVot7kVvdXqM2+Z/Ynmrem382HTepJYdUU/wBKh0PT7m9uWt0TL7SVB747VdtdEvWvzAsbqxIB46VjTqexkmZ1Ixm7dy15sxQF1hx6GFef0p63UKgs9vA57AxgD9KxtR+1WN01vLu3L610/gbTdP1rT7xrxpRJC4wEPJBHp9a9H63CxzrCzbsig1+v8Njaj/gLf40fbwcZtYuOhDN/jXXR+D9Hkj3R3cyHafldWLfpUS+ENMeMyfbWVBnliQtJYymafUZnI3+oL5IJtzjI6TNVL+0ogceRMBnoJz/UV3UXg/SZ4pP+JkrBBgNuyM+1JH4G0tZ0iOrK7S8rgjp75rjryp1Z8xvToVYRt+pyWi65b2uoRzSpcbUU4Hmg9v8AdrauPGVvISY4blhxnG00uu+GINNmjJlDxOCVYlTkevSs2S3sYBzHj8BXHPBUKkuaSudUMTXpR5U7EJittTW9v288KMRhHgVup3f3ufu1h3OjaXdrLcDVJjITuYyW46nr3rrrOa3Gl3RjyQjoxyO3IrjQ37qZR0Lf1NVTw9OF1FBUxNZ2bkS6b4cs4HN81yk6wOjAGFgMn6delbWorbzaVA730ILXLOxMbDk59qztEkka11GDOc2vmKPdGB/kWonmEukLuH3ZR/WslRSbLliJyS1JYIlX5Y9QhA74Lj+ld98OmmXw4if2kh2zOMidhzn3rzho9iqw6NzXX/D9saJInpcN/SlWpxcNjLDVJKtJ3PXfC7AaYYTdIXyyk/aOuckdT71q+HrjU30tY2vZTJCWj/4+cn5ScHr6YrmdEtpLeO0kA3LdxHb/ALwJP8jV7QZmTVJYWXCzDeP94cH+leXOjHXQ9yNaVlqdN9q1YgBL24wPSbP9aZ9t1radt1dE5wPnzWTvC/KeoJ7VAWw69utZ+wh2NfbT7nQNf60sIUXFyze4z/SvFvjzbXWpeI9OluYriV1tSoYJ0+c+gr0lJmVUYs3Oe9eXfGGWZtb05Y5ZFP2dujH+9XTg6EParQ48fiKiovU4G30cfaIf3NyP3gxweOR7V9R6kv8Aps5yP9Y386+cNJXULgwGK7lAWXB+c+1fSWogfbZ8Zx5jfzrHOYxThbzDJ6k5xlzeRnOpz9aivAPs02DyEb+Rq0V5HWoNSjUWMztkqsTlgOpGDnFeGtz2T5NfGM9etV2rRMmlyMxjW8RckqGKkgdqYV00f8tLof8AAFP9a+kUvI8zl8xdWyEsV9LNP5tVA1s6otiWt83Ey4t0AHlg8fnVJorEj5bp/wAYv/r0oT02KnHXcTTf+Pa/Ixxb/wA3WqbE55rVs47VbK923gO5FUkxkY+YH+lVDbwd76H/AL4b/CiM1dg4OyKLngirWu/8fUC/3bWEf+OA/wBaHtYTn/TbcdsncP6Voaxp4mviY7u0H7uNQHmCnhAOhpOpHmVxxg+VnPkVe0P5bid/7trKf/HDU39i3OflmtG/3bhT/WrVho97Et022M7rd0XEg6niipVg4vUcKck9jAXtTl71e/se/wAf6nP0YU8aRqXH+iSHPpg1ftYdzN05dhjLjSIz/euG/RR/jVmy0PUbqBJoYA0b5wS4FSy6fe/2dawi3cMHkZgRyOmK6/QY3j023jdShjQK4PGDWE63Kro3jS5nqcsfC2rbd3lRAf8AXUVJqWg6li1jih8wRxYYqQMNnJ6139kY/McSgkIAcEcHPvUer7RaTXEO0NEpf2IHauf61K6Nvq8bHnsXh/VXO0Wwz7yKP61Hf6LqFlb+dcRKEBwSsqtjP0NdlbXC3KCQA88EEd6o+K1YWUNuoO6W4VCPbrVxxMpSsyHQilc5vXty6g6t1SONCPTCiss9a2NdUtq922BjzSPy4rKZOT9a7Kfwo5qi95kulx+dqdrD/fmRf/HhUni6bzvEl63o+BVnwnCT4ksc9BJuP4An+lZmp5l1S6k/vTN/Opf8T5FLSBVXORU6jIpgQ9hU6R9A34VdyNyxqy7VtIupW3Un8TmqJ61f1vLalIufuKqfkoqntOfWpp/Chz3Y0dfar4bbojgdJLgD8FB/xqnt/Krt38mmWUZ6kvIR9Tj+lEt0OGzZnluKb2p7YzxTRVkJFnSo919Eeu07vyFVHbc7Of4mJq7pxaMXEwHCwt+BPFUlGAB6CoXxNltWiIfzpOppe9FaCLl38mj2q45kkZz9BxVHn3rS1AfvrK3YY2RLuHuea6f+ztL/AOfSL/vmufnUUauDb0O01jQbnT7wW0KsybAwIGRUOn2d3ub9yxYnHI6V1F1aXE0okc8r3PAIp8PnRiVGViu0bWwT0+lezZ2Pn4Sg276GLFoN2+Pm684HarkfhW4fBdWHqK1rS8kgi3hFAI6sw6Vat9bDAbkiVSPv7xjNJwl0IVWn1Zjx+DUJDOOfUmub1G2+xavdWLAfuiMe4IzXob6zEYdxZApONwORXFeMB/xPkuBgieEDI9Qf/wBVaUYtytIxxVSKheJnnaq/cB+pNU71SYmZfl46A1af7vJqvMf3TDrXXyo82VZnS+A7gPpLRHG6OQj8DXQnGM1xfgSby7ueE9GXcPqK655K4atO0methq/NTRJwRjimjA61WSYh+vFSGQHjIzUqma+1Lg2PC0bqCCQwPoRWlYOAwU9DWJDJtbmr8Eh3A5pOmONUteKYfO0C6UYO1Q/5GvK76PbKGHevXpcXGnyx8fPGy/mK8ov1wenIODXRhIK9jizCo0rmXIpD54p7M7gbjkirUNuZTlV3YPSri2WcfIBjoMV3exPJVZsxXBx0puxj61vR6cv8QBqxHp0Q6Ig+tUqBLqXOZNu/Uq1dJ4cQrp5VgQVY1ZTTgRtZeO1W4LYQqVHTOa1hSsxe0sRkYpQQOae4xURrTlH7VFxj8n4V514ljxqc3++a9BDZhH0rifFCE6lJwADWVSPulQq3kihoNw1nqC3C4yoNdRJq6RzC6Gwvjn3xXJW6MHP0oLseC1cc6cXZs39pJPQueKLsahqP2rYBuQDFQ6PPcWjym2YoWTBxUc4yqHHai3DZPbINaKKvYTqS5b31NIa1qBt0kactIGzjpj8qcmtXLBBvRWJ7ZJH/AOussLi2/GmxA71+tDpx7DVaaT941p9avGDp5iruH8Ixj8OlPTXLzyc4Ush4fHJHoaxpV/ft9akAPktzxR7KF9h/WKqS94nv9TurmBImkJZQeWOcewrNvVujIMSL90dRU8Y55p9wMkZ64qfZRaK+sT5tyTRYriSy1KNgDmFWyD0wf/r1iC0mMcp2988Guk0VlUXUZOPMgIGPUEH+lUkX5JB2P6VMaMSnipFTwvbyNrttBIpVJ8wscdA4K/1puo28ltam2ZcsHwcA9s+tW48oyupIIOQferV/NJchZJXLnsT1qfq6vuU8W1ZWLPhmwh1CJkk25ji3DOcitDQIHsIbqJuAJsj6YFZWlXT2sykNhDw47EV1tpJFcRZXay9OOcD0rmnhpK+uhvQxcb7anb2Ej/8ACLadeADNnIST6LnB/nQ9wBcW9+q4Ec7K/PZuKv8AhO3jn8KNayIu1w278apR26/YprZhlQc89c/T8K890Xdo9hYlWTNGZtrs31Iqg0wYqfrVxdkliJd/JGOtZsMalBhiSDUewkafWYkgfgexNcP8QtNm1DV9PniUMscbKTnHfNdoY/8Aaqtcwhiu5gSM4yKunCUJXSM6tSFSPK2ef+CtNKRbmycTcnHHFesXfiPSnuJG+1Kq7zyyMMc/SuP0aPy45odqMVnbpjoeaTVon2hEx87AsB2xWeKw31iXvDwtdUI+6zr21zSs5+2RAD6iq+r6vpzaRebLyEn7PJgb+fumuWnVjGRtwCwP60zW1A0q9fYR+4f/ANBNcX9mRXVnbHHt9jwBc+WGPXFDNSr9wZ44ph7+1dxJb1Zv9IiA6CCP/wBBFU+mTVrVhtvNoGAI4xg/7gqkxqafwoqfxMvW5/4lV22Od0Y/U1Rdsjn8KtwMf7HuR/emQfoaos3SoitWVLZAOuOas61zq1z/AL+PyAFV4fmlRf8AaH86l1TB1O5x/wA9W7+9V9oa+Eq4XPQVdsBiwv26fulXP1Yf4VTNaFr8uiXzdSWjX9aVTYcdygDg8GpY5pB0dwfZqhHApVPNW0iNjT1KRvsFgBI+4xuxOT/e/wDrV2FtqmmQ29us19D5nlJn5snOBXGatxHYqO1sp/Mk1TB4zx0rD2SnFGvtHCTPS/7c0n5h9thJ9N1VL/Uo5oXtEliVDw5LckelcLYgvdxITjc6j8zT9Tfdql0w5BmbH0zWX1WPNa5p9Ydr2O0tbiyhTD3cC/VxVfV72CW4sLe1njdmlJYoc7RjrXENya0fDw26nCx6LlvyBpvDKN5XEq7k7WJp765E0qCQMm8gFlBJAPrVdr+YDbiLB6/uxVdmyM9SeajJxXSqcexzubvudJ4SuXk1R3ZYgIoJHBC4wdpH9awTfuXP7qAjJ6x8mtXws2yHU5242WhAPuSK5uNunrWfJHmehrzPlRoi8+bLW0Df8BqzZXge4jQWdudzgdD/AI1l5JFXdHBN/GQMhSW/IZpyhFRZMZtyQ+9uEe8mLQxv+8OGOcmoxcRd7aP8Cf8AGqzsWJb1OabmqVNWFKbuXPtEO4brRSPZzWhqtxpgkhjFvNIEhXad+wAHnHesiFd7quOSQKn1lgdSnUdFO0fgKh01zIpTfLcc02mMSfsk6j0E2cfmKTfpWf8Aj3usd/3o/wAKoHg0KRmr9miedm2jaWul3DKt0odlQ5KlvXj2qj/xLO/2vP8AwGln/d6Tbr3klZj9AMVRFRCG+pc5eRcddNIG2S6B91Wpra202a4jjS6uCWYAjyh/jWZmtLw0u/WbfdjCtuP4CqnG0W7kxldpWNW4t9PuPER2XRebzApj8s7flHTP4V0nkR+i1wdhqTW2pSXrRiRmZiN3bPetT/hJn/59k/M1zzpS0sbxqQV7o+mzGCDwACKgubaKSMrtAI6Gp1NI5r3rHzSkosrvaQshXy0Ge2Kz9R0+zgtmuJIwyxjO0KK0XnXcOecdKqa5Ju0if3UfzrHGVZ0cPUnF6pN/cjsynC0cXmFCjVV4ynFP0bSY1reFreKRVwCuQD2zXM+OLVnt7WaFQWjcg/Qj/wCtV+5iS3SzmjZ/MYruYtnPFQXxVLidDyjjcB715lPOpUVevC1rXd+8bp7fL/M+ixHB1PFvkwVW7mpOKcbNuE1GS3eyfMn1Sd0jkljmkk2suBU0djIEMmcjPAI5NbTKo2nHPc0qj5vwrSpnWIlKEYw5fegpa6+8r2tbs9+/Q58PwbgKdKrOpWc37OrKFotK0JOKk3zb3V+WzVt3fQzNFtZLe+Ejc5JGcYroDJ71STjnvR/Du5z61DzupOmqnst4ufxfZVvLfy/E2jwZhqOIlhvrLdqipJqH/LyV91zaRSSu9Xduydrk8r7ZB6VIJgoLYziqjkkj6U0EgEZqaucy5ZOMLL3knfW6jzbW2+ZeF4Qp89NVK15WpzlHlsuWVRU2lO+932263NES/KHAxmrNrdDpkVj5GFwTu4prsFPz9PSqpZrVko0pU1zvltro+aLldu2mz0syMVwvhYOeJhXfsY+0b9z3lyTjCyXN72slq2tLtpbHaWE6sNjMAPrXn+vwtHd3CH+GU4PqM1oi4b7M0O48nK81DqoUvMuWYbQct1zjrToZ5K6lGnp7t9duaTjpprqvLQnGcFQs6c8R796ij7uj5Kcamr5ly3i7bOz7lXw5H5s8inptHat37Gqt1GKybJUWRIVx8yHA6c+ua05VleOENtkIB3Ju+9XbT4ilOEpRoNrpvr73Lr7u/W0ebTzOKfANKjUp0qmLintP4fd9zn09/bTlvP2etns7lhIY17c04RopyFAqKw2kyRqroQeUY9PpVrbj0Fe/l+L+uYeNZK17/g7dk/vSZ8fnmWvKsbPCt3tazatdNJrZtdd02num0Qso/uioZDtH9KsNt+tQykgfd/Wu7lPFlMqyE+9QMfen3G7Bqqc54NUonNKtqXYpMooxXKeLV26gdvAIB9a6S2dd4VsfjWF4tRPtKtyWK5J9KyqR903oVLyRgwjL/hSBQCakiGHG3rTT981y2R331HSbfLQ/yohxupWX9ypbpnjNEX3+Kq2pN9Bp/wBSc9jSRAFh7c04j923bnpSJ8pzQx9GEqr5xI6HpS7R5TUk3L+tOX/VnryO1K2or6IYi8/40+4XO36UxSR7VJMDhS2enehJWB7jYF+br0pEVgrY6H0pYuvGSfStH+z9kUJeba8zABdvQH3rlxGMoYblVR2vtu+l+nkejgMqxmYc7w8bqCTeqVruy3a1bdktzLA/CpJB+7UY6d6mubcw3b265cqcZA602WN0ADqQfcYrSlVp1IqUH8SuvQ5sThK+HqTp1I2cG4vya0autCFQTXSeGG/1qjJJwW9vSsBUkADmNtvqRxW7oMbKqTHAUtjAzk/WorVqUIrmktXb59jTD4LFVZN06bfKnJ+UVu/Q9X8Azp/Z0sC4yG3EHrk/0/8Ar0yVGt9SdlI8t2YluMewxVHwg8bRPIy+SFYANv4P+ea1r9YzIYxIjOckKrDPrzXmRqQn70Xv8vzPYq4atQfJNax7NNd91ddStF+5imhZwUZiynuM1n2kihWUE/eI5qW4mCjazKDjAU9SaqWztyzcc81okr2MWpJKVtC4ZOaikc9M1HI4BqtLKu0jqaaiS5lFWWO6naPbsZwRlcE8cn1PNJM8ckkbrgnd8zeo+tZ2oTI0wifAY8kDqPSkg+UsjtnHTnPFachh7VXsa0jfL1z9Kp+IJgNA1A8/8e0n/oJpIpFEWd2W+tZviOc/2BqAzn/RpO/+yaiUdDWFT3keKgAKMelIeMmnDp1ph715lz6Atay4OoSduFH/AI6KotVnV8/2hLnsf6Cqp6VMPhRc17zLS8aRKPWdf5GqBrQYf8SXeO9xj8lrPP60Q6jl0JrFd19Ao7yKP1pLw7ryZvWRj+tS6OAdUtc/89l/nUEpLSyH1Yn9aTfvB9kjJ5q9GQNBnyfvXKD/AMdJqjV5hjQEP9+7P6J/9epm72KjfUpUoptOBzwa0uZmjr3y3cUf923iX/x2qI6CrWvf8hWZTj5dq9fRRVP60qfwoqfxMvaIAdZtB/01BqrOxaWRv7zk/rV/w4P+JpHJ0KK7fkpNZY6Zo+2wfwjlrT0XieVx/BBIf0/+vWdH1FammAizv5PSDb+bAUqnwhDczmwppjdae5GajPXitEQzZ0zMfhrV5RwGVEz9c1z0fFdCG8vwTOT/AMtrsD8gP8a54dfasYvVmsvhRMMYrQ0r5PPk6+XA5H1Ix/Ws6MZA/pWlapt029k56Ig/E/8A1qqfwkw3M8+lOHSkI+anDGK0ILGmI0l/DGvPzCoJ23zyOe7k/rV3RvlnnmxnyoJGB98YH86zz0/CoXxMt/ChpoAOaTrTo8s4UZ5NUJIu6wdqWcI/hgDEe7HNUMc8Vb1pg2pSBfuoAg/AVUB4qafwoqfxC+1auglY4r657xW7Y+p4rJrVh/deGLtl4M0yR59QOTSqbWHDcyh0FG360hPHFJu/2TVkM+uzIo/GmyP8jY69qj7UcV7HKfMOoYF2tw1x1YgH/PNaDbXsTHcAhCMMC39atEDp0PrVLWMfYZmJwFUtn6U5041I8sldMilWnQmqtOTUlqmt011MvUruDaigghPu1lteRy4LSDd6Vh3FzJKxJk49CabaTMLqM5JG8ZA781GJymjXhyNWTabtbW2yfkb5fxRjcFWVaL5mlJRu37rn8UlZrXV73V9Wrm0JTu5z19KnVs8jGcVqS6bvtxJsK98Fs1Wjs/3wjweQT1rjxqwtOoqs6acrpXsr72/A7ssxGZVaMsJSryjT5ZNq7tpFtq3naxVJK1HPJ5cW/pzyewrVNqiKR8ufzzWZ4gt/+Ja7LkEEHk4FJU8JX5KcqaaW2i09DJZpmeGdStSryUp/E1J3l6vqVnvohHkOC3YMDVZtT2k4wT6ViOZEPLLn2PNMLs3b8zmu6jlOFpznU5U5Sbd2l13Xoc+J4mzPEUaVBVXGFNRSUW0rxd1Jq/xefkjodMvvtN8lvlQXbHXvWpr0E2n2iz8MN2CT2FctoHOuWRaRVUTLkt0Ar0Px6itoYMUZlYuBlRnC9zWlTAYafuyppp26dtvu6GFDOcwofvKdeSlG9mpPTm+L/wAC69+pxC30xbzM5+g4qeK6kmZwecriqFvMYWPAZG+8p71Zt4wJfOhctE3GO4PoazcMPTqeyqUkk7JO2jtqk+zT1S+7U19tj8RhniqGJlKceaU1d8y5tJTWuqlGyk919pWsy3psxW5jilbdGTjH/wBeuoeCKRVBT7v3cHGK4sHbcAjqG9a7a35jQ5J4613wy3Bvn/dR97fRa9dfnr6nnR4izVez/wBpn+7+H3n7ultNe2nppsLDCkIIQYz1JOSakK8f40Ac9eaV145/Wu6lh6dGCp0opJdEcGKxlbF1XWxE3Kb3bd2/mQEVDL06VYkGfc1XkDc5wK2SOKc7FG4YYPH51TZuOtXLgE/w1Sfj/Crscjd2EJO5vWsvxKpbDjkYAwRitGM4b5aoa78yKWJJ/gAHA9zWVRe6zfDu1RGFG21wf5U1vvnoKkGN3zflQyqW4GPeuGx699RTzCO9MU/N7VIQPL9TmhE+YZIFOxN9BCMqx4HpimR9QcfnUpAXzBg8etMHbnJ9KbGmJMv731/CnqDsOeBROR5gzxTouVYgZHvS6ib0RCi88D86fNyq5ycdKBTpeVXjAFAN6jYc7wRwR0xW5cSyM9gpckNtZvc5HNYcIG8Y6+tWPPnLDdICYvue1eVmOXfW505q3u82/nFpfjqfT5Dn6yujXpScv3ns9tvdmpO+q3jdfO2xqAbJ9RmiXM6428ZIGKifzLnSka4wZfNAQsOvNZqXVws7TLIVkPU+tPurqecK0kpYqcj2NeRTyGvGcXeOnK+bXmXLFLlWnwv1W70Pqa/G2Bq0qkXGfvKouTTkfPUc1OWvxxTt8L1S1sbcTk3UkLys5CfMgTCCjS5G+xJ8zHDbR7Csb+0LzcC1wePYVd0OaQzmHdhOv41jh+Ha9O0pcracHbp7t7/ZW9+3q+p0Zlx7gsQpQpuok41Y36/vOVx3qNvlaaeq3uktjrrVsaBfj1kX+daup2lvaS6RNbxmKR2Ad9xy/A5NN8JR291aXVrIvmKSGdece1b8lrb3Kp5kW7yCDHnjaa53kU4q0muZJWfa03J9OzOhcc0JyUoKag5TclpqpUowSavraSb16eZyirbz3d894wMqsdpZsYHtRofFtn3NT6rb3BvZZDbQTAnCOeCPqO9VNPb7PHJCwAkVuc0stwdWGNu4aJTvKzTd5Jq76/Jv9B8RZth62TOMa15TdK0OZNRUYNS5UneKva/Mou/R2uWrqUKDu4rPluiV+Xp6mob64y+Wdf6VRknTH3s19ZGB+V1KwyUq14ZcZOMZqJP9Y5J71CZSJCVz/jTPPZASTjPateRnL7Y0DJhBj1qhrdzEuk3nnRs8YhfeqnBIxyM9qi+0bvXFUtfkU6FfDPJgb+VZ1IWi2b0KylUivNHnp/s/n5bleeOVNIy6axGya5U9wyD/ABqq9RxAmZc/3gP1r59x03Pt1LyNXULewa9lMmoGNt3IMJOD+FQNZWTfc1aD/gcbr/SoNTb/AImNwP8Apo386rZ5qIxdlqOUld6G5Npy/wBiQrHqFmwa5c7jJtGdo45HUVntpdwR8stpJ/uXCH+tJdn/AIk1onbzpWH5LVADmiClbcqUo9jY0vSdQjvoJjb5RW3EqwPSs57K8X71rOPrGadpOVv42UkYDHjj+E1Gl1cqo23Ew/4GaXvczH7vKiNoZFPzRSD6qRVq5yujWyc/66RunsKYuoX6/dvJ/wAXNWbq/u/7PtP9IbLFyxPOeQBQ3K6CNrMzO9S2sbSXMUaqWJdRgD3qUahcgY3RsPeNT/StLwzqCprEYlt43MzBFIUDaTwDRKUlFuwowi2tSn4gR11m7ZkZA0rFcjqKp8da3/EOr2Vx+5jt/NZZPmMi4xjjgg+orI860/isiP8AdlIopTlyq6HUhHmdmWdD/wBbct/ctZT/AOO4/rWd0ArXsJrJbe8228yAwFWPmZ4JHTiqJSyxjfOp7cA1UZ+89BShotSuP1rUs9w0K9bjDvEmfxJ/pVSKGzLfNeOv1iJ/rXc6BpekyaYY3LThwGGPuk46n0qa1VRSHSpttnnz01WxmtfVrGyhv5Ybe/geNWI6NwfTOOcVR+xru+WaFv8AgdaqaauZuDuaOqBY/CGnR9DLLJIfft/Suex8tbmuyJLaWFlC26S3iKyADoxOf61nR2Vxkfu2+mKxjNGsoPQbaBSRmtGYhNHK5AMlwP0FW/DvhvUNRv47dF2KQWeTj5EHLHkjt+ddp410G10jTrfw5YXMLF4RcvMygPIW5AHJxxjj3NE6iVhQpvU8wbp700n8qdLHJGzKynKnrjg1peGNGfWdSW0NzFaQhS89xKMrGg6nA5J7ADqTW3MrXMlFt2H2dpcxeH77Umj2wOgjRyQNzZGQPXrWOWFejeLNHsdL0WPSUkuzbqd+98K0me+OQOR0/WvPtRtvsU6KH8yORN8b+o9/cVlCom2ayg0kQ9at6Onmapbr235P4c1R3Dsa0dB+Wae4PSGB3+nGB/OrnL3WTBe8UbiTzbueTrukY/rTc1Gmdoz1pQ3WrTshNjh1rZ1QeT4c02LvLI8p/pWMO2OOa1/FQMV1Z2eTi3tV4IwQTyayk/eSHBe62ZFMyfandqTNbEH1q3pwKTd+NR7+ecenBoLD3/GvesfH84M3Pb86im5QjsQRSux9vw5pj8r0J/HFCREpaHml3D5N3LF/ccjmo2AVg2Mj0rU16Bl1KeQRlY2f5Ttxk9/rWcI8nJbPsRmu5ao8tuzPT7Im40mGRk2M8Qbb/d46VnKv+ndMYj/mal8MXv2jRUJZdyEoQD6e1Ql9t9McdAq+nrXzecU/fp+cvyTf6H2WQVP3WIn2pv8AGUY/qS3GViZuBjv0qhLc2stg2JlYuCvHNXZmDxFWYc+nNcZerKmoOII8bDgM3GRWuDpRm2nueRja8qaT6MXVdN8u3aeFGeNQM8H86wCT64rfN/PHbSQsu8uMbQTj9KwymG+Za9mmpJWkeWpQfwjUA8xckkZGa9Z1XfN4XkUSJFmAZJBPGPavJxjd1zjtXpOgStqHhsCOZlPKDJxtI7fSnNbM0jLdHAD2GfeprK4eGcYYYPBGKLpT9pkU4yGIO3pmlNtIqrIAAf7v+etOpShVg4SV0zKhiqmGqxq0pcsls0XriEH99F07g9RXU6XIZbKJmKlsc7elcmGaN1YE5x+FdFoE8fkCML5a549M+lY4erLCSVOs7we0u3lL9Jddnrv6NWhSzWDr4SKjVWsoLZ95U1+ModN4+7dR2VH0FOYAj1+tOSP0FWbWzuLpxHbwSzOeixoSa9iUowV5OyPChCU3aKuUGXjk/pVWYY/hr0K38D6rNppheTT47gHdFE9yqyDPVSD/AI9ayrzwD4rjUsNHmnX+9CyyA/8AfJrkpZlhKjtGovvR14jKcZTim6b+5nGW8Uc8xgblpEYR/wC9jI/lj8ax5O+eK6a/0XXNNlWWbS72AxsGBe3Ycg/SsLXoo7e/k8sERyYkjBGPlYZ/Tp+FdSqRb0dzzJ0Zxj7ytYoKcNUGrFPsjFsbsYHqac0gDjLKvp70y9KsgIwW7elKTumhQVppmGi47fnQwAfnn6VceFpPvOwXPbFMa3kjceWm4f3s8/lXLys9JVEyAklCAMU1MBwMZOe9WmR2Vt2ePVeatWWnwNseaYLnnacg/Sjl1JlUjFXZmmMlpCx6DoKjX2FdDdWOnxK7+ayFh0B3ZrCkhfzCq5Iz0HWlOyHQqe12Q2dV3DPJxSxA4bJwMVa+xsoD3DrAuO/LH8KUXFvCG+zxZYD78nJ/AdK8+WOjN2w8ed+Xw/8AgW33Xfke9HJZ0oqWOmqS7PWb9ILX0cuVPuQQWczrvKiOPu7nA/8Ar1NMbOBFwDcP2LcL+XeqjzyztvkZmPqxokKhVIznFSsNVqq9eenaOi+b3f4LyKeYYXCu2DpXf887Sfyj8EfmpNdJD7WGW4kIiTOOTj0qWWzuIFLyRHaehqfw9uNxL2/dnH1qxGk1vp119o43fcDNnJrzMVnFWjjHRjy2Tgra8z5t7a9N9j6XLOFMLjMpjjJqfNKNV8yt7OLpq6UtL+9stVrtfYqX1iqywxwK5Z0DYznmmT2N1FGimPAJwD71qFPMv7f94yEW+flPX2plwp/smYeS0PzDhmyeo5rzMLnuIiqNO6d7J3396TXdbeSfm0fQ5jwXgarxeI5ZRUedxUfh9ynGTVuWW93vKPkpalSTSWSaFV3OHxuJxwe9XoLVI9R2IrqgjzyeGPrUd3vFxZSDOw7Fz71PbN/xN7lSRnaMVlSzTGxjGtKalaEm1qteZRu7Ppe/ovmb4vhrKKk6uEhRdPnqwindN8vs3O0Lx+21Za6trorPtvAkiK1zDuUMQCFzya1Tq1l5mxJ1diSF47jrXLeF1mfV7fy1wUJZmH93HetDR0t1tLu5mjUsJ2AY4BH0/OuiOZYirXVKLi9WuZXs0knpr523ep5FbhrL8Lgp4qoqkHyQag2uaLnKcbSfKtPdUlonZ28xl7qUMs/mLOB6bRgVl+cuHG4li2eKjIj+wA7PnLH5sdqgCgduufWsaGcYtqMpKNmoPZ7Tdu/Tc7MbwjlUJVadOVTmi68U242vRgp3a5Vo72tfzv0GTxhmLO3HqegpVW22gLG3+91zUZR9wzxjkDtTmP8ACuQT1Ir6+FTlPyWvhva7lK/5cLDwPUjms+WOQOdxzWw0SK6sFY8jNQXMSNMxxgZNXGpdnPOj7OKsZfzdAKoeICy6Nd9f9Wa3WjjztHJrM8URBdAvXyT+66fiKVWXuP0KwrvXgvNfmeadc80tv/r4/wDfX+dN6Utv/wAfMWOu9f5ivm3sfoMdx9//AMfs545kb+dVyPmqW9I+0zH/AKaN/Ooi3PSkloinuWbk/wDEusx7yH/x6qZq7ej/AEWzHP8Aq2P/AI8apEc1ENhz3LOmr+/Zs4xE5/8AHTVarem8fam9LZ/14/rVU/Sl9plfZQ3vVvUVAtbAf9MCx/F2/wAKqmreqdLRemLVM/iSf60PdAtmUqv+Hh/xPLP2mU/lzVCr+gt5eorJ/cjkb8kNE/hY4fEijI+6Rn9WJ/WkzTR0FL3qiGzRshjTL2T/AK5rn6t/9aqZbmrsXy+H5j/fukU/QKTVGnT6jn0Fxz1rUuLiaDQbSGGeSMSvKZAjEbhwAD696yu9XtSbFrp8fpCWP4sf/rU5K7QoPRsqg9s1G5ycU8jvTrNfNvIo/wC86r+ZrTYlass+J7dLK/8Asts0ioY0aQFs/NjmqEE1wowLiQenzGr/AIsm8zxDdsDnDYH4Vn233hntXLCK5Ubzk+ZnZ/Dq/wBMHiW3n8T6k8dhbfvfLIZjK4+6gx0yepNV9b1O5bXLvXLyZI5Z5XaNQP4egA9ABgfhXOQKJLuNezOM1P4kIk1Z0/hjRVH5ZP6molSTkUqlo3I7vXruRljhMYiQALmIZOPWtzw1q73IWzmWMTTuqIUXblsjAP41yQjw1dd8OESO8uL0x20j2yBo1mcL82eCPpVTglG9hQqNy3NH4o2N3p/i640ibUJJo7FEjlLEgbx1Cg9gc1xeo6hHJcRrsEyxrtyTgfpWz48mSYQuyym8lkdp5Wm8zeO3Oa5RVwQc1FKF/eZdSdnYvC6tDy9iR/uyn/CtW0msF8P38y286hykZ/eAk85wOK59zWjcM0XhWBCvE90zfUKMf1rScFoiIS3IvM0wj7t4p/3lIpAtix4nmA94x/jWeDUitgVpy2I5vI7XwbHoa3JAlF1dHBQTQlQMeme9WPiBaQywfbFEKXJcdXVSw/E81zXhUFtagZWVfLzIS3QACs+eY3F1LOxy0jlsnnvXP7JupzXNee0LNGhBpU8sQkS4sjxnb9oXNL/Y93623/f4VlnHpTcew/Kt/e7mV49j6y7HIx9RQenX8jTDIcYAIphbPda+osj4DnY8kdeD+lRu3pn8eaaWHufrTWJxydo9jQJyucz4rtJGuo7jJw42seoB7VhXEEkBG85DdOxrtdSt/tduYl2sdwPzZqpFpIXHnlG9iuf1raMlbU5JxlzabCeApHFtdQsyAAhlU9fc/wAquO267nPJ+YD5fpUdlYwWVw08K/MVx8tSREs0rfLzIevWvKzCn7WtSiu7f/krX6n0eUVvY4HFTfaMfvmn/wC2jwDj5dq/Xg1Wu7G3mfzGXLeuKnZtoOdx/Wmbm28DH07VUcHKOqZ508VGas0crq2nXUF83k48l+VxyR7Yqi9lN52xlZiPQHNdjIys3z/MfcYNQsFQ5RQv4Zr0YXSszzZzaehzkOkzyA/uyAehbius8J7rTTmtZACQ5PFVlEbPuIyw9KtRsf4cD6inLVBCbTM7UNPWa+lMcSoGOQP60tvobNlThmJ4DZ/pWqpGfmJz+YrufC3iy10WzhENrp4mC4Z3tsuT/vda8zNMxq4Kjz06bm+yPUyrLKeOrOM6iit9ThdK+HvjDWQv2HRLkJnHmSjy0/NsfpXpvhH4K3cNmBruq26l/vx26lyPbccD9K3LL4nwykLNbwuf+mc2D+RrZtviBo0i5l+0QAdSVBA/EGvzbMuLs8qKUIU1CL02u/x0/A+2wXCmFw8o1YScpLVO9rPuramDaeGNK8IasIdfsxe6XO4W01KUkiBj0jmUcDPZ+nrXpNvaw20Qjt7eKKPsI1Cg/lXCar8Uvh41xBod9r9lPLqLi3S1Kly5Y4AYAcDPeqV/4wsvhxqC6PfakuoadIrNa2yTLJeWxAzs2k/Mh6AnGOlfHYt5pjEvbubsut7W/JH1lPCUcRd0YxjV6pJLm9P73l16a6PvLrRrC4l82WE785znvVC90GwhgaQ3TWcSnezl9ij3JyMV4vrfxs1/WpJLfR4To8JbaghRZrlvq7fIh9gD9aWws/GOvW8cZW58thukn1OUzyFjj7ofhRwOAvatKeExGGjzYivyLte7/wAiaMa89jt9X8Y6TpIcaf4ovtQkTqlmTIg+sjHyx/31XE6z8Sb/AFK1aALYu+SD/osd7MQewcqERv8Avv6Vs6T8HrW5nW71/U7u8kzuCbsKD9P8AK7/AEjwjoWlxqtnp8KsP4iOfzPNd1PPlhlag5Tfd6L+vkXUwsJ6VrfceG+HrKOe8SOf4RQahGXDi4uy+SSedzAZPY9x2AFdvL4L8L3QL3fhC/smfJItdRYKv0Dqa9VjswuGjK/7tOJ2tjnp0xV0+MMypPmTtfs2clbK8vrxUJU+ZLa/T0PG3+GfhCUuYrrxBYkKW/eJFMP0wazrn4V6NJlrXxY8Ptc6c6fqCf5V7rIqsPmhVx7gVXaztpf+XWNPUgCvRp+IOYQ+LX7v8jzZ8K5VU19nb0f/AAT59vvhZc2trNcR+JdAuoo1LEtM8bY+hXmuAkh25TLFVOMNnH4HFfSXi3XvAWlwzWuq6hBO7qVe3tyZHII5B28D8SK83174qafBZLp/h/w/axW8aBImvgJSAOBhOn5k19JlnHGNxDSeGcr/APbv+dzxMw4PwMY81KtyW76/qrHnFpFBu8xlCgHgdRUs4+YvAyLu+8QPm/OkuNVuNUuZLuZIhIxwRHEsSj6KoAqM+rMfp2r7GGVU8XXjjazldq3I7cq8rW76ni/61YnLsBLKcLGCSlf2kb87ffm5tNNNEtPmU5beWRuGH1YnNQSWxQFnOO3rWmz7gRtX8RUJVduXVDj0GK9vlSVkfKKvNu8mZi2xY9So9e9PkgVQMKGI6Y61oocrlAoHvS7F+8wXI+uaXs0U67uUtM823kkZoiwZSuAelRkOQynecDADHpWikO4ktkD6c0/yoQNvJJ7ZrCGCpxqSqpe9K1/lsdlbOMRVw8MLKXuQvZf4mm/XVdTH8uQEM7MGHQ0OZmT5WOD95if85rUNouSxbd/snoKa9tHn5Thu4DcVo6EV0MFjZbczM7zGQKpywHSrGnys97yCufbJqSS3VPm++cc7RTrRNtyHAwAMHil7NLoEq7lHc7XwUUWWVtx8zbjBPaugvAjW7KVUg9RtBFct4K2reT5kIHl/dz1OfSuoPzZ54x0rzqsVGVkj0sPVlOldu9zndYRdsSxnbjPzcgdDzWPyJ2JbogOcDJNa/iCaOGYb8hQGVsDkgqen6ZrAsZXctceU7q6lcL29TT5Vy7G2Hq3qNNlojzG4JQ8DPPNQyb1kbdMHbGcEULf7bpvJDKC3AI6D35606I4QsxyT1ZlNI7HTiugkSv8AK7BMhgMYNU7qQ+a+MdTzV43CvOcN8u/PoT+dZc7Dcxxxk9q1p9TyszXLyruJnmqWuXc1vo93NE21liIBIBxnjofrVhyqrvkYKo9TgVX1qHUv+EZvNVtrUrawqN00qDDZYD5QevWssVXp04NSe5nlmEq1q8ZQWid2eXhTyOwqbT1ze2/U/vF/nU51B2+/a2jj3ix/LFWNLnin1G3iFhCrvIArKzDBzXgScuV6H3kUrrUy7nmaRvVz/Oou9aMkliWYNayfePKy/wD1qbJHpzcr9qQ/8Bb/AApqWmwOPmMv8eRaDPSAf+hNVLdWteW9q6Qf6Z5eIVwHjPI554qq9mhHyXdu34kfzFRCcbalTg7iWQ/0e8b/AKYgD8WWqbda1LS0mNndqmyRmRQNrg/xVUexvFGTay49QM/ypKSu9SnF2RWPSruuL5d5HHuVttvEMqcj7gqq8MqghonB9Npq34hYtrFwdu0ZAxj0Ap/aQre6zPNW9J+WWdj/AA20nX6Y/rVM1c04Ytr9+OLfb+bLTl8IQ3KfakJ54p2DSYzWiRmaLjboEH/TS4dvyAFUf0q7ffLpWnKBj5ZHP4t/9as8Zz+NFPYJ7jx1q3q/y3MMfdLeNSP+A5/rVROWAx1qzrJb+1Zx/d2r+SgU38SBfCyLd8tW/Dyb9dtBjpIG/Ln+lUd3y88Vp+F8LqwlPSOGRs/8BP8AjRPSLFD4kZmqSGXUJ5OfmkNRxMVzTZsGZyO7E0gOKzitkXLVlvSfn1W3TnlwOKfqs3n6rdyccyt09uKf4aj8zV4j2U7j+Aqlu3PIw/iYt+tL7Y38A01NZzTRShYJHQyfKdp6gnpVYj8Ku6FGJNYtUJ4MgP5VU/hYoq7RHrgCarNEBhUwoH4CqXY1Y1CXztRupgc7pmI+mag6e9KKtFIcnqMb61oa5mPT9LtsY2wtIfqzf/WqgFJICjJJq/4myupmFjnyYkj+mBSfxJFR2ZlCpFpu2ngc1bJZr6CVjhv7g8GO2IX6txWag6ZrQt/3Xh25fvNMsfXsOTVACs47tjlskGeaTNKBSc+9WRc+p8+uVHtTSQegDVGGC+oP6UhZ8fMo+qmvqLH59zEjMR3IHpTOPQk+1N3/AO1uPoaQsxPTb7g0couYcTyfmU+x601nA67v50kgz1YH9KcsMzJuSKXb67Dj86G1HdhZz+FDd2R0FQW5UR5bDfMTtPfmpXBwcjBHXaarwk+UoGCcelclT3sZTX92X5xPVopxymu+9SmvujUb/Qu6rAsLxywAi2nXfEeuPVfwP9KyNQYxxicNnymDHHdeh/Q5/CtvTD9rSTSpW2eb81s392X0z6MOPriso2zSvJBs3uqtvX+Lgcj69a6o9Ys8me6nHZ/0yKSQcAHj3qOTCruLdu1VbWc/ZR5rBfLyjbzjkf8A1sVWutV0yCRUmuk3k8iH96w+qrk4/CtHKKWrMFTqSk1GLfoXo51Y7U5YdR04q0rnaNxIrBuptUMc15b6RcLp0DHbfXEMkaOPVRt5z7mtay+Kvhbw3YIt58OH1DVQQd1zq6zRKCAQSiL09utcNXMaUNFqz1cPkeJqWckorz/4Bs6TZXmoTCHT7K4upP7sKFvzrrrT4d+I5oDNd2qQIELbN26Q4HQAd/xFcBJ8ePiRrCeV4Vs9F0i1I2r9hsAxX/gTkj/x2ue1e38eeKjnxV4z1OVD1j+0Ntx6bVwtcksRiK/8OFkepDBYLB/xql393/BMrV/iFDZ3c2n2tmI7pbiRWa/J/dAE8MqA8jp1NU5dcvNYtjFJdatqkjMoFpCn2K2brzkZdscf3etXLXw3pWm6leW3kNOyiN4pZAANpXnge4NaloLW1kDGNWReijiqo5XKvZ1ZaCxGe08K3HDw1/zKmkeHfEmwCGWw8OQnqlgm2Zv96U5kJ+rVuaV4QtNPfz2X7ZNnczyMTuPqTnJ/E1FNrz7dtuhX0JOaryNqN9teXzSme/yr+VejLKMG48qTZ5Cz/MObmk1FGla6lJY6zLJYusF0DjMbcH2zXZaX8SdctQEllkOP7yK1cFFp6hh5kqH2Qf1NXkcRwmPf97jnvj3r5rH8IYNS9pKF4derj5ruu63XTTQ+twHGWJx8fYymlW6N6RqeT2Sn2ltLaVnq/VLH4r3H3Zhbt67omX9RWzafE+3mIDW8LH/Ynx+hFeDzSGE8Zz6CojcyMpLOpOehWuCp4f4SpFSoz0f3Ex44r0puniKNmtGtmn6H0nb+PNOkUboblPcAN/I07UPiDoFjZNdXNzMiLgYELFj+VfNi6p5OF8txjoY2qHUtYupo4rT7XIyTOQUbJ4Az1+teTX8PHFrlndf16npUuNcNNPmp2Z6/4g+OjANFoelgdhPeN/JB/U15z4i8eeJte3LfapcPG3SKM+XH/wB8r1/GuY2hDjkmnjOecAe1fQ5dwRgsM05K7/r+uh89jOL8TU0orlX9f11EYTyEgHAPpxUsVpGBmRiT6dqUMq8HAPoBQGZh82QPavr8PgaGHVqcUj5bE43EYl3qTbH7go2xoPw6UDn7xGf0pjyKo/w60Ak9Tx6V1nJykm/PAGaVV71FvCfdXn0FODFhkt+FFxOLHgZHAP1p/wB0dQTjrURk24wOfalB3csQfandEtMkVmYccD1pSVUZzk+/WmmRR0yT6CkRvm3OQT/Kncmw8IXPOVWiRVXqfwprSDoOtR4PXcSaTGkx4jHoKQHEmO/amCTnavX1IpQ22VfXuc1D2Ks+pueE8R6k7NkuYztxyBzXUmY+gJrlPC7Ob2RlQldmC3HHP/1q6F22rxnFebWXvHrYOVqauc34z86a9h2quAv3ieag0hmGkJDCE81XO8jO/r2I6/hVvxArXVxHgXKCNT80YJBz9KjtoybeNBI6EDqUGT9cirXwJC52qjkUbmSSOeYyQbiByzE5/WtKxRZ1tle3kUkbtynj271UNrMxkMJhm5xjGG/HBFPuophDGsEMf2lV+WNEyT+H+NRJxguaTsjtVSpVtGnqzN1stDHNK5YOJsEds56VBpq3Gq3Ig0uE3cmeccJH9TW/p3w71bUY/tnie4hs7F2Di3iO1n9iT0+grv8AS/DGkxQrbWdh/ZlrjB2Ab3469ePqefavAxmeRppwo79z6Chw/wC3kquI+45bSfB9payxS6rN9uvfvLboMov4H+ZpPi/Dcx/DfVGlnVVCx4hjXCj94vU9/wCVdRceH1iYRWJvRIedsBy8nuSf5niuU+NGnz2fw71CW+maJ3aMR25mzk7x1zy3H4CvnY1p168ZSd3c+kVCnQpOMFZWPndas6Ux/tK3x18wEVVzhRVvShu1KAc53Zr6Cfws8qC95ERwc59aToKlFvcfZ/tPkyeSW2iTadufTPrTvsN755g+x3Hmhdxj8s7tvrj0pe0iupr7Cq3pF/d32+8bqbAPEOv7lP5VSLcY6CrGqnFwg5/1Sf8AoIqpmnD4URP4mX4f+QXdt1BMan8yf6VSVnX7rMPocVbj3LpM3o0qA/kTVSoS1Y5vREsN3eK48u6mU54w5q3qmoXn9o3H+kOw3kYOCP1rPgH+kxjGfnH86fetm9nYd5W/nS5VzbDUpcu48Xch5eKBz/tRCr1ndQnT7x5LGHogwpK5yayc1dhAXRZ2PVpkUfqaJxVghJ3I2lsmOfsksf8AuTZ/mKQf2aerXcZ+itUBNLBbz3Mnl28Mkz4ztRCxx+FU0kr3sEOab5Yq7NLVYrYw2Uf2sqBbgpvjPIJPPFUTbr/DcQN7FiP51Y1kNHdRRMCDHbxrgjBHy5xj8az+M06SfKncVT4mmi9ZWsj3cSlVYbxnDg8Z5qTULac6ncM0TENIxBHOeeKr6QFOo2/XhwahldpJ5JN3LOTkH3os+cWnKWJ7WZUGYZBnvsNWNE/crfynjbbFVz6kiqSXNzF9y4lH/AjViGA3GlTTNMYxHIM8dcj/AOt+tTU5lEunytmWQS2B0zUyxnHrTLe6lVgNsbKOgYZq8l+p4ks4CPYEUJy7A1HuWPDymJ7y46iO3dv0rKjTahPet21uLb+zb1hbyIpRVbDep6Cs3/QW6NcL65UGpi/ebsElotSqEwPrWh4cQf2qZWwFhidz+VVwluSf9K+m6M1d0yPy7e+ZJ4Tvtym7O0DPrmqqSXK0FNO5hg8Fj1PJpDzV1tPuNo2GKT/ckBqI2N0Ofs0h9cDNUpInlYulRiTUrZTyDIufpmm6rIJtTupRn5pWOT9au6DDMmqRyPEyiNWY7lIAwDWcwLEs2QSTnipTTmXtEYq0N64oPB+lO61bINC9+TSLGHpvZ5CP0FUT7Vo6/hLm3gGAIbdF/EjNZmTmop7XKnvYUnb+NJ8vtQQTTdtaWIZ9QbyxIQgj3pCPnGcg56CvX9N8FfDea6DtrV9j+GC5by8fVsCu/wBE0DQ7Bd2jWenfKBiSMBnx/vHJ/WnmXE8cLG9GjKo/K1v8/wAD5+hwxiJP99JRX9fI8C0fwX4m1QK1tpE3lHpJKBGo98tiu00b4QzZD6trIjHeK2Tcf++m/wAK9cdZl+/E/wBetRll9cV+cZnx3m824wiqS9Nfvf8Ake9huHMHT1leT8/+AcxpPw/8K6cVZNNS5kH/AC0uT5hz9Dx+ldCLNI4/LhVEj/uqAB+VTZG0tuAUdSTgCsi78VeGrO5FvceINLjmLbQhukLZ9MA18fWxuNzCV6spTfzZ7tCjCguWlFL0RneNNH0s+HNSu7jTLKV4bWV1doVypCnBBx61hab8OfDl94e057iyljne0iZ5IpiCWKgk4ORSePfHejXnhTVbLTBe3Rlt3i+0C1aOBT0+++N3/Ac1zmp/EbWPsUdtb3ljpsax+Wi6fAbyYhQB/rHAjU/8BNevgf7Xpfw6koNd21p6f8A9GeEp18ClOmneb6dkv/ki9qnwj09FNxba9dWqIMkzorIvvkYxXF+KbG1s9STUdF1S01u+t9rXUWnI0hZwcFsj5BkdQWHepbu31bxA0NzHY3erM4/1mqTtchGHpEMRD16DrW3pvw38QakqDVtSaKEDAhT5UUegRcAfrX0tHirE4B/7Vied9rL9NfyPIqcMYOrH4OX0djxrWrGzTxNHd69atPo8u5msrC5VrmFs/KDuBTO3rjPTg1qQ+OLfRIJbfwL4E07R0TG6+v42uZyfXc/y5r3bSvhJ4ctEAmh+0cgnf0J+g4rqrHw3ZWUQitV8lB0VOBXHU48bndQcvnb/ADOhZNg4Q5Yyt8r/AOR8ea5qPiTxexXxB4qub6PP/HvHNmNR7IuFFRaToOkWc0v+jLI/BDTfNx246etfXup+BvDOpMG1HRbG7YHO6SBd35jmsm9+Ffgm4JZtBjjYjG6GaROPwOK93A+IGXRa9tQkvPR/5HzeY8OYyun7HEXT6W5fxVz5fuP9CvludOVYy5/fwjhJRj72OzD1796li1z7THvh4KkqQ33lI6givfNR+CHhmck2t5qloccYkWQD8x/WsNPgNa2ccy2euuzTOXfzocZJ91NfR0OO8jqS/iON+8X+lzwavCuZKGsVJrs1+tjwy7mum1NZHY5li2gufQ//AF6d5bP/AKxjJ7rXq+rfBHXd8UlpLYTmMnOJipIx0+YetcN4k0DU/D16tnq0SRSEZVUmV+PfaTj8a97L86wGNm4YetGT7J6/ceZjMtxmFgpVabStq7fLcy47eTygY8KfzJ/wrTtcxxKu6TjtnNUlkRF+Ulv9kGgszgEsY/YV78bR2PDnzT3NBrgZxuyfSq88jsCMDp0zVWWRmIVhkeorU0DS7i9bzTZvPao21z56wjPpubgU+dkqko6lFJY3UQzcEfdYHOP/AK1SwaTql4zC0s551Xr5UZb9RXX6V4C1HUppn03RGv49w2Jb6rA7KO4JA5/Sug0z4X6wkCzXNpcfao/mFhLauqNjqvnK2M+9ePV/2KTnTd4veK3XnH9V13Wu/wBVRqLNqapYnSolaNR7PtGb/CM947SvGzj5NNbvbuY5o3jcdVZcEVm30Raa1kJAVJxwPcEc/nXskfhvw7c3drbw+Htt7dzPCbVtZMcsbqMkMjJ8vtk4NNvPhJ/aVvcW1v8AabK5BVo/MnhmiGGBJZkO7GB6V00sZh8RBypzTt5o8+vlmNwFVRxFNxb7prTZtd1vqjyiRVRepH15pm0kgjOPbrXV+NPBd54VdPtV7Z3AdtuYpCSD6bSAa5piAeFJPtXVuro867WgwbQMA8991M3M3baP71SdfvNk+hHFJkdlOfagExu5V7gn1NClnbIyo9ad5Yb7+D6ClO1ePmB7UtR3XQOF5GD796Z5jMcDIHqRSMjNy+GA6AUMdp+8fYGlcEg4TkDnuQaUTMfu9PVqQqSPmQfgaQso6/kRRcejJUbA6fUg0vmFjhTx6modrE5YYA6AUZAXk/hTFyonDBR3FNEm88EY9fWoB83LEgelObaBnik2HIiwXAHoBUaybpeV+Xp7moc8/Nn2FPibDA8+1S2HJZHR+HJlindfk+YAAE8/hW9KWYcZx9a5bQTjU0Z+eDjOetdHNMFQsxA49a5au5vh37lkV7iFJJd0se4BcA85/Sq8sVrCN7s8S4xjeafYNcareGDT4ZJTnBlABRP5ZrrtB8N6Zpcy3WqMdSvzgpH2X6L/AF6V4+MzWlh9Fqz6DAZJWxD5qnur8TI8P+HdS1pUeIm0tCcGaVPnI9hXeaBo2l6MhXTLRri5BxJcyDPPuf6CrEd0JDi7jkjiHSGPBGP9ojr9Bx9atPrVkn7mBWaQcBAhUL9TjAFfJ4vMK2JfvPTsfZYTAUcLG0ETK0CnzrqbfIP4pFwF+gPT+dNVo7wExtFFDzulYDJHsD/M/rWVrPiLSNJt0udUvFuJ2bEFrACxZuwVepPuf0rhPGHiuS5bZqhxk/utJtnySe3nuOp/2FrljSctWdjmlojY1jxCy6hcR6H9ghsbb/XX02GLn69TzkACuE8S/aPEekS291byzQsVa6vidzH5sqgJ4QHA4FdHpHw+8ReJLVby6trWwDvuSBmKDb2yFHH0610Pj7wrpvhX4N366peEoJ4pbho0O123BVQDqADg59RXJCOIU3y3vr/wLeZ9gquU+zhz8jj+7stVK/8Ay852k9L+vSytc+avEWj2NvaJ5NjfWF00wjWOb50kBPUMOB+daNtpfh7Tdbi0uZrpr8Rlmn3fIG2k4x9M0mqapYyaI+n6bqXns0quJLyXlNpBAGR7VYivdLvNUXVJbF21EQkELKrQsQp565rubxfs0p81ve2et9LXvrbfe/mZyeUKtJ0nT5vc+Je7b3udLlVnL4dYqPlZ3MZ4AvglZkupXUX+wKG/dnn72K6Zj/xXs3/YMrkJNSYeGBpb2cyzfa/PLBcJj0FaH/CUWp8Syap9luBG1p5Gw43bvXr0p4jCYipz+7f4/wAeW35MrL81wFB0v3iVvY33+yqnN911942XTNJs9MTWNZS4m89hHDDC23gLySfwNJJ4Y0+XWdL+zXEiafqCF13n51wM7fxofV9Olszo2t21y0cEgeGSEgMpx0OfqahvvEFjNqNiDpu/TLOPy0hdvmOf4s+vArS2M5ny81/e7Wtb3bLvt+NzkjUyf2MOfka/d6WfNzcy9pzNK/K1fv0srlrxJpNjaaNMFsb6xkjnHl+YfMSbtnI6cUlxpHhvS5Law1aS6N1NEJJJ0bCRZ6cfhRqHiCxj8PXFnY/b5hdMVBunDCIDBOPzpsviDQb17a+1PTriW+t4gmxSPKkx0Jz/AJ+tZQWM5FzKVrvZ67K2+tr33b+46a0sn9tJ0nT5rR+Je6lzPm+FJOVrWaS0/vEOjaLpUNrNq1/NJc2yXXkWywnb5hzwxqS40DTLi60m+smnFhqE3lyRu3zI3OcH8DUega9aSJNpuo2bfZ5ZzPF5GB5TdcAelT2es2t5rWh6ZptvJDY204K+Ycu7HPJx+P51dT63GcpXel/Tl5Xb53/qxlhf7IqUqdNKDT5Vaz5+fnV73+xy33drW6kkOheG7rVrvQ7d7xb2PdslZhsyP4cd8f40uleH7dPD0M19Y3t81xMT5drx5YGRk1Jfa1o2k6/qN3DYXB1QO8eS48rOfvevNVLXV7F/D9nbawL393I5jktZNpIzyG/Osv8AbJwTi5cr5d99ne1nte3U65PJqVeUKqp8650rJqKXNHlUrprmtzbp9L62Mfxfo66LqptY5GeGRBJGWHzAHsfyrofh3azto14rStYpdSosN0rAOzA8qM9f/wBdcp4gvYL6/M1rbtbwgBURnLNj1JNa+ka1pc+kWuk6vb3RNrNvglt2AOSehz9a7sXSrzwUYNNy0vor6a3tez1tc8XKcVgKGc1a0WowtLlV2ou+lua10rN2dk9thPiBaXcmqXOqtB5Vt5q26lmG52VeuK5TP4V13jrxBZ6vELXyLmK4tZmVDuDIy5xk+/Fcea7cr9osNGNWNmtLeXQ8jiR4aeYTqYafPGWt+7er0sra9C/pJAuQ3orN+QqmGxVzSIyy3Ug/5ZQMxP1wP61Sfg13L4meI1oh+6tN28rwxxwZZSfywKx+fu+9aeqELo1lH/slj+Lf/WqauyKp9TKTrxUo6c1EvGMZp55pxJlc1UYLoMgHV51/QGqVXkt57qxs7S1hMk8sjFEXq2BVCWOSGR4ZRtlRirKeoIPNRCSu1fU1nTnyKdtNr9L72FHNXhH5eh3End5UjA/U/wAqrWVrdXtwtraQtNM2cIvU45NXdRDW+iWsLgrI07lwf9kY/qaU5q6jfUcaU1D2jWm1+l/6ZjMtCM69HZT7MRUiRyTSpDEpaR2Cqo7k9BWnL4W8QoC50i5wBzgA/oDSnWpU7KckvVmlDBYnEJyo05SS3sm7fcGhz3CQX1x50hENuxGWJAJ4FUEv7zADTbv95Qf6Vp6TZXtxod9Da28sssskcWxV565P06VS1TQdY0yITX1hNBGTjecFQfqOlZ+0o+0cW1d7LqXHCYmVH2sYScVu7Oy9XsRG+kx88cD/AFjFPtbiKSVEaytzuYAFcg1nFvyq5oqmXUofZs/lWs4pJs503ctatNaPqE3mRylgQpZWGOB6VVVbFj/rZ0+qA/yqvcSb55ZM53OT+tMHaiMbJClLUvCC1b7l8nT+NCtH2SP/AJ/Lb/vqqYNGP9o07PuS2ux9/pq3he6XEn2i0OOjLkfpmp1stOuWVtL1i3XaAFCyGNv0x/KvEoNQ1FeI7pyf7pIb+dWBrl9D/rYo5PfaQf0r5efB2ZYdXoVX99/zO+hxfl1d2mmvVHuUc3iuw/499SmmUdA7LKP/AB7muT+Jvxp1XwjBb6dNZWMuqXv+qeSFtsEYOGlZc847AdTXE6d4xuoW3xPdQEd45eB+BrD1DW49a8V6vca55N+v2e2ijW7hB2oN5IBHI5YnOayhhM0ovlxcOaPp/wAOj0qGMyvEyvCS01Z3OkeMvAFzL5/inWW1a9gRTIbpJLkEt3Ee1YlA7BVJ9zXZahF4c161h/4RnxdYaMm3lGsgoJ9QPlC/rXmuiR+C90cknh/TpWyDlZ2zx06k120GreG5IhHJaXVuMcYw4ArneYxpfu5UGl5W/JHU8NGpLnpzXp0/G5k6/wDDrULfTE1C88SQ6oGu4YIzFKWz5kgUcfdHBz0NelaX8PtL02OOOWx+0GNiymT58E9fYdK888RwaGw0/wDs/Uot8l9EGypTavJyenTArq7W51yGP/QNYefn5dlwJOPo1eTiY4DEyalVlC/fY9GssVDCU4xs9ZP8l+h3ENrb24CpAqKOwXGKm+X6VyNn40urCcWviG8VWbHlg2JBYd8lWx+lX9T8TwSw2/2GfTozKxG6TcGAHfaQK8+tw1ePNQqKXyev5njydRy99fidAAMjBpMHPFRxLJJEJUUshGcrzSBiBnJH1r5irRqUnacWg5b9SbJFNJrmfEnjjw5oCH7ZqcUkw6QQESSE/QdPxry3xX8bb+QNDolpFYqeks37yT8B0H6124PKcZjWvZQ07smfLTXNN2Pcb68s7G2a5vbiG2hXkvK4Ufma878U/GDw3pivHpkcmqTjgMvyRZ/3jyfwFeAa14j1fWrlpdQvZ7l89ZnJx9B2rN8mabmRty55FffZV4eVqtpYh6fd/wAH8j5/GcU4LC6QfM/LY7Lxh8W/EOrJJGl6LKDvFafL19W6/rXBxXkt3MwnYpL12P1b3z3qW+0mxuYHyhEoXhieuOx9RVKS6b7MjXUCoBzHNsDKpx1weh+tfoWVcPYbK6l6a1R8vmHEFXM6PItE3qvy9TRUKo/u+4p+5iPlwRWXpFx5krW1w4M6jKt/DKv94f1FajOigBuCfSvqoSUlc+Xq03CXKwRVDBjwa1/Dl7Y2+oxvqFotxDGd+PL3gsOxBIGPzrFG5jywK+lTRXMls26OUxnrxVqVjNp/M+jvD+vaRrP2a6ltrOaTIRNPtruCLd6ZUkZP413Fh4ntbdxYzaRHpmFOyE3tsXYgZ2hFfrXynp3i/VFLrqV9q1zb4AjWC+aEj8gc1m3epTXCSQxzzpbNKZfJeVnG71Oep968+rgYVHq9Pn/mepSx7ox0Wvy/yPX/ABnoQvNfuPEltrtrDdLKJ2i1G+t1YBeQAEY+mAKyfGfxEm0/S5rm6tbjRI5VDRrbzwzPMD03A4CL06g15RI+9fL8tSQfvelYniPR59Tt1ihvjFg5ZHHyt+VcmGyulgXOeHWstXq9++rZ62O4jxecKhRx01y0tE7JNR000S000Os17Ub7VrhL6+vLS4aZAw8kqxUdgSox+VZgwi4HyCsLwxo13pcrtc3zTfLhY1J2j35rcA5yz7v9k9BXqUpTcFzLU+fxEIRqNQldAGMnuPWnY5wDtNMd8dcrSDe6jvz0rS6uZWByzfLtBA/ipyfL91jn/aocjocqfUU1EmlIVBuyfxNDeug+g8tnjbz6in2tvJNKI4f3jnsa77wl8NdWvrizuP7S0a1icCQedMGIA7GM4J+leq6b8P47VjNPbaDf+rwaaFb/ANGbf0rOVanB2k9So0pyXurQ+fbTQ7q7RGguLHcxxta4CY/FsL+tU9R0u/0288i6WJpCMjy5FkGPYqSK+krnwlDJ/qYL60Tp+5aLZ/3wx2/pVWf4cWd8UmluNWs7iMnynRrdCff5FolXorW41Sn0R83TRuv30dD6YNRKsg64Y+9el/EPSpNNupI11PV7u6iI81bkI2U9iPm/HGK82uJMuWSPqeAD0rWSskzODbbRGdivjJUntUiof4sH0pse3+9z704sB2yfY1lZltsRyqfeyKWLJcfXgVWvLy3tF3TTYfHC4yx+grU8OeFdY8SNHcSedplru+8VAZ19ucj8q5cVjaOGjeo/kd+CyyvjHamtO/QLG483VoLWGKS4nLcRxjP5+leiaf4Pkugt5r1wYYQMm3BwB9TV7w1o+m6Gy2+i2fnzqfnl7Kf9pvX2GTXRrJGs2+9DtInKs64RT/sj+vJr4vMM6qYh2joj7bLchoYNXesu5Qt7YxQLBptmLW2/v7QGI9lP8z+VK01rYIzSq8WSA0jqSzH3Pf6Ul34gt3n+zWTxSy92aQCNPqfX2HP0rA17xFpehTxfappdT1efi2tLdd8rE9kQfdH+0fzrxVzTdj3bKKNiS/MwZ3n+x246mT5XYfj90fr9K5m68Ztcwy2/hfyUs4WKz6pOCIY27hO8r/pXP+ILu7vm83xdMNucxaFaS5jX08+QfeP+yOK2fDXgvUvFFzDf6xmw09F2xWsSbNy9gFH3R79a6IQjHzf4f8EylNvYw4hqWqXJttDSSea6JWa/unzNKO/+4nsK9R+HPgPT/D8cd1eJ9tvwOZpBnb/ujt9etZ/hTRI9N1XxDDZ3M8cemwHy1XADZRsZ+h5FW5dWvP8AhU6ajHfz/blkCvNuO/O88Z+mK4qeOk4ydRd38k7H1WJ4ch7SnDDT0bpxd7/FOPNfZaeWrPSVvo4V2iPHoB1ryr9pqSWb4T6lNNcGT/SIBGigqEBccHBwx9yK0vEFzcJ4nsrObW59PspNNE00innPOSP9o8CvOfG99d61pDeHrnUJ7nTTfIwMv+sZVyQCfwrWOYQp1FzLRP8ALU5o8M1qtJOnNOTUXbXaUuVa2tv+B89HIrW0XT7yO6tppIHSO5R1hduA52kcVs6nfaNMdQ09tCSLySy28tuvzKVJGW9uK2Li5ik0XRV+w2yiZHwAP9WBjIX6969OtmFS0V7O3M7a27X7nJh+H8M/av26lyJNWTWvOotO689H5p9zhdQh1DSL5rOeVo5UAJCSZHIz2pIL+8Z1Vpt4ZgDuUH+ldnPpOmL4q1i4ltEe30+2WVbcDCs23PP5VVsUsfEWjzXg023sbq0uI8NANqupI4NKGZxlCLcb6Ru9NHLbS9/8i8TwxOnUqRjUSadTljq2402762S6O17Xt0MLW7kJrF1G0EEgSTYCVOSB05zVIz2x+9aEe6yH+td9rzaXZ+LrSw/se0nN7tE0rrzyxGQOmfWuH8TWsVlr97a267Yo5SEGeg64q8FjY12o8rV1dea2OPN8jnl8HU9opWlytJPR25lutdOwTtaGwt9rTIC7kbgD6VUMcJ+7cLn3Uiuyv/7M0Wz0jTZNJhvBdRrJLK/3huI+6auHQ9NHibVZjaWwhs4IzFC52RbyvVvasP7VhFXcXbVrbWzS/N9T0I8J1qklCNSLknFSWvu3i59tbJPbrocRp0DNdja8bfK3Rh/dNRLbXsJWSNJAwPytGeR9CK7mSy0u4iguiulxXyMVlitJAySIeOn41LFHpB8YzeHk0W1WF0JMoBDhtuePQfSk82Vm+R6Jt7bLf13KhwnPnUfbRV5RUXrq5JtLbR6Wd9jz6RZzIzz+YXJyxfOSffNXdRTy9M03/bjdz/33j+ldbodqtjoDXim0nnluHjX7dMQiorEYHvxWhLFY3fiWyt3is5raSxaRo1VWCMD2Pp/hRPN4KTXK7Rv+CJp8I4icKbdRKU+XR305no79fO21zy+Vam0WFptWtohjLSqOT7112kz6fqmrSi38OQGK1iIUNIFQcn5pCeP51tw2WksdO1P7FZJcCcpm0fMecHqe+MVrVzTkl7OUHd+a3a06nPQ4YdWjKvCsnFeUldJpNq66X28uh5trVrc2upTR3cTxSli21uuCcg1nv7c16rq1jpur+NRbXUKH7Nb+dIApBlGBgE9wM9KybaPS/EmmalGunWNpLbReZBLbgqQPRqVHN704ylDom/K+3qb4rhPkxE6dOsvimoJ3vLkV5apWXbXd+Ryml/LouqSH/nmij8XH+FZud31r0bUYrHTfBNssWm20txdwKrdBk7T8/uQTXnrW8yvgxsPwruweK+sKUkrK/wB9tDw81y36hONJzUpWTdr6XSavfyfQjH8q0tfxHb2qntEi4/4Dk/zqmkTbtpB546VoeK+LpY8cAkD8AB/Suib1R5sFozHTkZ7U8D5gKQRuoBZWA69KVMmQfWqQjrfC6+X4o0GP0DMfqQ3+FWtO0+1udT1q4k0mfUZ0vHVFLiOFRuOSWz1rIk1L+yPE9neeT5otY1+TdtzlT3/GprfxPaSWV/Y6hprz29zdNcqEm2FSTnaTjkV4uKoV5VHOmtGktHb7Tb6rp5r1PsMoxuBp4aNHESSanOVmrr4El9mS3T+zK3Y6S10mz03xvpElnH5K3MEjvGJN6q209D6c0y50/RdYjutPhtpYrq3he4imL5z8xzke5rGXxcj6rpd4umeX9iiaLy1l4IIwMccY/GrGteJ7e1N3FY6YsF7cxCOSfzMgKRngfjXD9VxqlFtPmsle/aT3110fme5LNcmcZQjKHs+aTceR6p04L3fd918yf8u19jltDbOu2H/XzH/6EK9G1KCeDxm2oy+JLe1s0ZWe1a4IbAUZG3pz/WvL7O4+y6jb3W3f5Mqybc4zg5xmrXiPUxrWuT6iIDB5u35N27GFA649q9PG4KeIxCado8rTdk92u/5nzuTZzRy7ASTXNP2kZJXa2T1ut1e2l9TvjfrH4a8Q6zpZKNLcHy3AwQOBuH6muM07X9ZXT72x2vf286fvBMGk8sf3gc8f/WrRtdefQYra1e2ju7S4tv38DnGck85qC+8T2Mek3GnaDpP9npc8TyGQszD0Fc1LCypylD2fMm1ZtrRKy166W0sd9bNaWKpU631n2UoxmpQSespOT0+zaV7O70t10OXb61paGAn2mdm2+XCxB9zWYTV+1Pl6LdP3dlQV7U9rHxMNyhjgUA4pCeaB1rQklT5iB71qfY/YflVHT4/Muo1OTk11OY6561TkaSNKdNS3PSvtKyHEuYgO46/nVmGeSMgxyuy9956iqiyOo5jCj+9inrGMb4259+RX3lrn5A9NtC2b07yrKrHPUjH61jTyBNfuCkRzLEjMN338ZXj6f1q7JMNu2RSfpyKxNckktZbTUYXwsUnlyd/kfj9DisK0I6S7HZg5zu6d/iVv1X4o01ul/ji2MOueCK0ba9lVB5Nw6j2cqfyrLZhn9+CT6k0Fiq/u2LH0qKuEo1vjimaUsXWo/wAOTXzOhTU7w7Ga4Mhjbcu8A4NXIfFFzG/7y3RuesZINcxA7fZpDJlDkAc4pBPNCNylZF9GHP514MMhwOIqVuamtJW00+zH9Wz6vGcQ5lhcNhFCpe8G3fu6lT9EjuJPF8d5EEn8+Pb90qclfxzkUi6rbsC0Wqsrj7pm5/nXEvcR3LmJEZG6ghulJHDJglpfMUVjPhTDvSlJr8jOnxrjI/xoJ/gzvbzxZq2i2Yv7a6WWNXXeIJimQfoa1tH+NV06LHLdXOwjBFxCsq/nXlk8cckRHy/h6/Sqy/aYwP3QZexHX8qmlwnS1VafN8jWtxnVmr0aaT83f/I9esvE/hjWLu4TXvD/AIeui7ZiltibZ9vvjvVbX/Cfge+IuNKt9S01lBzi4E6n2AIz+teVLHhi43Bj13ClW7ntZ98csihsA+W5GD26VtDh14aXPhqjRE+J4YqPJiqKkvJ2PRtO+F9vqll51h4v02ORukN7G8DD6nnFYmq/D3xJpN4baCOHUSOc2c4lX+hrHtfEOuW8nmQagX4wVlUP+pratPiBqVqVa4t4iR/HExjP581vy5vQerjNfd/kczeR4jT3qb+//My7/QNfsoxJqWi6hFEw4d7Zwv54rn4yPJEXmYdcqVb2OOlew6N8ZrxAF+338SekgEyfr/hV0/ELwtrcjx6po/hfUpBwzTWvkyAn3wOazeb4uk71sO7eWv8AX3mkMiwlVNYfEp+T0PALvSEuCHjZ7SRDuVojxn6dKWy1IrCEu0KzISsxC/KhzwSeuCOc4xXvf9kfDDUUJk0e/wBPdv47C9EiD6Bqw9b+EfhDVJFuND8dfYrkDCrqNkQGH91mU4I/CnHP8JurxfZr/K5cuHsdblmlJdGnseYCXcu5EIH94dKeAc7iwauov/AetWviWLQ9N1DSdVujaCZoLKfK7M7QQWwM5B+Uc1R1fwT4u06XdeeG9VtY+8nkMV/TIr1qGZYat8M1f1PExGWYqg/fptLvYw0ZpJdkSMZCcAAVo/2HqSxebIqP/sK3Iqzp15DZQi2ltgDnMhI5J9+9ab3lpFaiaO6Ko33VIJJPoBXoKUOp4dfEVYy5Yx/X/hjl54XtztlVoW/uuMVEcuAccf3qt6veyag485F8tPuqBk/WqyJ8mUJAHY1L1OuDfKnLcEVUB2Nz71CzsW2MnzHuOlNd5WblCi5xu9akjO3gODzScrrQ0tbViwxbOshkPv2pzyKmODk9MCmucH5cEn+IdKWJcLu3Bm9aFqS+7E+ZmDNwPStTw09oNTQXl5FZIORNLEXQH0IHOKypyB9/d7YpsQZctu3Z4x6Cnzcuw3FSWp6l/wAJcupa3DZx6NYapIUCRvZ3csSH/vscfyrv9J8Sf2PZj+0NB8WaYiLztAu7f/vpRkCvnIED/Zqxb6lqUf8Ax539zaw42lIpmAf361nNc6SZcZtH0lF8StFNmRBdSrJ/z0utOm2f+OiuU8WePLTULVmk1XSJmizhLLU7q0cj0K7Rn868mtfFPiKxYG31zUYNvTbcNj8qoaxrmr61KHvr97tlPBcD8e3WoVGnCV0jT2kpLUs67rDaheeZarcW4AIIa9ef9W5rKRQvPIpVUKORtNROb+SWO302wnvJpDtXah2A+7dKurWjSjzTdkOjQqVpclNXZJNNHEpaRkUAcknAFS6FpOr+JVY6CigbtrSzK4GPVeMH867Hwn8Ld2NU8X3KOV+b7MDiNPr6/jXpFlC3kra6TbJZWijAmaPGR/sL3+p49jXyuYcQ/ZofefX5dw2o2niNfLocT4d8BeH/AA3JHc6s0upao43KWjL5I/ur/jXWwW0V7j7RcwwwjpbRSANj/bYfyH5mtqzs7ezV3UEyN/rJZGy7fU/06CoWlfUDssY43izg3Mq5jH+6P4z+nvXylXETqycpO59ZSowprliizDFZWojUbU4xHHGOWPooHWsLV9P/AHlxcahdR2tkmWZfMCnH+2/Yew/Ol8Qa14d8KuIhbyanrcoKwW0HNzKxHA+X7i/kK861m3urpHufG98s0pbfb6Hbyl4LY9jM5/1h9ulRCi2uaTsv62KdRJ2juWr/AFu+16CSDwikFjo8R2S61dxYhUDqIEP+sPv0rD0/Sy8smneEba5mvpf9dqk7Znc+pboif7I/Wu58J+FfEHjKC3vdeD6ZpqKBFAiBNyjj5E6KvHU16zofhrS9Ks1trGzSCMdgOWPqT1Y11J2VlsZNa3e5594I+Htppjpe6ji8vuu5hlEP+yD/ADNegw28cag4AFXTHareNZgSCcLuKmNgoHu2Nv4ZqX7EWBbcRjqc8CqJOXh8NWi6nqN40ty328jzIg5UYAxjjqPrXG+LtI0Tw/pD6fda1qNwrEvbWKOuEOep9vc/zra8c+PINMSTT9DlFxdDKvNjKp9OxP6V5Bf3clxO81000srklncFiT9a8+tGg/dUb7/jufQYPMMfSl7T2jXw9vsq0emllp3saeta1earqC3t1sZkjESKOiqOgrkfHmoXFnof2y32pKt1GynOfXg1pK0ZPyuR+YrL8XaTqOtaDJbaXG13MjrK0asM7R1Pv1qcPSputFzXUqvmOJjRkoSa0S07J3X3PU4m+8UvPa3Mdtp1rZy3YxcSx53OO/0p2m67I2mR6e9pA/2SJ2imOdygc4/HpWBc2V5ZzNBc20sUinDBlPFWdCjmuJriCNC8r27IijqzEgAD86+h+pYeMLRj1vu/T8tDw5Z3mFSo5Tqatcuyta99rW31vvfU0j4lu116bVkji3TII5YTko6gYwaePEJmNvYWum21jam4SSaOLP7zDA4J/Cu3v/2dfihZ26Tvp+nPuA+Rb9NwPpzgZ+hrFPwn+Ium30L3nhLUdiuCzxqJFxnrlSan6vhLppK6tbXtt93QHnGZOMoSqO0229F9r4tbXSfVKyZy+t+Ibi78Rwao1vEj2jAIgJwQrEjNZeqX0mpalPfSRqjzNuKr0FW9Z0TWrK4la+0fUbYbj/rbZ1A59xWYu3OM4ropYelTs4LZW+W5y4nMMViFKNWV1J8z9bWv9x6JpctzJpOmkXOj3IjUETXPyyW4z2B64HH4Vj614k+z+K726sfKurWVFhkRxlJQBg/15rnb37lsO4ix+pqptINcFLK6anKctU76Wtu7/wBWse5ieKMTOhCjSXK4uLve7vGLj16Wbve99ttDpT4gaaEpa6fa2Vvbr5gjjH3m3DqetVo/ElwnidtdW3iMxBHl5O3pis21H+hXjdwigfiwqoeBXTHB0EnHl7r5Pc8yWdY5yjP2mqaktErON0rK1lbtsb1h4ie3tZbO6sLe+tJJTKIpc/IxOeDV/UvEU1r4givobeHC2ixpF0VQy5PSuRDbiKvasf8ATSoXkKg/JRRLA0HNvl3vccM8x8KcYqp8LVtFfS9tbXaXRPRFjQdbk0qW5zbR3MF0myaJzgEfUfWte18RS3FlJZx2VtbQ20ck8XlZG0hTge/WuWVo+jda0dPUCC6ZenkMPzwP61dTCUZS9o466GVHN8bTpfV4z9yzVrLZ6tXte19bX31Ltx4su5dUttUitLeC7iXZI65IlXGMMPSlv/EzS2FxaWOmWuni6P794vvP7e1YXlnJwDUscQyM9c0f2fhly2httv6/O3S+xcuIMxkpp1fivfRdVZ200utHa1+ppa5qEt9oGmQyRIgtt0a7T1AA61ihpF+6zD8a1r6MLZ26EYA3E5+tZp2n7vI9a6KFOMI8sVpr+Z5+LxFXEVPaVXd2S+5JL8CxpEk8up20HmEh5VU554zS+JLnZdhgiFwjOGYZ+8xxVzwfbCfX4Sfuxq8h/wCAoT/PFY/iBszsCMYRFH5Z/rSqJcxMG+Uhs7TW7wq9pb6hcGRtqmNHbc3oMdT7U64j1mzfbd291AQefOgIx+Yr374LC+0PQPDt0tw8Km6E/wC6mAOQhYHAbOcPjJXuRntXu0Xi7Uru7dZr6G5tFXhJ4o52JxxkkYPPWvWpZLUq01OLOCtmMKUuWSPgSe7klmLysszHGWIOTTPOX/nkfwavvlrfw9rEMsuseDfC94qyFS76Un3fUleQa5fUfB3wduzuuvhzYIuBmaxupYQM9eN2P0qf7HxKfLFXIWaYd6s+MIrxI5VYxuQDyM1JqGoR3V5LPhk3tkKR0HpX1lJ8GPgrq7mOzs/E9jK2dqwXqS5+m4Vg6j+zn4BmLGz8ca/YMO19pQlwSMjJQjtWMstxUZaxd/Q2hjsNNaSR8y5RjxIv54p6Ll15UjPZga94u/2ZncsNK+JPhu4I4C3KSwN+IIOKxrz9mb4kRknTz4f1cdhaatHk/g22sJ0K8PijY3jUpy2Z5drzNcX+6EF0SJFBUZHArOZHX7yMPqK9C1b4F/FrTiWk8CattA5NuomH5oTXJan4Z8YaSSNQ0HXLPHUzWkqD8yKxipRVrGrs3e5j9zWjcr5eiW3/AE0kLVmNLM8qrIxY5xg9jW5rttP/AKLCgVvJiAbaRjNTz6pDSsmYtCj5qma1uB96J/wFMCsp+ZWH1Fa37GbRo6KmbsMfuqC1Sf2s3oKbpikWN1cA42xkZ+tZWPp+dZcqlJ3L5nGKse7G6KEjBceoHSnblcblOPpUG8xD5uR6ikLxyA+T971HFfdXPyfk7IkMjrnf931FUtWto7rT7iFGOWjYfL64qwNw/wBd8w/2elPYR4yhCjvjoamS5k0y4PkkpLcpaNO13pVtPN/HEucdCcc1dEaqP3Z2/TpWZ4flMdrNZqv/AB7TMmSexO4fzrSEQYfeOfappO8EaYiPLUktlclMm2yO4cF8e3SoFhOAyvuGfu9qnnk8m1jV1yGJ5FRRt3h+U+/SuPAWanLvKX4O36HrZ5eEqEF0pw/8mjzf+3E8jW8aYmXnAB7frTTJLJF8mCu7vxUTEKuZfm9auWFheahMkOm281zMx+WGGMux/AV3vTVnhKJVAUkq+Qxpd0keArlh6GuquPh146jiEkvhfUljxnIi3EfgOa5iWFo3IGUZcghh3pRnGfwu5dSlOnb2kWr90QeYXuAH+UjpjvSXO4Qv+7VwOR65HNI820lWjG6mRwyMufMYDqFNN66IaVrNg0kMhV40IY+9Sy2pk2/vM98Cq6kI/lyJsRunoDUrM+7bGwb1zUx8xtNW5RRbbSSrAHvWarXSarLH5e4SIrBguc44rodD0W9vwZmUQof45TgH6Dqa03sf7F1rTppkmWGeOSN3ZQcNgFTnt0rCvJRSZpRn77i9br/gnOwK8JWQNLEeoOCprQt/EF/bkKbhz6ZII/Wq2veMrW1jliis01C45CxDkD3JHT6Cua8IaldarDeT31sqOJvlAGABjoB7Vyc9LESUJ07/ACO+NLE0KbrRm0l2dmdeurQXF5LexxxzO7xqZWGGR1UBtpHTkmuq0j4g69pahYdW1K3Uek5ZfyNeZWsNram4t45CxS4Ygqf7wDf1q+VuGQN5pwK5HkuDxEFeGvdHfLP8ww9RpVLrs0eup8TZL7aur2ul6snT/S7BGP8A30ADUwX4f6whku/B/wBlY/8ALXS70rj/AIA2RXjn2qZh8pUY7kVNb6hcIMrG3+9G1czyH2X+71pRf9ehv/rH7XTE4eMvwf4np914I8E3QP8AZni2+0yQ8CPU7Lco/wCBJ/Os6f4Q+JJoy+m32ia0n8Jsrxd2P918HNclD4gukXabqf6SDd/OrcPiyW2IkYQycjlco1N0s5w6vGamvP8ApfmONXIsS7OEqb7/ANX/ACK+t+C/EuhqzanompwIvVnt2K/99DIrCeONjjymQ+rV6fonxJ1OCNfs+pahbKR90TeYn4g/4Vst44s9UHl6xpXh7VQepubMI+P94YIqXnOMpf7xh36r+v1Gskwdd/7Nik32ej/r5HjYibywI9pUelV5QyHAGD3IPT6161daP8NdS3NPoWsaUzfx6ZqJZB9FeqLfDHwjdH/iT+M3hz0j1OORDn03KcVrS4kwk3yyvH1X+VyKvC+OpLmilP0/4LR5jHHOHDYMhp0gVD5kgZD716BefBrxMkLSada2erxjo9jfCUn8GIP6Vx2qeDdY0abOqaLeWrKfvSwOoz9ehr1aWOoV1+6mn8zyK2ErUX+9hKPy/pGem92DlgVx0p4kX+IFfwqKW1uEYyW12qlsko6Aqf6iqsl4YgPtyva5/iJDK/0Irb2ihuYRp+0fua/n9xbZi78EGPv71UudQs7XCgM0pOFjjGWJ+lW/D2ka/r+oxjSbER2WfnnuAQjD2wR+h/GvWvDHgnw14ab7ZPBFJeyHjcTIS3ogOSa8fHZ5SoXjD3mfQ4Dh6pXtKr7q/E8+8MeAfEXiYrPqjNpenHpEP9Y4969X8N6Do/h6AWOh2KyzD77DoD6u/b9TS+Idc/sm0iutWh8iykkWGK2tn3XMzE8KFA9OcA/U1j6tqHi6aZ105rXQ9GVd0U8Np50rL3LFjtQ5B6Kfqa+RxWPr4t81SWn4H2WFwNDCx5acTsf7JiuSJNRIuJB90KSqJ/ugHr7nn6VHerHbSrDb31+blxlII3EjH3w4OB7kgVwtpo+sX9ztm+IWs2kYYbpZ5FiL+yJsUY9z+RqxdjVfC5mj0DxDdeINTmliJs5IVlJDZGXdcEDvkk4x0rjjT53ZM63LlWqOpvbO8gtDfa3q1mtvCCzxSpthA7b2BG4/p7Vyt/4w17X7Cb/hH4VsNNiYrJqrrgSKOogVsZP+eK59tSg8Q3E+peKLt9Re2unhttJhOLVGU43MVP7w5/z2rstE8H+IfFUqTav5ul6anEcXl7WK/wB1E7D3IrZQjT83+H/BIcnLyRzmhHzm+xeDbO5uLq7XM99Md1xLnqWY/dHtXpHgj4b2mnTJf6yV1C/zuVSCYoj7D+I+5rsfCvhvSfD9gLPSrSO3i/iwMs59WPf861dRY2dmZY7Ka6cYxBCVDt7/ADYAp8rbuxXsrIIkAXtgdTxgf0pZNkiNGF+Vhg9QSP50oEkwRnjKEgHyz1Xjp35rF8TeJtN8PRbZmE104+SFOT9Tjt9f1pSlGCvIIxc3aO5eb+z9G08tI62trEC2Cx/lXk/j7x5ca0kum6XJNZ2RyrOOJJB/QVi+J/EGpaxfmXUHk8tTmKNM+Wn0Hr7nmstmhmAaRQ3oxXkV5lfGSnpHRHrYfCRh709WY72MnPl3j591FQyWtyq/8fEbH8R/jW0Es3yFOOf4XNRXqW8MPnS3LKg7sAR9OmTWMaktjpko7mTmaMDzFUgdwwqC71y70WIX9mhjEg8tnwBlTznn6VajQzP5km0R5+VHHOPUgfyrC+JDSr4f+8GUzgkj6HrXbhbSrRizkxN1RlJM8wv9Uvb/AFGfULm4ke4mcu756k10fwvmnuvGljEzBwZo925QeA6nrXF56d67X4Mt/wAVtEcZ2wSyfTahYfqBX01RJQZ83BvmPaNf8cPFpVzNq0Ut+gs3nii35QP5wVdxxwOf0rntE+M1naw+Xcafqtqo4ia2lJUnIzkFhxg9BntWR46uLSFIf7Qiea2itrcSpFKEkYM7tgFgf7o7UzWv+Fb3XhTRI5dS1qxml8+4QGBbgoGfaRJgrzlOMc4rZYKkqdOaS5pd/VnJWzGdGo4OMmu6V7aeWv4HoVr8b9NkCg61cRr1Kzwkg+2CpH61bh+JPgPVNO8/V7bRLsl9hE9lF5hz329ce9eKHwx4Tuh/xLvHunhuyXttLAfzKkfrQPA2qWbpqFpqmjXcMDrIZra+ik2AHg7Cdx7dqf8AZ99ofc/+CyY5xQvyudn/AHk4/mke9ReG/hT4kV5Z/CtkiRbRJJB5kBQHOOhA9a0rz9nH4U6lbifTtS1SyLgY8q8WVVJ9mBP61y0UzDwTdSHzYTLeQQ/MZY8bYgSAHztGW+hrsNThv7E6atxY7LWSETGRW3yOuRzhTxx9K83HOOGrulCXXS77HqYeXtYKU1qznL39lO0MM8Wj+NJBvx8tzZgkYPqp/pXHax+yz44tw76frGh36r2MjxNj8Rj9a9X07xTHYuyW+rSwO+4urSuCRkhR8wbFc3q3jrxQq/2TY34ivb6GRp5CoIhhX7zY7tyoHuc9qzjiJq3c6KlKioq258w63ol5oesT6XfqizxOY2KNuUn2Pen31jqFxdXE9vZXMkCuV8xIWZcgeuK2PE9nd3XihreG9+1SJMI0E7Zdm4GOBznAr3LRLS7s9DgsdT8LXMsiJtLWd3GV5+rrj8q6Z13GzscsaSd0fMDIqnDAgg4IPar9v8un3WOAQq/r/wDWr6fkj0e6tUsG+GOhAhQqy380bMD6t5asx9/mp2hfBvwU2l3L65Bb3dxdTGWT7DceSkQ/hVELZCgfU1LxitrEccM77nyrPbXUKGSSGREBALEevSlhm2yIz8gEZr1Pwb4L0vxp441DQLy+u7O1hSV4mhAZ8q4VQQQex/Suo1L9nCFWC2PjNEfqEu7XaSPwbP6U6WOhJe/odmaZWsLX9nSd1ZHh+tz5SFP+mQOPqSaz04jxXrfin4Ka3pt3tfU7SWMxKUeKN2XAGOTjA6e9eY67psujajJZSzRTMv8AHGflNdFGtCStFnmVack7s0vBPFxqNwBzDYSn8ThR/Oue8R/8fkgUj72B+AxXS+Dl26VrUw6tDFCPqz//AFq5XWP3uolV53SHH503rJjXwo+lvDGnwWmiaRDa39pPDFCD5MbZdGKoCTx7ev5VuaZvljcA4wxABGfesbwhYxwqyoyu0cWCR2AH/wBaur03R9Tjs/MFs2xznOMjH1B+lfpGXqMKEb6HyuNm3UetzLv4LyOTd57suODu2/yNU/JmUZ28DvgEVs6pZ3cR/wBJuFixkhXUqcfTvVOS3mKn5oJBxyhGf8a7kk9Ucqkigen3V/Dinx3VzAw8meePHTZKRTpomQ4ZGU+4qF1+Y/Wpcblpou2mpXYuMtczNvOXLBWLfia31+wTWCSQ6jYyXp+VrZoWVy3qCBgj8a5i0X98tWNB1JtI1q31NIFnaFywRjgHg9/xqZwly3jv+fkKMI1KijKVl3/U3TdarZKn2cvFJzu8m7kiA9MZNW9K8XeKYZ5UvNX1eOIgeTsmWQD5hnO4HPGfStn/AIW3ZS2ht77wvCzYx5isrH9RXlXjHWVu9Yv9SsxLaW7/ADpGDt2gKOw47Vw0/wB9dV6NvPRnTXwjoxUsPiFLXazT9dH+h87/ABA1G4134kazqF1KZZbjUJNzlQCQGwOBx0AqjrshfVJOfuhV49gKh0om51vzXJYtIzk++c028fzLuaTrucn9a/PW1KrKSPqLWgkNSaVTlZXH41YS+uujSbx6MAap05f1qrIi7N57kQ6OJJLeNvNcLt6Ajr/Ss/7Zbf8AQOh/76NTa2xWysYfQFvp0FZOfes4RVrs0m3ex7eVZDl8yD17imyCN8urBW9RxTWmfjcuFPG7tSm3VsSbiX7Gvud9D8r21YokkUfMMr/f7VKsKkbsnPrTRJtXbLx70bweIT+PahWJd+hnWbfYteu4JB/x9Ks6H3A2sP5VoswkU+V9716Vk6nvi1jT7qbG3e0LN2IYcfqBWttA+ZeKzp9Y9mb10vdn1a/LQmkUi1hEwycEn061GBGV+Xj3FSXUhVY12k/IDntUIhVhuyQ3qK5cs/3dNdXJ/fJs9PiLTHOL+zGnH/wGnFfoMRpmfy3Qsv8AfxxXpnwD8OHxD4ontLfWtS0ox2xkaWybaWAYZVj2HNebyTNDywyvqO1a/gnV20jxLZ6lDeXlnGkytM9qw3lM8gA8H8eK6q0XKnKMXqeZhakYVoTmvdTPs6fw8z6YlnHrmtQ7E2+Ylz87cdyR1r5f8e/C7xdoxv8AVpbNjp0cjMZ2nRmKk8FhnOfXFfT/AIS1xdW0+CTyLmBZIg8RupYzLKpGd21Ce30qh8Q/Aum+NLaCG/ury28ptwaB+GHoQePxxXzWFxc8LUcaj06/0j7fMcvp46ipQ3W2tj4sI8vhx/wKo5VIGY2w3Ydq9U+JXwo1bR9SK+HdO1fUbDYC0rwAsG7gBeo6c4FeY3NjJaTPFIkkMqnDo4wQfQjtX0tKvCrG8GfDV8NVw03GqrP8GVCGeMrcj5SMEDoarS58mS3t5QkuwlCD27Grk0wixvXg9xWa9pHqE5XeywxEhtrYJY9vpSn/ACx3Lo95aIp+H/id4s0Lyl1Cf+0UjyhhugoGB2VwMj9auXPinWPHqPK0cWnWUTlTFCxLP9T9PTAqT+z7F4zb3FpE8a/dDLxUltZ2ljEyWUa26sdxVOhNcVPA8k+Zyuux6NXG4dpunTtPuJa29nYw+WsIjB6k85/Glk3HH2UjHOc9KVAZE/0oYPYdBS7FHMZ2/TpXfujzm3e7d2Ja2rxzvPLDviZFIcDgHkEE+tWt+0fI2PQHmsXWXvGsx9lZhNC4kQAnYxHUEe4q9abjGrSIYpiAWQkEoSM4NZU3ytwNq9Nziqr9H/Xn/mW3KN/x8IAOwqaONAgaEjb6VSeVQ2J4vl7NU8S74x5crBD0FbO23U45Rdv6sSOqyKUIZc9+oFM/s8BSUfc3+0KlRjGm0jj1pxdNmVP0xS06mfNJfCVmtR3wp74OKQRXQ+7JIE+vWrcTOAWmUE+3QVIjK3KNj2qVEHVkitHfX1sflmZfqKsL4i1iJv3bJNn+EjpTvMZm2bQV7nFTRWtrI3ESj6cZrCtg6Nf44J+qOzD5piMNbkk16P8AQ0NK8bz27/6RZMh/vRPtNdNYfFq5skLf23ewQBTvjugJYwPXnNcVcWdsXFtbxyT3D8IkRyc/StrQfg1fa5It1r1y0FmTkWqjr9f8/iK+WzPA5XRT6S8n/wAOfa5Tjs3xDTlZx/vL/hmdnYeKvCHi1FbUNE8Naqr/APLSBfJk/wC+k71U1j4feA9QkFzpcV5ZXIYER3UpubYj0wPmxWnafDvw5pqi10vTFeYLjZC5Tb7sRwv86nT4fzIC8eq30DnkLHJuRf8AvoEmvk54mtDSnUduzZ9hDDYZvnlTV+6MrRvC9tFcfYfD+uweHNQDZaGWUva3C/3o1kGCfb5SK6O38L+L9LXz20vTdXmIw92k7I7j24cAewwK5fxH4V1K3tTJPq0MqKQVM0W1lbtjaeT+HNP8MX/iWKZ4FguLaeIK21ZijOp/iCnHH8u9ZOvWceZ6mvsaV/ddjI+Iz6vFr2lXk/hy9WCxMhuPKkWVlRwBuAHIPBHuM1LpvjS3uvCsusx6N9u/s6QHypb6GFYVbuVySCCAPmGctxXRT/FdLDUH0jVdWsnkXiSK9RXC/wC8e34mud1LxV8LfEF5cRw6AlzqdzA1ubnRYpWRcnIL4GzAYA5PTFdFOq5JKdNmM6TV3GSMbU/FPxG8ZaDLJo+jWnhjTWBBvry73NKPSMbc/iB+Nc/4Q8I+Jb7QtU8P2eoPc3EyowW13RKTv53v98ggnIzjHavS/Dukw67YWjeLteu7S5jJVoDANhQH5fmXgHGM8V6vodt4d0+KPTtHfT9jKWCxyBnfHVm71rDFQTcItJf11M5YeduaSbOQ+GPw003w3bxS3UcV3dIAFVF/dQ+y/wCfxr1KC2JBcOffJwB/T8qYIjDB5kgdVHTHf8ew+tRtM743HavZRwP8D+NbppmLTHXIuPNT7K8OAfmMkZJPrjHI4+tDxjBkdVVR9593A+v/AOqq2o39pplobrUJBHGPurxuY9uP8K8n8a+M9S14/Z0SS004NxH0Mn+9jt7Z+tZVa8aS1NqNCdV6bHTeJvHXMlh4eh85hw925GxfXb6/y+tefm7kj1EytGby4kyxaTJ/GjTRIxKxrsjPXng/nSXAFvl/NeQYIJIxt9MdvyryK1aVV+9sexRoxpL3ShrL3W4m78pmcZjPA2j8KzbaDzCzMwQD+LqM/Wrl5B9odpGdWJ6EsRgelVx9uSP7HagAO24gPgD6nsP51jFI3KU1ujM/loJZBwgUAFj/AEHvU9r4deSEXF5IDgkrtYlU9cep966bwvoWUle88ud5OXY45Poo7LV46Htl/eRzESHG2F8Iq+9VKqlomP2Detjj49AlnYNbs6xnJy4GMVl+JfC19qGkSWUN4yeYcF41+RgOx/H+VekS6PJtKxXM6L/dOGBqCXTb6KMKk8BQDAUoVxTpV/ZyUk9URUoc8XGS0Z8/3HwtuI7cf8TIibHzBoPlz9c10Hwn8FzaT4muLm8vLKaP7BKqqGIJzgZIPSvRtajureNYXt0aebhAjZye5x1wKhs7fT9L0+5ku95klj2yuUwW9l/wr2aOZValoy6nk1svpQTlHSxNc/C608R5uZNbsfJlSM/YxNjayLgfNg54Lce9clr3wC8RrDCdNhhuH3fvDbzIVVeegZgTXReHP7Avr3y9LmuEa2jxJC4Vd2cYbqMkYPr1ravbu20iSJbjWm05pf8AViacxbsem7rXqQxNSPuvX16eh5UqEJPmTa9DxfxJ8H/GGitO0ljcTwR/ckjtZG8zjPAUNj8a420tJLHWIBqVvJbIkg3ieIqCB1GGxX1hpXiDWYXR4dYa5h9nDcfUU7xX401G2tt1wY/s5cBSyI/mccjaw65wO/Wt5433lKMLfN/qRHDNRalO/wB36HLedDceD9LlsoykV3qcsq7FddyrhAeCeDt78V13ilNXuLRFhvILyJLaOFpbU7Qi9dpOBzXMat4z0/7Fp95qssdpbkYCrCIdhJwFKIO5JOcVJql2j6YtpbaiYLecCQliMEHsGODnivOxaWIxCrSWqv07m1GChHlT2DyZrbRr9rWR4FkdRIdm8sFz0PbnNc/FqD3llLrF1OJHmtwsJYnelsmFTPYbjvf8RTvGGqalDoMHg7T5w8l3JtkYZEixkbpD6fdyM+4FdDo+iW2rWytc2rpYxIkSQtgCTZxjj+EYH16U2rK7LueLeB9NvZtem12SNhI0jPBuH3QTw35dK9j0wXLxj7RJI3tniugj0TT4yPLtY1A9B1NWRZQqOExTnU52KMLFSyVVXhAM+1X06DikESgVIq7RWRrcqvp9g05n+xwLMesixgMfxHNStHltzFmOMZY54qbHFV9SuoLCxmvbqQRwQoXkY9gKEhyk29Tkvij4rfw3on2WynaPUL3KRbGwY1/if+g96+aNZhuJr+aQkO245+cZPNdX4x16517XrjVZ8hWYLFGT9yMH5R/nvXAXFw0kzSyNlpSX6dMnpXdh42Zx1pXR1Gl+ZY+Eb2Z0ZHe6jC59FUn+dczoi/aPEunRyc77mPdxn+IZ4rda+jj8GwQRyZme4kcjvjaFH9axPDV/bWHi6x1C/wA+RBOskmE3dPbvXVSfv69zKfw6H1ob2yufNNpYx23lqd5VVG8nBH3eMAGr2g6rJbxLAoiYBchdmWBPOa4e1+I3gXV5rqZddgsWlYBI7iFo/lAABOBjPHauq0Obwzf23nWXiWxmnK48mO5Rs4HUcgiv0ehXw8qMYqSZ8fiISU3zJo3bvW5pgGaOIjod8rYI+jAgf/XrFu5rVUIawQO2drJKCv5AZ/WpJo76EY+zSTIed0ZJH6is69m3LgQPG2ecxgfyrthCEfhRzJ36iiSJiA0P/fLmkZLbPBkHuMH/AAqorHNKHxWl0XZov2ltu8ySHMgjXc2RjAzgfqRWnewtplhH9p8Jy2zzqPLluNzJJjqVBGfyNZdjdCO1uY2UlJdocr97APQVZv5tL32y6dqWqoqqS4ukA8tv9nax/kKyqNuSXT5/p+pKi3dso3Fzp7qRJpESNjG6KZ1OeecEn/IrlvHX2SHwxq97by+QI7VykUjFmJxjhgMd67Ce4meBx/akE4PVZAdx/wC+h/WvP/jXNJb+BL3eLVTIUjUwlfmBYddv0rDFtU8POXZP8vM2wvvVYx80eF+HF2yTXH/PKImq3bk1c0w+Xot7J3cqmaoHrX5nT6n2U+g4jvUlsoaZF9TUeat6HH5upRJ23c1cnZXIirsk19v9NEfaNFX+v9aztpqxqEnm307Y/jP6cVBSivdQ5v3me5MygYkUD69Kh5yfs/69KdC4kJEhGQfumlKFDmM8f3a+4tc/K17uhEknOy4X5v0NSbFXLKdv0pkkgcFdvPoaakUo/iGP7tT6F2+Rm+ILlhpkzlCWixIhA6EHg1rRKTEp3ckAkDpUVyiXNrLbsNu9CpH1FQeHTNdWFuBIolCbWVuhKnH9K5alaGH5qlV+7a/pY78LhKuOcMPh43m5WS7t7fkal9J5cgVl+UKBn8KriTdxHnP6VNfo32k+cyhG+6M8kVGsargxnFYZPUjVwVKUHdcq+/r+J38V4eph85xNOrFxfPLR9r6ferMU8cTDcvr2p6oijMeF/lUM1wIyFdSc+lOVJNvDbVPavTutkfO2djU0LxNrGg6gt1pN5PaXOwx+ZE3RT1H0r6q+CPiSbxF4Vtbp9O1B5APKuL6a4EiyyL94jJyPpivkHesRCkbc1Zt9UvtMgMdlqVzbIzbikcrKGP4GuTF4VYiHK9+/9WPTy3MJYOpeza7f1c+7dUbUvs2NI+xmf/p4Lbf/AB2vj3416xqGqeOblb6XSpbmD9y8unL+7OP7xPJYdDmrelfGTxfb6dYaRNeNFp9vtVxEqpNLGDyvmYODjjPWue+IGt6b4g1RbvR9Ct9FiSPaEjkLtKc53Ox6t71xYDAzw9RuVn5npZrmVLGUUotp32f9dDmCW8/bMu4dmqvpMKraSOrYZppGJB77iP6VO1wU+SRTu9u9UjF9mvS8jFYbhwQAeFc9j9f516Upe9c8aCbi47frYvI08riFU3EnG4DirV5Ypb26GP8A1ueWz3pkHmGVEAIJOMr2pupXDykiOTcob5Bj8K8nFPFPHUoUpLkSbkur6L/NLy9D6fLI5ZTyTE1cTB+2k1Gm+iatKWnokm9dJKy3I2lCp+9yPU4qCS385d8LGNcdR/FSfvPNH2gEDsB0q0EUD5GK+w6V60VdanyvwbFeLKKFkUADuOax7eOOw8RvHHIRBfIZIwvQSD7w/Ec1ttJ1UpuPqOlZepWMst7p09nG8sqXOX2Lnam07ifbFZVdk10OrDO7cX1T/wA1+JqKZRzMoZe2Keu1m3xvtI64/wAKQtIv3lDD2qBttyd0bFccFh1+lauy0RypXJxdSbigQO3qpqxCsZGc5fuRxzVOEvAv3Qy9yBzUwaBvnDYPcg80LT4mROK6FkNIikthwO460RbJPmBZc+nU1XeURxebLKqxjn5jjNP0mHVPEVyLXQ7NpOcNMwwq/j/k1jiMVSoR5qjsbYXL6+Kly0o/PoTy3aWY+dxjHA7mum8LeE9W8TQrcQtLZQ7gG3w4LL6g5/oPxrrfA/wvsNM2X+tyC8ux8x3fdQ/j/n6V31vPJOBDpMKCEcfaHGIx/ujq5/T3r4/MeIp1Pco6I+4yvhmjh2qlX3pfgU/CfhHR/D1svlW4lnxkyMNzN/jW581zKI5ZltVxnyg481h7/wB0fT86dY2UVuxlZnmuGGGlkOWPsOwHsKTVX09UX7ZDFMznCIYw7ufRR1NfMVKzm7tn1cIKOiLsMUMEYjijCIOwFU3vmuJGg02NbiRTh5CcRRn3Pc+w/Ss4aH9oR5LhptNtipzbw3ByR6uckD6D8zXnPib4i6s2s/8ACI/Dhk1mYI0ct55S+XaNnGFKgKxHUnoOOaKdGVR6DnNR3O58YeI/CXgmCPUvFWqo98QfIj27p29oohyB7/ma8i8T+LtW8cXKzQXVt4G0qBSy3V22/UJ1YY+SNfuqe/8AOq1roui+EfEH2zxXJ/wkGvXv3LuefzUikxz5meuOoA+Xitrwf8PZtbJuJWEMRJMl03JcZ9T69vTjjHNapwhPlhq+72+RjLnlrLRHI+H/AAt4UbyoY7O3u9RPMt5qV4soJ/vKCQgHfpkd69Z0T4OWenTtq1rrTtfum0xxgG3UEc8A4J5rck+H2mLp0UOmbrW5iBMN3JGrHcRg5BByCOCOeD34qrpI1PRbqaK4jSwvUXe0KJst7pV4BiYrjODkqMEY71cnVSc5e8JNLRaE8HhXxDC3lhbG/XnB5jbA+nH6VkanpOsaWkrQaHeZZW+ZZlcKTgYQjBPevTdP1aDULdGs22xkfMCQZD/ven0rRgTzFYnaqD77dh9aPY0pq9i1iKkep4Mlzr174m8P2r32qR2lnerPPDIXXftxtBXuM+vFew6v4msdJAhQx3epOu5IVOAg/vN1GKo6v4jtZo5bPRXj2AlZLrggnoQoPX69P96sO1hhjJZVDFuWY8lj6k9646mIp4ZclM7qeHniWp1NEY/iO+uL+7W6vt08pyQwHyR+yjt9aw5EuLiXy0jGWOeO5+ldhfxqzKFhDZPzYQdPemC0sLRxtDK78ZGSBXnSr3d2z040VBWSOUmU2/7qGNt2fmz/AD60up28vlK08K7MZVlcfyroLS1jRZpZF81Rz+8XHHtXLanqC6hevbiUWcafKTjdsHbHv/Ko5nLYTVjIvDdTF47GJpZEXc/yEiMeprX8M6bFplu8k7GS5nIeR5AQTx056YroPCen2MDeVDcJ5OAWzJkyHOeT35ro7mxW7lQSLG8SNuBzknjpQq6irJA6Tk73OSea3Eg3GJWPA5GSamhkkjz5csg+rE/zrfu9DsLhh59rEcDO5Rg5qvNosKj5GcfjTVaL3BU5LYzkv7hfvSKR7rU9vfm5YxLbq74zkn5R7n0qKXTPMlWCOfEjdMjPHrTNSgbStIuZIVeRY4zJIwOGkIH6e3pWkacZtIidScEZs9xptnPNLdO896w+ZlXjPZF9Pp+dcZqqXWt3xjQyBtpwvZBV+DVdDk0+6t2u7mNiQIpJU2+WTzgkBgSeeeKk8B6Fqs+rzx6XHLq6qC9xLFKJTEGztzjnJ29MV9JhsNToXcdWfPYivUraS0R5vqPgq++2lmILHIQHjP0HeuN8TeC/FU15cN9kvriG2bacIzJF2x6LzX0nfeHL869Y6nLZj7RaBlEN0jBGB9B1Vh2Yc1ozW9rBZ+RH4aurQFi7pbXwMchPXeGxvz/tA16VLlktZJM86q5xdoxuj5B0HTPEcmpW9lo81wlxNKIkEUpXDE9/T1r1TSdF+J8kEt1b3moTaQjCOG4lAmW5KcFk3Z+TcDhu+BXR/FmXWtWfStJitrG0mvbj7MrxQoZyrA7meRVUDCgkDk8cEYr0/SPHHiLQNDtNJ+yaVe6fZQpbwRSW+wrGowBlT6CpnKKfc0gm0fNV1qmv/wDCSTfbLKC/lsFC7JojtjZjncAOh4FdJo/jIyObbWtNjgi27leSbcqkcYAIyOp713fw713wmNX8Vajq2i3Gopf36HzYSoELCIb41U4yqsxAOecVq69ofg7Xdn/CJ6RqNzc7WkmSSPbsUEDucHk9qmcqaXvI0jGV9Gc14d8NWnjjxNDrR1K6khsdocwSqI+Oi8Z5x7+9ezeRDHEI4okRVGFAHSuS+F+k6tDJLoFnZ22lWVqm4mWPDySucnIJyxx37cV2Op6brOmKGumsGDHA/eFSe/f2rglVU3ozW3KrsrGNfSmlBS7NUEYkfSbh0IBDQkSAj8KgkvYYz+/SeA/9NImFNMY7ZzSFaI7q1k+5cRk+m6pDjHHI9qYEOMV5D8bvEvnSjw7ZyfJGQ92R3b+FPw6n8K9C8e+IIvDegS3vytcN+7t0P8Tn+g61836hcszTXd1IWdiZJHY8knkmtKcb6kTlZGXqTKVMAk2SFS3UcAVzc1mUshO0qlxIY9nfj/61bdhDJcXr30+V3Dof4UHQVNDZy32qiYCEcFTvT5QNuM/Xnr611wfKc8tS/Z6LJfaLZ2FzHOGiU/u4/vHc2enrXH+J7bS7XUjDpVzLPGvD+YhBVh1HIFdHrni3VLEy6S0VtlECh43Y7eOCD1zXJ6baS399HboC7u2Tk9upya0gpSdu4m1YrBIyozJtb0KmjYwOU+YD+JQa3zdST3hijf8A0cEIhlUMFHT8Rx7U5IYGQyy28MsUb+W7woQWJBwRtwOvrWqpsm5mWGu63p5BstWv7bHTy7hl/ka6Ow+Knj6zAC+IriZR/DcKso/8eBrOurCCKP8A0iC4icMQ6+aDhezfMM4J4/A1Uk0yzxK8d8QsbbSXj4IyQGUg8jjsK2jXxFL4ZNfMynQpVPiin8jubL43eJYyBfaZo96O5MBjJ/FTXQab8b9EcbdW8HTKe72d/t/8dZT/ADryE6PNjMc9tJzgASbSfwNQNpd8ql/s0jKDgsg3D8xXXDN8bDTnZzvLsM/s29ND6E0/4t/D+Vk8q41zSn3A75rdZNnuCjZ/SuutfH3g/wAQ3hmv/iJp7vHEFie7tCpbn7uGUfnmvkSSKSM/vI3T/eUikQBs5fB7Z710Rz/EaOSTa8tTCWUUmmoyaPse6gspxt0u/wBF1dQy/PZTfNzz03Y9q8r/AGiop9P8PWtrNZT2bT3QPly5yQqk5yR7ivDVEkfzoxGO6tUt1f311FHDdXlxPHHyiSSswX6A9K1xGfuvh5UXHVre5FDKvY1VPmul5Gin/IuQxojF2nZ2I9MAD9c1nnjhsgVNJvWG3jaTbhMrx0yc80wy3CDlgy+vBFeBDRHry1GCtPw63l3M0xBOyFiPY44qhDcReav2iBWjyNwT5SR7GrtvLDHp077TEszCM87uOv8AhSm7qw4KzuZwY0uak8u3YZW4C/7ykVH5Y/5+I/zNVzE8p7dOsb4I+8OhHWoYjcRnM5OwdxUiw+WcxYXjkdqEmV1IkwvYgmvuLa3Z+Wp6WWqJcRuvbHY1AzvHLjcWT1xzSSRkkeUSAOozSRAbyrcEUr30HGKsPZTcDhtq9/WqOjeZb6teKoykUq4z1wVB/wAavyou04O0+orlb7Xms/Fa26w5DIschPGTnIP4VyYt0lHlq7PR/PQ9DLZV41OfDu0o+8vJpppnXXMyXDsxBx0wR0FVw8wO2MFl9cdKWFYp4t8cgfP8SnjNSguicrux6Vph6MKVONOmrRSsrGGMxdXF4ideu+acm22+7I4wvSTlu26nuxjX5Wz7GmSGKdOG+bt6iqzQTsRuxgd881rza2RzqKe7LUkysoG3k9Nw4zTYoTG27dvPv/SmN5c0exmJ2nkZ5FMEssbhP9YOwHWm97sajpZFpnXb84x9arP5gcm1OQeuegp4HnNtk+UDqp6ml8t4l/dnK9lo1YK0RYxH/Hy/+11qO8t1lg27yMEMuexHINO82N0O8dOxppidhksdv90/41L1Vhq6d72H6bdP++aZVQxoAHz8pY8DH60iQoPmViGPepbmGFtMW1kUL5nzYPUY6Gudsru+s7qSzvTlwSY2x8rr259a87CSvOdZ6qTsvSOn58zXqfRZpS5aNHCU9HCPNJd5VLSv8o8ifaxuM7LkSqCv94dKYDv5hYgdz2qFJ3kk2zoYweg9amMW0kwttz1Hau/c8Dl5d9x4PlpjbwPSoNQimS4sXaNo4ZUeZJOzAHbx+ND3G0+XIuHPTHQ1d1WeG6FhFFqcd01raiNoVt2X7OSclSxOGz146VlWlfliu/8AwTehTSUpy6L89P1KJllwGmB8s/3ev40p8mQbo+PdTUjSFB86591rI1PVLG0OYyWlboidz71U6kYK7ZNKnKq+WC18jR+0vB8smHXse9UkvoLrUEt7OKW9uHP+rgHQf1/lWj4U8BeKPGUyz3qvpunn1GGYfTt+P5V7h4R8GeG/BtkGhhjVzwZXG55D6DuT/nFfOZhn1On7tPVn1OA4cc7TraeRx2gfCqPU7iC+1Ke9FqVDfZpioKn0yvUfTFekW0+ieG1/sywsJEaJF+WKE7efVgML+NaMUd/fH5lewtfTP75x/JB+Z+latlawWkPlW8axp1IHc+pPUn3NfHYnG1a8rzdz7GhhaVCPLCNkZ9hFDqhEt1e292ByLeFwYl+o6sfrx7VuBkiTnCqo78ACsfVRpzzLDJYx3d2RlIkjBk+pP8I9yRVdPDryxM17fXMSlgy20UxaKPHrvzu9+g9q5dzq2NRL24vzt0xVMXe7kH7sf7g6uf096h1bUtB8J2L6nq98EYjBmlO6WU/3VA/koxXD678RLyDVxoHhQp4iv+Vby4Pkg9yykKcfgPevKdYt7vWPG83/AAkmqS6olqxS62/Ksko5NvHjoi/xEdeg712U8LZc1R2X4nNOtryw1O/1LxDr3xKsZjDJ/wAI14JZsPesx+1X6jqsYzgIehP6mo9NuIbW0Tw54F0v7JbHEZkRcyzH3b+n5VZ0zRdU8TMs17NDpulwALvkIjhhQcBQCQOOOOOOlbNt4q8B6Eht/DQ1LUbpo/KmvNLjd5Fw3AYrgLz0OG460nNNcuy7Ako67s2fC3w506yMVz4gijvr4kSLCw3BDjqeMnr/ADBxVjXPBtw1ncx6Drlzpe8hhbAZiTGflG3BQEHHDelc/P488UabE11Nos9vpQYbpdXZIgQT1DRKC3/fJPrWJ/wt7xNeWd0dK0W0ljdisc/kyjyQOpyQFYe45wayqSpNcslsK8t7lyK81nTbqQ32l6tp+oITEt3a3EtxbqOzSj5s9+MA9Oa7jQvEWj+N9E+w6xHZ3kyZWeApsTK/xKCcgZPbvXkMnxTuLO1kWO8sLm7yAkMLM/lnq2WfnGOgA4Pes7wb8QYf7dXXbLTwI4YXEJluNoLMcmR8g5IOST0rjpVXSnzQvy9b/p1LlFS0e56haS3Wg69qA0m5tW0bT2RJLK5LK8pxkiOTqCBgYIOc1dn8ZR+JJn0wrNpoj66fKDHIR6kZwV+hI9+1cd8P9SttSu5b29aRb7UXe6QOmAVJGdp6Htz712er6Xp+rWgju4TJ5fzRyKSJIz6qw5Bo+ue57PY7qGEWk9x4EI2+ZjaOMY/pViSzgIVo9ygjqpIrmBc3Wi3cMGqjzoZmEdtqAUK2eySjoG9G6Gt2/wDtxt8RyhcDnd1NcdSDT30PQjNMjnuFtfljuWdgeQw3VXGoKkxmuNvA45xgVWh3EeZKFVFPzEnijUoTJC6spwB0xkf/AFzUKnzdDVzSW5R1XXPtSiO2mWOFlI4cAufbPQe9c7LHIEG6MlB0ZRx+laE1ssi7dueuM1NoujR+elwznaP4VOOe2a1srcqM0m3cseEFCrOZFH8P3hzV/WhfRIs+mybNmS6r1PvVozW9tIzSyRBmUcSAdBVJ9c0newKSAgfejzg/gc0rLuWr32ItB1a7u7k+dNmZRkE966WG+lllS32o8j+nAHua4vR7aOfVVexmkLli21k4x35HavQbK2htlxGRk43MTgk1DiktRt66Dls4YcmL5mbG5ieSf6ChFlimWWNSGU8cZB9iO4q15kajnj3NHmRsOMGsfaSTuiLXVmed+KNI8JnUZGvvDkdv5rE+Zp9w8RzjqUOVHXoBT/CGjeA7K8u7iTxBr1tLc7djukbbNueSRgt19BU3xCG6+4zjAx+VclOjfZ3LAfdPFe5HFTlFc2tzzZYaCfu6HrsNvqhxHoPxHsbwHhYL9iufbEgIpl5F41tUDar4JstShCktcWRGfbHlt3/3a8dvmuYbOSS3O2UD5fb3rH07xz4j06eKSz1a9jmhJICMJVx0JIUhh/wLpmuyg+dXjp8zkrxUN9fkauo6zb6j8W7u6/sqe0TR9OVYbSSXcUuJSM784wQm7tnkV1F+uj31lJJb+JrCKZIjI0NwrwtwMkDIwfzrz/4W/ETVLeXXEuI4LmbxHfyXM7XESyFgAVB5GeobkGuw8W+JvCa+Db+41LwVYC9t7RzDcWs8kJEmPlYqCQ3OODW8qjVRRuYRpqUOaxxXwj0rV9X8I/atJ0ye6il1CZp5IhvMRLDAYDn7oHauqubfWvDuuq0lrMba48qCLaSrxljyWHoMZrn/AIQaH4cm8P6bd3nibUPDmopCrCaG18yKUNyd5DAjk16fq19eWN1bab/wk1v4jtJYTLG3zMY2DAAYblSc+tFepdvsKnC2tzyGHxZ4j+1GRr6B2hckTSRKz4DkAFmB9K0NC+LWv+abOGO1ukBHODGMkgZyTgcn0qpdfDHWJ9zrpKSs8sju8F4u8gnIypPUelc/f+D9b0Uhzp2r2qOpMrG1LhQOi56NzzXrUqOHmlaMfPuc1TmV9T2H/hZ13FCn9qaVdXVsQrv5TK4iwOQCAMeuc11PiDxnFpuh29xNoupxWNxcrFHJFcBsnB4y+fQkgV8tX1tcSalFHeaknmHGBtI257ccV7NaXC/8Jiftcf2y3slNwlrKN0bMFxyv0J5rzc0pTo2lh47X0fXyXZ+bKjUlKPunTeHvGPhjWtRSx+1M0skrRql5pqk5UHcN8begParXjLSr1dR3aIIbe1CBgouPLdj1J2yY/SuA06CKHxcPEEXl6ekNxJdeR5eEQurABeTwNwNdLr+tandeRDNeTXUgYyMZeSq49feuZ1G0na36G8I3V2eR+OfEF5ruqBLiVpFtFKKAuAOeT9feuH1R3vLlLGLOxTumI/QVtSatPo3iO5jTYwYBmyuQckmsbUdWWTW2nyiySSbtijgD0rvpPQ5qi1LFwnlRrbLndwX/AKCuj03T1t9KxtHmvyxPYdhVPQrFXBvrxsoGzhv4z9frWl4jaSDSLuVVZW8ttqk85x0rZbmWp5P4gnhudauZbdAkZfAx3xxmm6XdXVpI0lpPJA7KVLxnDbSMEZ9DUUfkS4Vl2Sf72Fb/AANS+WIW5EikditbxbTuiGWRLKyBWkYjduPucY5qxO8U00siRLEWUKgLGTbgAE5PPb8M1atfD2vXGnxajBpN5NZygskqQswIBxniqU0M0B2zQyRn0dSP51oqnmFhkk1y0mZA7jG1zvJLjPQk5qNJ/LZJfLxLGcJj5Rt5zk9c0rMc9aA3vmjmYi7pt3FDII4xEHVw8U0wwAccqQQ2QenPFPMtsTJHmSKGRdyfIB+84/u9Rx/+qqIVW+8i/XFPSR0ZBvcrGdyKWJVT7CtY1XazFY0DPiBWN2hkuCVli3HMR3Z3YIx0yOtU552Dt51jYzCHKMCm1n5+9lf8aSW48x5nMEW6VcHjAB9RiqkULO6w+b5Id8M5PyAccnHp1pTs9gTtuOu4bZLONmswkzDJIlx1HHy1nRrGrx7uQWwwPAA+ta2pwwLIgikWb5eZASc4JHP5ccDjFZV0pjYdOeRg1jUjZlJ3O5svDOi6kjvb3877Tt3K4YZx05FRXXghrdGmj1BTEgy/mJtyPrms/wAIaPFeIsv2y4glzk+W4HFdpFpTRSR+bdyXyxkFVuHJUH1x0rLmaLtc4efwfrEaLIsSOrAEDdhgD6g1Hc6Jqgtbe2WzkL5ZmxjAPufoK9RZrqRdpX8A1Mt5poJ1lWJGx1V1yCO4NPmYKJ5JNo2rQsFfT7jPbCE/yqL+zb7/AJ8rn/v01fRfhePRb6O58yH7JMo+VWYOn4Z5/Wj+yX/v2v8A3z/9nU+3t0K9ku5zLySBWDdu+KbFBvXc7Zz+NWy0bZC9uoIxVZ0MP+rbAz90198rrW9z8njLotGDb4tuPmXvx0przRFtgIZvQdaHm3AZyufWm/Z1V/MUkPjqBQtdikl9oramLyHTbiS1bMqoSi4zzXllwmq3935k0VzNO3GShya9et5iQRMQrA/SiYpKNq8n1HauLFYOGIablax6eAzF4PmXIm31Oc8C6bqWl20r3pVFlwViJyQfX2roorgzEjGzHr3pjLIi5fEi9wOKkRopV+XBHpW9GmqUVBHJiazr1HVktX2B4gWVlxx+tRzTbP8AWKVHqDxQrGL5Bl/THWlAFwhDHC9Cvf8AGtPTcxStvsU2bzmP2fhv7wqe3VoU/e5Zu7jnNKbURIfI+THO0dKW2nVx+8wpHUGkvd3NJSuvd2/ElG2XBznHQjtUMty0Unln5vQ/408IWJaMlF9PWljZV+V0CH19acrshW9RwiViHY7m9RUiLIZVX7wJAz3FRvGNu6NtjfpUcN5IjqdoVgfvHkVFZzUH7P4raevS5thI0pVoe2fuXXNbe19bfInvp45rl4Y8Nt+XHpirOleE9d1QH7Do17qQ9I7dnx+OKpwxxq6uOoOSR3r7e+HPjLwv4i0u2tdC1GN5ordN9sV2SJgAHK/1HFcFSTwOHhGMeaytf06v1PXhy5tjatWc+VybdvV7L0PjPxH4V8R+HbWCbXNDvbS2nOI2njIJPoD/AJNYsjEKPIbcT0B5FfX3x6+HOv8Aj1LI6Zq8EcNoCRaSgqGc9W3DvjjmvlDxVoGpeGNUnsdTt5LSeE4cP1Hvn+IH1q8LilXhe6v1Ry47AywtS1ny9G+pQiZGB3/f7hq0dZuU/wCEdg1S6+zb/PNuJUChiqRrhGUck4Oc9P1rnvtd3qUwstMszc3B/iA+UD19vxr0y0+H9rb+IIvC+uM8rwpDqJTfmNzJEvsCcdD2zxiuPH5jTo2a1aPRyzJ6tdS51ZP/ADueb28Wsa5GDpkE0druCyTCFmIyeTwDwO+K9W8A+A/CmhzrJqV5DcaiMHNwNgB/2d2B+XPvXoNoun6OiWGnWvmXAUbYIQN2PVj0UfWrP9jPqW19b8udAdy2i8xKffPLn68e1fG47Nq2IdpPQ+ywOVUMKvcWpFb3DXKmDRII2iU7TcuMQr/u4++fpx71pafpcNvL9old7m6I5ml6j2UdFHsKrHw5pkXzWYuLF/W1mZB/3z939KzpbjWYL0WOlakurzqR5sU8IAiHq8i4A+mCfavHk3I9VKx0txcQW0LSzSpFGoyzMcAVQiuL7VBm032Vof8Al4kTEjj/AGFPT/eb8qyIYtWtbtr7X9NGosjFomtZlMcC+ojbHP8AtHJ+lcv4t+KxlZNL8GWZ1HUZjs86XCwwH/aJOCevcD3rSlQlUdkROpGCuzudd17w54I0p7nULpLdX5wW3zXDfzY/oPauCvLvxR4+tzd6lNJ4V8Jn5gM4ubtf6A/l9ao2Hh2w0O9/t7xjfr4l8TNhkRjugtz2CjocfTHoO9Sa5p/ibxhY39090tpbwQPM0s2RFEoXdlgOcYHXGO2a7IqFN2p6vv8A5f5nPJymry0Xb/MpN468OaDd/wDCJeGdGh+yTW0onuDOI2XKkLK7kfOc9F9aoeG/C+q3VpaHRNIkhjt/9Xc38exM+qgkB85PDdc5wa2f2d/BWnx6FD4r1e3F7q9+fOjMwDrBEDiMhADgkZOW24yMete2WkTTsZEk3Y+86nn8WBJ/Nx9KudJ82r/4LIUtNjgtJ+G8Eotn8SXd1rEsHMKTSkovsAcAjHbaRW8+uaPoMh07S9FubxrX5ZlsEjCWwwSQXcgAjB+UAGuzkbTtEtPtWoSxw8E4LbRxn7zDv/sliTXz/wDEvUfBmo3txqWj2kd4blmeRrdWiG9up2cbiPfj1Nc1erGlH3GrlRTk9Sb4k/FSHWmtdH03w5NEvnrvaaUSF88AnYTuxzgZ9c1JfaPoOoaNNp+pajLHcTKzLcahcJAID/eWIc5HQE8muZjNnZMV1NobOLafLtnk3Xc3sZV4Xnpt5HSm+ReeMrlYNL0O3tLEIEkmuIs7CDnIY/NKfduPWuBVVfntd9zeFOU3aKOaPhjwzp91C3/CUafqkQMkYiiBXy8jG885Jzzk/jT9G8M6HHIIX1bFhAqvM0TuzTt1KjttHcjqfavQrL4e2Gh2epatbyzTak1k0ZmkYYJOAWweAQCcAVsaF4Xs7GwjhVnWJQAqjOAPzrKWKc5u0npY7KeCcHqjEuvEehx2kNlptzNe3AUG3htoiST02lgPkHqfSvRdHmuW02GS9jVJzGPMVDwGxzWdpy2dj5kdvZwRcj5hxv8AfOP51ZlvpthHl7c/xAg4/KsJJXujujFrcn1KSzuLWW0uoTPFKpDxkZyP8965m11ZtPv7fRtTuC9tIdtldOeX9I3P94dAe9XftEtxOLSzjMkjdgeT7k9hW3D4fsJNPaHU7eG9kdSHZ04UHsvp9etUpqKtLYHByfu7lS5dUcwBEdRgh8cZ9P8A69Y99dC4doWJjjUnJ7kip11a50NUsNUaWfTFbbDesclB2SXH/oX51pNpunXsivC0bI/K7cgH6YoclH0KjTb9Tm13iTersqjgKBwfz4rodNgWK2UTKhcnc2z5R9BirTaBapGBGzj2PI+vrT3sbhM7GjcfXH86XNF9TTkaOY8QCC4u9sMd0ZVwCQMr/SodK0ma4cp/Z7zyN93LbFA9T7V1C2d48mxLdxnkt/CPcmnRXj6fMbOKF5QW+Zhxu+g9Kl2WrHd7Is2GnwadAqwWiRPj95IqnLn6+lWxJx2qWMn7xyCaV4w/JwfqKxcrjirEPmD0/KlMi9T19xR5K5ztI/3WP9c0yURqpw7Z/wBpf6ikU7HOeM4Fkt3u289drhVKwFo246bux+tcXO26B/mGQK7rV72/04SXVjeGHGN6pMASP90/eH51jXniM3Nqy6jpelXi4wWe2EUnXk7kxXrRUeWPoebLm5nYwJOUPQnBrwjUbm6Gsa95+rTRxxiT7PAGDb2B+6QegxzxX0qzeFblfmtdS04nvFKtwn5Haf1rxv4teFdJ0wJNpV59pl1K6ECMu9CS/BzG2QDz1FehgHGMmn1ODGpyinbYpfDO02XcQmy0kNmmwnnbkk8en3j+dbfxZuBb+Bbw5w0rJED9Wyf0Bra8L+GLi1v7u62vISgjCIhO1R3PFc98XIFuf7C0Vs4vNRXevqo4P/oVEZKeJTG4uGHaOH8LnUdeOLiQvCsaRwWwxtVQQpIz0Pv1roLaTXNBsVutHnnhmiT5d7HAwoJX0557fjUOj283h7UL7Q3tc75NtvITy6nlSp/zzXaHTbWGyeGeWRwYuSzYCtjqa+lhSo1KS00Z8zVq1oVJKT1RZ8IapFr2kDVoby7WeWXdcKJNrJIvVTjAxz+Oa1bvxJqmhRxSprNyQ8p+RsEsMdPoMZrgPg9I73WvzQ5Nm92vlMOhYA7iP0rqfG2n295okj3G5RCrONuPT3r52pJ08Q6d7q59FThGpQU+WzLtt8TLG6lhh8QW+nzIAd73VjnnnGCQR6d6kFzpt9JcahC/7yWFht8xWVsjjAwfb/GvFdM1RbqFfsz3qqJAhaSImNc9AT8wHbsK7jwdFey6tdXVw+YYUEYyAMsQM4AAHGDW+IXIrmVBKbsd9omnnVtVWxWaCMuwO6Zsx/LATz83PT0696pai1tH4uLf2hKs3kDbDj5V49ux96yLTXdFOszWMtyvnRxEpCh+aWToFGPTqambS3muJ7/7VcQXFzguBtYKAOFGR2riTlGblN6NKytt538/0NFRk5Pleh5hqZFzqNxcyPKDyoCYHGeM5B7Vz17Z+XcK8atjIZ2PU4r1/wDsPTdNiLvZx3LAE7psnd7kdK801rxFBqd39ih063tIxcLHhcZclup9q9HD1ude6c9ajy/Eb3gu8hktDBrUMrKuQCmCPoynr+BFdPqmm6PqYjjWeKBoSCIpmkUcdOu4frWV8N9U03XLq90+80SKV7YnbKJGUuN2B05B/Ou6fw7oE5yh1PTZCMExyrMnPsQp/WpqV+SdnoVToc8bo801T4N+KL6yk1rw/o811ZEts+zMJgxBwcBckDNeb31vqen3Rs76G5tJkO0pOrKV/A9K+zPDOieDYdHtbWHxldWN7EuGa4siqFic8FCSBzWtdeFNZ1GILa61oniKHsjzRykj/dlGaccbLrG4nhIv7VvVHyBpK+NrK3WTSby48rHCwXXGP93P9Kvr418aadt/tKy+0Rg8i8s9yn9K+iNZ+HpjT/Tvh6seWwZbKN4ce+Yzt/SuXn8KaK7vFBqmtWBXjZJtuEU+nO01axdN/EiHhKi21PC/FHiiz16zhi/sHTdLuI5N7z2cZjMgxjaV5Hv+FYAA6x3OfY4r3fVvh5cSr/ot1oOpDqVuYmt3+mSCP1rl9T+G2oIrNP4NvMDkyadcLMv5KT/KuiFeD2ZhKlNbo8yEkqfeidgD95T1pRdRZ+bcv1Wui1DwtY2sm2S8vtOfP3bu2K/rxVM+G75h/oeoWV2vpvwf1rZTM3EzhPGxAR0P1OKkPI+Ug0lzpOq2pLXGlllHdBuH6VXF+9swEMRgcAg84PPBq1MhxHSZ5FQ2VutzfJE+cMecdaLjVLmaEQuU8tenyDI698Z71c8JL5mroTg7RxmplLQIp9T0Tw9o1jZ2yKkZfPQsATXRWenefKojRcA8/KTtHriqmlQ5jVsKRjtV9R5bmSOdo3HTHf2rFmyOhu/C0EdpFPp+pW94SpZy37sLjqOec1yk6q7leUPTg5rTtr3UZH8lb5oxISGBfavPXrwKrXUCXkytfaiiMG2EBM/KB1BHHtUxut2U7PYzZozGeJSfY0z956/+PVJcsPNWONU2INpkUHMmD97noTSecP7zflWlyGj0r9ofwrH4d8cyx6ZYxWdjcxrJbeXICAQAGGMkjnPBrzSHzoQftOXbP3gMirN1fXDzl7yR5Wb/AJasxYn6k80F1x1GPWvvKUeWCjJ6rqfl1eqp1JSjG0WyM7JU7MO2KiuJWhA53L79qaqSLk2zAqSThhx+FOtjHMNxB8wHBDdjVXb0ehNktehCN1zjn5M9DU8SGL5UwV9KdPCGXKgBx0NRG4WMhZMhvT1oem478ytElEoJKkYYdQaguEDN+7G1v7y1Ns8zDPx6Y61GSYZAvVG/Q0nd77Cjo9CG2nEbFJVIb+8R1qztVjvXgnuKHVHHzAEe9Vj5yZ8v5ovXuP8AGk7rbVF6Sd1oXLX95O0ckiqqrnd3PtipZtPjkjWVXMiscAFcc0aQ8EKt82CRwxGSDVi4uFMCbJy0iSBuR94V8xjcRmEcelRTcU1pb3WmnfXl7215rrtbU/Rcmy/Ip5LKeLlBVGpO/NaaakrK3P1jdpKDT/mvoNWySMGM3W6QDOCMCmLFB9mWa4kKq5woAyTTp7iwMzSNKWZhwmCOfrUZa3uLaKKScwyRZwwXIIrmp4nHOjFuVS14875FdaO/KrXavZfC7LZs9Gvl2SrF1Iwp0LqM/ZL2r5Z+9FRdR81oy5OZpc8bveK0vF/ZTnUFj88iBl3LjvS2scdxBO27/Vfw4qU6jBHfRZDeUibQ5HWmtPYwW9ysczM0o4wpH4UoYzM4xSnGXM1C3u/33zX00fLa6fyLq5Tw5UqSlSnDkhKre87f8uoumo3d5JVOZRave2rY6OwjjjSRpnj3jOAuVH1rR8Lald6RqTX1lePb3Vq25JIyRx659D3FZSapY2UMRmvzDx80bjdn6Yqz4astW8SzagLHT5ktJk2QSbcbj0J5NefjMbjOWtCtKSV01pb7a0ty/wAvZyvb5Hr5ZlmTU6mEr4eNO9mneV96T95tT/n096MGm7La6+mvhx438P69461TXI4ZIXGjrLcXDznB2Bd6iPpwQeR1rkvix9u+J3h6x1ibwXNDpQuvLtb+CXfclMkHcgH3T69iKwPCvgfULN2t7y7mEQtPLW43qWJI5U+3UfTvXefDvWfHMnh+y8J6HDp1rHY3HlyaubhWXytxJCofvHnt+leQsXUdSSg3FNytZavXS+nb09T2lg8DUoxlU5JzUaafNNpJcj5mtb3UrK3vW6IyoPBejeA4BDJBDAQAwc8ls9Mdyf1qn8TNPuL7T9I8e2Mdxby2qLp1+gG2cx7jsfHQAg455HXjFetfE+Dw/BbJrF9ufUIFCRtFEZXYf7q5x9a8+h1jS79Ghtr2CQn70EhwT7Mjc/pW1Wo6NRp6pnytOKnBNaC+GxYrp6GyVFR/mYg5LH1Y9SfrWheXttZwebcSrGmcD1Y+gHUn2FeSWOqP4P1HUILa5km0ua5/cySqzwW7seU3jk4/LsSK9L0WCwhj/tS4vBd3O0lrmYgCMdwo6IP19TXHOi07rZm0ZLruSLDqOqjdOZNOsj/ADieUe5/5Zj6c/SqfinxN4Z8D6Opu5YrZcHybaIZklPsvU+5P51yuv/EbUda1GTQfhzp51S8HE1+y/wCj249cng/U8emazdO0DR/C97/bXiK8/wCEm8Tud3mTfPFA3+yp4OPU/gBXRHDxppSq/d1/4BjKq56U/v6CXNv4q+IMAv8AxHcSeFfCbfNHaKcXV4vvnsfU4HoDTrqXSYdJPhjwxpMNtZTfIcqGkmY9CWPLNVy1tfEXjbVmWMtIdw3ZJKxZ6FgOcdsgHHevRPDfhfSdChdreM316wxLK/7xYh/dwoPKsMgtGPxrRuVS0UrLsRGKhruzjfhv8O7q2sLaTxTIxlUfuYkyZpEB+U7T8wIxhgVYHtmtX43f8kq1bTbZYrOGSNYFgjYKFDMuRjOc9cZRfau0AeZXdZDIuSZCpDKT3yAHQH6qlcv8YrG6m+Gd5ctHujhZXRSpYMAeqhS6/wDAgUA9O1a04JSRMpXRP4L0h7qyt7e1jPkW8aooyGVFUYAOd+3gf3VrldUvoZ9Zki1TWL1bsFlW0ikmEewH7qhVJckcnJHtiu50OaDW9HtLiKS8srPyUMcagSop65LDzFJ+u3HTArp47CHUI90sdtdQqMtIVDqAOvXePwyv0rGtRdV72HGXKfMOuRzrrX+h6dqcEDqZLbz3aWCMYIG2NWLKTxwzAioNNjP2OHULyx1O6e8JjAZxawHbgNlcksR7kcV9BeItWtLdTYaBpsdyw+WW4O1kA74yTuBH8IIIPXHSuIufDtndN9pSbUNOved00cn3ieuQcqeg7dq8bFRhRdoO7PQw+GnVXM9EcPaaHDA00yaVYLbr81tbrdgbMjkEleckd24r0DQbvS5LFVtGCbPleML9xsA44+tc1ceHdVS2jtv+EuvVjVzsdLdA+B2Ld+vpWloem22kwusMks0sjl5JZWyzt61wVK7bu2evh8M47KyNy6mSW3uIFZkMkTKDwoBI7k9PrUGksbmxjaeQABRuwOM96IZGZxhcjvxTL2JGDFw4iu8yqOeD/EpPcg8n61zxqfvtftfmv6/A0nTcWF95aHEbhh3waxrl7mSbyLSJnkY/ewQqe5P9Ota2nwwyFYTCxh3HdMXO7OOi1fSCO0hCqysAf3aYOfxOeT713K0DJ3loiLSontYliUyyjO52bq7epP8ATtV6W6MIkkWV24wUHIH51SuL2RyqlfKAGWIOSKgN/azYihbAAyQep+tZSlJ6s1jFbFu3nnabM0NtNHJxtHofUVljSL7T5JLzwy6W3zHfp8x3Qv8A7uOYyfbj2rZsolUCRmwx6CrbSKnJxiphVcNkOUEzF03xbZ3Nz/Z2oQy6XqY/5drnjf8A7jdHH05rTe5KFIY1Lkj5Rnk//WrN1y1s9aUWM9ulwW5QP/D/ALQP8OPUVSttK17w7ARpVxHrUGcvBdHy5gPSOTuPZvzrojCnJc23k/8AP+vUzdWcPdtc6yyVoUYnmR/vkfy+lT43HdhSfUjmue0PxJYahObMtNZ368vZXabJR9P7w9xmt0NJ/dB+hwf1rGopJ+8OFmrok2nHUg/nQBJj5iMVGZwrfvEZfqKXzkYHbID9DWV2XYedx+7j8GFUr+XygfMUj6ilu7hFXmm6XHJIy3DOwUHMa5/WtYRvq9iZPlOf8R2d3Ja/aXtX8tWAZguQmegJ7GubmwI2x6Gu28SvYwytBeWsjJIB+8gnMcg9R0KsPYj8awriz8PyW/8Ao2qXcEm05W5tsqPQbkJ/lXo8qaTicLk7vmPOPF2rTad4lsVyPs0kPzp0ycnnPY9K4v4q6pPpXivRZVul1Gyi23tvFINsinuj+uCODjpXo3xK+GvijW7u31Dw+9jqiQ27oYre6UsWzkHacH25FeI+LLfxBfa7LDe2M63OlRLa3EZGfJYZypPrnNfQYWNJ0Y6ao8bEOoqrs9Gep+FviZBchZEkksrjHzqk23b+PGap+JPEx8R/FHw213cJdQafbyzgzqOSwOMkdei96858P6DqlxM0j6QZoghGJpfJxuGA45BODzxWeIdUt9cuI9OMtzNaqUkkhUuMdzkduOvtUwwsYtuOgSxDkkpH0PqMHhHW4RHq+gywsPuT2V0Rt+ivn+eKxT4F0i6Lwp4pufszdILyLHGOPmXIH5ViaTqN1b+GNEb5ZfMs1ZzJkkn61b0/xKkoJksZo1yQHWQEHBx0rkjVq001F6HsLKJ14RqKN77HWaR4PuNKsI7fSbWCW0iHyi1mWX6k4Oc/UVneMLe6Og3cPkSJK0TKqspU5wfWpdPuJLi2S8tmwrE43ja3Bx1FXJdX1LyvKm82eLH3SfMA/PmuZSXNzPcynSlC8GeI6T/b2k250pdPngt7yWMTBYCVPIy24Ejt7Vt6rrNxp+mSabpoLahqF15cWP4RwC34V1etXWk2sE15M89uyDIRR989lAI7nisD4faat7qd7r19IGld/JgCr8iqD82323cZ74J716DnGa52tvxZ56hKEuRM2/Bnhay0O3E5Xzr6QZluH5bPcD0FdOqjbQYm2/KMgelJGGDjesgXPzFVJIHrivPm5zd2ehBRgrIzfEOFspm/uqcV4NqWjm4vbaO0fNxc/wDLMjGD1LZ9K9z8RSW5t51MrFNp6Icn8K828DRbr2XVrkhn/wBVCGGNqDjpXZhZOlByOLFRVSSidJ8K9EGiazc2rMrzfY4mmYHI3lz09sYr0cjnNcZ4AmXU/Emt3kM0BVDFCqBsEhRyQO/Oa7UjnJrnxTk5Jy3OjDJKFkNh/wBYd4B49Ko+ILh7DT2mtmMcrSJGjDsWYDNaMS/Mep4HJqHVI4pLGVZkDqFJwfUdDXLF2kjeXwswLH4p+JdLZksNdNqygqYZ3kTJBI4IyP0rrdJ+M2otZyNrWi6XexIAXeWJJd3H94YOfrXgrXV5eeNLnSLHS7SQ73EYZmiyAMtyDj17Vv8Ah3R2uZhZNbJazyzGOYPtkMflnLbWAHWvXqRjGJ5cJSlI9/j8ReDdQiSW+8ITWu8bt9hdEcHvtbipUsfAt0Q1n4mvdNc/dW9tcgf8CQ1yYVURY0GFUAAZ7Cud8aa+2liOzs4Ypr6VN4EudkaZxubHJJJwFHJNedTm6kuVRud84KEb3aPVZfCupXcPl6frWja5ARxH9pRiR/uSVymufDeCMMdV+H8IXvJBbvH/AOPRnFeK2+t+Obq4nuLeR1FspaVTsVFwcHgD1Nb/AIW+M3irSNVFnc39wkYbaXtpSMe4GcMPbArvVGcfhf4nG6sJbr8Ddv8A4d+ErjKRSa7pTf3Y7gSqD/usAf1rmr74JWE777PxtCTnhL61eI/99LuFe0WnxE1e/tIp7qLSdbtpBuVrm1Viw+oANSHxB4OvPl1PwjJaN3k0+7ZR9drZFRHFTTtzfeXLDQa+H7jw0fAXWB80DW2pp62V5G5/75yG/Sli+H1x4eYm60i8tnzyZoWUj8SK9uGl+AdQkzY+J7/TZT0S+s9yj/gSH+laNhofiZZzHoPiywvIUUBUh1HaX/4A/wCWK6Vip9Uczw0OjseJxW/2eJWXb8w65p3OMsM169qmm+K4UL+IPBNreI2Tul05ScZ4/eRYOcVzNzB4TmYrdeH73Tn7mzvSQP8AgEoP86pYqP2tCXhJ293U4TfjpmopmVlJzgD0rtpPDPhm5/48fFE1qx/gv7Egf99Rlh+lcvc6TDHfS239p2NwYn2/u5eG9xuwf0reNWEtmYypTjujL4YcdR3Io2r6Cur1nTwumwtpkEJkC/P5iFW/Bh8rfpXKZuvSD/x6q50S4jftUcifLznjb3+lV2t5FbzVUYzkx54qcW8YJZMh/wC/3NCT7T5c+Eft6N9K/QOX+c/Kk7fALFdKx2Mpjb0NLJGm4ycq3qKZdKkibVPzjldvUGoj55UfaBhe+zmk29twUVutBkl5IrgM2Yycb8c1aEcMkZxhs9+9NVIJYsKFZfSoEgktZmeIBoz/AA55FGsdVqivda00ZYjSWNdu5WHbNRPcqzGIpl/SnrcrKdkZ+b0PGKQWY3eZvPmf3qNX8IlZP3xq2xPzM2D2UdKcspWUxyAD0PY0pmMb7JQB6N2NNmePGGw2egoulsPV7iyop+ZTsI7iohLMeWGI+m8D+lMEUsZDMxaPP3O4rahjtfssEjIzeZxgHFcGMx0cKo88W3J2SXo33XY9nKMlq5nKoqc4xUFzNybSS5lHom95LoZ+2J49uAymq8sckXzRMWHdTW0llZpcvAquGI3Z3cD8KgsLae602W7tNPm1F0J/dQMM4BwTXnPiPCOnzOMl8NlZXfNe1tfJ72PffAWZU63s+eDS5+Z3doOnbmUvdvf3lblTvcxZb6BIy0jquBzuOMVl282o6tei10G3eRydrStwq59zwK6v/hB7fUnm1O8e6hghjRpLRiNwZjwC3p+td7LoL+HdH0391ZxWjTxviJCDGeuD68d+vFeLj+LY+ztQTb8+mttf+AfS5P4b1PrCWMqJRbsrP4vdUrx01Vmnrbe1rlHwD8HkgZNQ8RTfapzhvLYZUfgev1P5V6hdXui+G7RY2KRtgBYUxvbsPoPc4FZWl6lq2u+Ib2ys7v7HZoqsHkt8ShTj7oPc+p7dqxXPm/Dy+mkVWn/tFY2mIy7gEY3HqetfMYrMpVLyk7vX8D6LLuGZe1hTlZRfs723tPVdO253EWm3mp/vdYkWO2OCllA3BH/TRx976Dj61uQokMaxxqqIgwqqMAD0AriNb8SXUes/2Ta6la6XFbwI0k80ZfexUHaB+NXvCmt6x4g09o4YYFnhkMc123+qx2ZV6sT6cD+Vc8cRGc+RblYjI8Th8MsTJLl073s9ntbXyba6m/qeoW9mq+a7tI5xHGgLSSH0VRyay5/D8mvMsuvQRRWynclomC595HH/AKCvHqTWvaWFjpKS3ksxkm2kzXdww3Y789FX2GBXmfij4oX+sak3h34cWLalfE7ZL4r+5iHqM8H/AHjx9a7qOHnUfu/eeHUrRhudBq/hawtz/Z+htqUl1KC0emW+LhJB7xvkKvqSQK5f4raFrdj4Js11KzSCzjm+0apaRyNHdk/xISWdWjA+7g++K0PCa3XgC3urzVPE97qWtXrb7hI5iIw3occtj34HYCqDw+IfHmovbp5pjYjeFG4op6MV6ke4FdiqQpaU9X3/AMjFxc1eWhBY+N9KuNFi0nwfbwWFgqZ2Q9Sccknksfc5NdV4V8Cz3UI1fXJvs1oT8pZgTIcZUg4KFW6HJX61y9r8G7DSdMmjsZpp9WWTzReWLlmspQ3IG3EhHfBUgepq9pHib4i6PcBdU0218TQQrsN5Yu0d4qgfxqmHP4qwp+yU5cyf3k87Ssetotta2CWdrbLZWHPlxkAKwODjL7o255G11xVmOCSZo1ZGcniIOM5/3fMyP++JR9K5fwF4w0bxM8xsrk2dzEpa4hmAWUY6jMW1mPs0ZrrI76AiWLSsCPOJZYMeZJg5BbyvmT3DR/Wqs1oTe5cMNvb7JJ2E9zgeWz/dXgEFWc/MfVRJis7xFpdrrFlNbaqrSpcqVImJCnJzxuI79hIenSprBWZyLMguT8/ld/8AeMWD/wB9x0+/1Oz0aCSRfLub3JUxRMCocZyj7MZJHQsmB60NqKuxRi27I81+FV/F4eutT8NeKNUSG50l90azyIjyxMxKBQQNmRzxJjkcGuh8Ra7c62PJtme1tVwUYDDt0w3PzKex+Y59q8y+KlxqNp4m0vxhcGNUa6S1nTYvzoxwpfAG9hxzjtXoVoftESycEEcY615mMxl4rk2Z6+CwSjJuotV0F0+PyIEiXkKMZNV7q6Lny8YAPNTeXOJG+znec4Yt90f/AF6rTQeUzGTOAOp7mvn6qcvhPcjJLcheOOUruUfL0J7UraekpHluCx6nbwKdFJGy7dyxknHz/L/OrsjRWtqSzqkajc0jHA+pNRCM+oOUd0UJI7q2RVMkUqngbQVP9arqxvYfs93E6RO+61lDZy46px0D4Az6gVLLJb3syGaQiIfdj/v+7eg9vzqxIsd2Vt0ban+yPTpj0xV14pwt16eTOeXv6XM06tFJN9mgwjxErtxgqRwRjtUsEjzPhGBbuxPQVcvNOjMy3BjTMq+XICgI8wdyT3YfN+dV49GaPDwzyQv3CnI/I1NGsq0VJ6P9SoOy2LUVrGFzJ87e/SgJFG4DRKS7cY7CoBb6tE4Ae3nTB5OUb6dxTkuJ4kE1xZyI3TsxH/fJNaNPoVdPcuXQQclY89v4f5Vm7o7iXyYTKr9yMMqj1PTiory8a5PlWzK7MDgA9Mdc+lO0OOeF3WXy8McscdTWsYWV5GbfRGhZWC2qHbIsrtjfIflLH0APQDsKu4ZF+dWX6iolY7hg/LjpipVwOVJX6HFRP3twXulTVtK0vWLcQ6jaxzqvKN0dD6qw5B+lZJtPE2hJu0m7Gu2S/wDLnettuFHokv8AF9G/Ot+Qd9wY+4/wpA4UHduH0ORRFzirXuuzFLlfqZ+heLtH1K6OnzCXTdSHDWd2vlyf8B7MPpWtcLAoOSPxFYOvWWk61F9l1G1inUY2O/ysp/2T1B+hrnJ9M8aaNhdKkl1nS16xXTgSxgfwpL0b2BrSNFT+B8r89vv/AMyXU5Pi1O6sra3vZXPzKid92Qx9P8mtmKHaMhoz7EEVxvhfxjot640+TzNLvl4NpeL5b59j0b8K69ZDjArLESnB8rRVO0lzJnL+N7m4DfZkYpFIgLoQGBIzg/WuNmjHlOoyvynkHFdf41I+1IeN3ljH5muVm5hc/wCya7KbbhH0MJJKTIbudrGylvXmASCNpWLjsoz1H0rmvgfqeq2Ph++1osxbWr17mZWRZFcA7VyrA5/i596r/GLUZofCaaZaEm71WZLWJR1wTz/QfjXU6Tp8OmaPaabB/q7aFIh74GM13Rbp0L9ZP8EczSqVrPZL8WW9auPCeuIRrvhaxnlAwJLZnt5B+AyP0rzD4a+BtG1jRLrWW8R3Og39xdzpFH9naSDyQ2FUsDuPIPUdq7HxX4rufBunLr2nwwzX8Eqi1SVdymU9CR3x1x7VeTz7pRd3yol5OPMuBCNiCRuWwOwyTXRCvOFK/dnPUownVt2RTb4e3h0qy0/Sry11IWUIQSW7hi49dvDD6YrlrnwjrGm3Unn24j3fweWYyTnqQe9dWyzLKCjjcehYYP5irw17XLWHyWnlmt/+ebt5q/k1Qql/mepQx9ehFRjZpbGLoUctvpcUMqlWG7IPbk1byM1oDxFpUrgano1sDjl4C0Dfplf0rE8VXOg3Yt9L0XVbqzur5ysjToHW2hx88m5ec9AOOp9qmNJyloclbE3lKclqzjfGGoPqZAtNrIJTbWA/56zHIeb/AHUG7Hvk+lb2j6PZWenwW8KFfKQKGVipPHtUHhrwvd6vez6ppJtruwsi1jYLFMAzqvDyqjYbBIwDjoDWtJBfacxivLO4gbP/AC0jK/zrorK0VCPQ46LTbk+o4R3UI/dXj49JAG/+vVq1k1KR1jUIzHp5cm0k/Q/41XhcSfNzirLRRyJh1DDr9DXNex0mJ4jaY2V210Lp8RHKiXbkc5BOeK8cWa8stsMDshlO1Apz1r1Hx+qx6Ddv8xwndzXkf9oK96102AfuRf7I7mvRwq5oXPOxLtI9T+DML28OpPLFaSxCdVNvdIVbI7pIOQcdefwr2A3PhG4MSmy1Gwx/rPJuFmX8AwBH5mvIvhTd3DxXf2e6IhmnLFCNynCgf413YgjkBZo13eq/LXLi6nv2aOnDQ906NtL0m4c/2Xr9u69lukaBvpnlf1qnq3h3Wv7PnaKyNxHsP7y3cSrj6qTisNYGUv5dxIpz0OCKdFPfWz5jl/75JU1yxabudLTseTXvh/X4NQnubWSOVXneRQlxsZcnphhj8j3rqfh1a30V1anUFb7UqSyz5IOGZj3H4V1M9ra3DlprJkc9XQEH81q9oiWNs3ls0kydgWUMv44yfxrprYnnhynPTw/JPmLu0EdOa8o+Idlet8VNM2TbIbuGLyxIT5bNGxJU4/P8a9pih0i4UbL6e2b0mi3L+an+lZPijwXD4i042q3UEroS0E1vMBJE+MZAOD7Ed6wwdT2NS72NMTD2kLLRnluk6d4g006hfRPZRPdOowAzAgsWIIx3xipbRdCktVtdX0a4VhE8jEt0kd25T1x6elbF3b+NPDccdrrXh651WCIELeWoyzjtuX6VkXep63qH7rR/DF+k/wDDJdR7EQ+vP+NfQ82HkubmPGSrwlblLnwsvFa41XSYZ/PgtWDI3YEkg/ngH65rsLgVieBPDZ8N6ZMbmYXF/dv5lzIvTPZR7cn8622IZu9fP15xlVco7HuUYuNNKW5xXiG+ksLu4ujETslCsGyu9SBjDdBjnrWWuvMTFPZ3eqWoV8jdItwmR6ZHv61t/Fe6mtdAla0Z0nIREKnByWrg9Btdc1DRLu9utQtVe03N9nvIQWZQudwPUelelh1F01JnnV7qpyo9T8L/ABI8T2kttDY63cHfIEZoWZAo/wB3JGfavQo/iV4ikXy9Ut9K1iPuLyzRmP8AwIYNeReDrJppvMeSVIbV90cG4lA7qNx59OK60hc1yVq7jK0WddGipRvJHXN4m8GXx/4m3gU20hPMmmXjR/jtbIrznV9Dju57pNP1q2FtLOZUiu0aN17DJAKk475rW2nk9qpXa7hSp4mSYVMOrWuc5q2k65Y2Ua28SMEzumspw+8E/wAW05/SsDZrXpqH/j9aepzzR3ECKxG/P861Pszf89H/AO+q7XXSSucTpXehl/avKZVm+UnOCDkGm3MZvogoUquchj1pZrVbghpDjHQCnRXDRy+RIBwOGHFfpmq+LY/ItF70NxbfFuojcbf9rsas7lbkMCPajII56Vn3W9Ji9quePmUdKfwL3TNR9o/MkuFEcwlhOHJ+ZB/FTo2aV9s2UI/gPeug+HHhyPxR4ittLOoJaTXJ2rI0LyfN6AKOPxxXu/8AwzZpsloUuPE1wbjHDLartB/E5rlrYmjRac5Wb9Tuw+Br4lP2cb263R82yQxyLtZfoR1FQPcPasqzHfGeA/cfWruvW8mg6ze6TcyC4+yXDw+enRtrEZx+FVUAuk3NxGeg7muhTU9tzk5XDSew7zllG2PD5HJ7VGlp5bFkf5vcZA+lDWnlnfats9U/hNMk1CCFCblvKYfwnv8ASndR+McU3pT1JIZtzFJF2yDqKTWNYs7a1hjcsZYjnap5qlZW+s+JrnydHtCkYOGuH4C/j/QZNeseBPhPY6eY73VM3V1w2+Reh/2VPT6nJ+lfO5tmeFhyqXvSi7r1s1+TPr8iy/G01U5XyxqK0ut1zKXy1ivyOO8JaP4g8Ra8uppZS2lgYtqLL95zjqB6e5wK9H0j4fPo1rD/AGZcxLIu4vHOC6tk5OSP5Diuukn0/R0S2ijZp5PuW8I3yyH1x/U8U+LTb7Uvm1Z/s9sTxZwvyR/00cdfoOPc18FiJqrZWskklq9o3t+Z+kUMyxVNuTabk5Sd0rNztzXVtnZadLHK2+iLcWl7YwN/aF7duPPuIxsggx0Ge+PQc0X3g7xLI8Fw+pQ37WxXy4WcoML0A4xmvRYLeG3hWGGNI41GFRRgD8KS5nht4WmmkSKNRlmY4ArjdCGx1Rz7Gxk5Jq97r3VppbTTTRJadEed3l3qFn4in1ScXOhG6RUuGmt/PjGMDKuvHbvilWwtG8KPoljqkOo3V1dfaIltxvZgMdR/D05JwK7DdqGrDbabrKybrcSJ+8kH+wh6D3b8BVLU/DfhewsmupkGn+SCzXiXBice7Pnn8a1WFhJ7b/qTHPcXTjFKSXLy9Ff3fhu7XdvMpXnhHVbq9/tT7TYRXEiqstrIjPEQoAGT/EeM9MUmu+MNJ+Huibde1dtR1KTLpbxKA7egC/wr7n/61cVp/jHxBr/iJ/DfgvVbu8tCpWTVLy3BW2/2wwGSPTI57CsnwjZeH/D3iC7k8URzap4oV2eOS6YSREZ4dQep9z07V3U8HToy5ql/T+tjzsTm2JxVFUU00rK9ley2V7XdjSax8ZfEoLqPiq4bw54Xzvjs1OJJx2ODyfq3HoK2f7V03Q7JdB8IWEdtEzBSy8vKx4yzdSaj8zXvF2omGCOWRgvmCBGG9kzyVUkbse1eheF/Cej6LLLazeVqeqANHLbqFzsIBVmglI3kH+4e1bSqSqrl2XZHnRhGDvu+5y/hXwDfalKNQ1yVrYEtsikX960iHJTyn27wR3U969Bght4Iv7J022MFsm4CAjzJCpIO1opdsgAI6RsRVkySXUrW8jCSQ4zbqvAwMc2lxgj/ALZtUtpCbwtZooeNMebEcskI/vNBcfMg90aqjBIUpNlYxJPKtuy+fKg+WMkzOn0jl2zr/wABc1LeaVZOVXUk+2XG0GO1z5swUg4cCTbMmDjgMxrK1/4i+CvDNrtuPEmnK8bbXKzCZoJFJB2W8p3gY7q30rznxN8efBlrbta6LcnXbhhmIbXNoG/2xOpZP+ANW6g3sZORv+LvBR1q+a7t5JI9TjIMZt3AlTA/hVwkoHtlvxrjtZ8deIvCF3ZW3iTWtA1G3SYQv9tXF0oJwCQcOuM8kHAHauD174g+JfEdxJD4s8U3fhnQtyslppVnNIPojv8ANnv1xVrRtI+D91erCPEAvbtmOLq9kcTTgjoVbITB7g5OO1XN+zjeWo4RdSVo6HpXi/4/6HZwzaX4b0q/1e9CgRybTOkgIw67uWCZBxtc59a5O1+IvxHvEkntfh5IXZBm5vbw7iAOM7uQB6Z4rN1WJvAt3b6ppE1tNpCSbp0DKV2n7xyO5x/KtCObWvitIYoHuNF8Fq+HcfJcaljsP7qf557efWqRqRT5Vy+d/wAu56NGg6ba5nzeVvzOevvGfxC8baLPZWOk6MI7SY/a7raJIWbjaiM2cMvJyvtz67mnXPxtFksdrb6DIuOCGxiu3XTrGy06DSNNsUtLKBdscSjHHv6n1J61saXA0aqqE5UYrgq4qLVowVvNHdDCSWspu/qef23if4raQgfV/BMd0kZ5NhKMEdyRuyTU+n/GLSG1Y2viLSdU0VicRPcw4j/M4wa9FurmeEHNxETjhHGf5c1V1K3stVjWzubW3uTKpIjcAhvXr2rlVSlJ2lTXybX+Zs4VIrSb+epWTxFouqWXnadfW96hHHlfM2fQL1zWTHBqlw5kv4BBBkNDbFgduP4mOeW9hwPrXOap8KreyafUfC+qT6PqDEt5aL+4U46Kp5B9wc/ypmh+KtQsdSsdA8YR3MF2/wAhuPJ+Rz/eBHBB/Mdx3q5UY2/cO77dSY1XdKqrL8DuLSGeZ8xqSe5PT8a1IbqOyZYfszSyE/M0Y3Y+vpUsR8yMQ2QCxY5lHT8PX61dtbNYVwn8X393JNcDae6OtwXQpfbzeiS1MflsVLwmQkfOvIwPUjI/GgSLdRIxYoOpA71qvFG21tq70YPGSPusOQRXPXmjQwarO9vcXdoLg/aE2S5DbvvfKcj72a44qMazjspa/Nb/AIfkTZp6GoZEijA3dB3rDvr5ri4FtAoknYcKD0HqfaqmqzahYvDALm3vJrh9kEZQpIT68ZGPU4Faml2509Gea1k89seZKAG3fTHOK740klzPUiU3flW5d07ToYbRo5wJmkGZC/POOg9BVaTRLZGzb3F1Fz08zeP/AB7J/WrkeoW0hCiTDeh4qSSQdqzc53LhFGbHb6hC4UXcbrt6spGT+tSvNdxD95bkr6od38qnbrRnmmqj6o0dJFWPUIXJG/aR2NFxcfu+GB/Gp5XU8uEfj+JQf51m3K2vJCyZY7VWI8k+wNaRabM5QcdTPuJpru7FrDnzDkn0UepretCLWFYLcsiA54OCzd2PuaSy0lbOFlimMjyHc7SLgk+nHagiaFjuhbjuoyP0rRyjtFnOk3qynq+haPqdsYb/AE63mXHBK4ZT6gjkGsKGx8U+Hfm8P6h/atmvWxv5PnA9Ek6/ga6kTRyjGeaBG2cqwNNVGlZ6rswdNPVaMx38U+DtdtobPWru88Oa6mY9l1AdhXOctzjqT8wJ+lNl8L300DSaXe6fq0e3gWk4LnPQbWwc+3Wr2u6Pp2sWX2bVLGK6jH3dy/Mp/wBk9R+FeaeKPC+p+GNE1HVvDV5fzw2cBma1YNI0ag/eDLggAkHnNelRqUK3LC1nscVSFaleSd0YF3L/AGv8V83SvHa+G1MbrINoFyeMc9xz/wB812p1GEr98Yrjvhxr/iD4f+G5Ybq3mt5dRkN3dPe2nn28zN034yenqOOa7DS/Efg3xLZyT634S063nUndPpF0ICQP4tgOB+K111KEJ2s9Foc0K04K7Wr1OH8STf27490nQAqtbWhF/dE/7P3R+e3867lp1z94c1y/wt8L2PihdT8SHWodMuLu4MNlbXTMw+zpwCZF9Wz2xxmuov8AwNr1qu9bQahFj/WWcwlU/gOf0pV6W0V0HRq7ye7IJLiFW3eYuR71nXN8zsVjUvj06UjQLbz7Jrd45F4KupBB+hp13qul2FgJb97e3PO0s+Gb6KK5409dDd1NDO1MyGAvcOscYGT7AcnNcDNO14Zvs+5Lu7AaSQHH2W2/hB/2mHOPf2rc17ULrxAIdLtLWa0tL0sHuphtby1G5iq9cHgZOOtZOpwjSrVbeFSsJJ+fqXPck9zXoUYcq13OKtPmemxat7ufTbWOC0uikcShUQqCBitrTfH2v2KLEbh5o+6ltyn8DXnl1qy+YYwWLD+FVya0bG4hcKZGdHI43jGfpWkqXdGUavRM9PtPHmj3IC6ppVur93RDGf8Ax3j9K1EvtFuALrS9Ru7cjOUMazofr0NeThx1HIzW54ZuYre7Hm2jSJINoMUvlsp/kfoa5qlJLVHRCq9mXPH91IfD18sMjsWjI/d22MjHJJJ4FeBsxJ9q9n+J1/HH4XuY1hux5rAAtLgD6gda8XUc89K7sCv3bZx4x++ke+fBGwkuvCsU1pYrdsjsjG3mBlQkjAaPrj0IFd5LbXVqStzbXEDDqkkZUj868/8AhWbKTwvZMrQC6hy4LBo5R7Bhwy/rXoMHi/XrVgftdw6qNoDt5q49MNnivMxkU6jPQwjaporBwN2TzuNLCPMk3HoKuReJtMvP+QjoVpKzE7pIQYHJ/wCA8fpV6BPDVyP3F1fWJPaVFmUfiuD+lcrhZHSpXM1BjNK0cb/eVT9RWr/Yc0nNjfWN6OwSbY//AHy+DVS6sb21/wCPq0nh92QgH8awkmjRNEC26qPkZl+jVFcSm2TfJPGqAjmT5R+dWFbgCuc+IUqp4ckjbkySIoH45/pUwTlJI6KFL2tSMO7Oks9Xv4ADb3MoT/pnJuX8qnbXhL8t5a2s/qXi2N+a4rwVrm8tbuEwXTRq7lcJlT0J65rZtPEGsRsi/bZJFyARIA38663SkluejLJW3Lke3fT/ADPXnn0OYfNFc2hPeNxIPyPP61CNNs5CTaaxbP8A7MymM/rkfrWSFyE+UBiBnHrVhY2CjDkH0IrNNdUeHKOu5zHxP0N7y2W0ubuO3BdXDLtkBx074I/GvP5fCWqjEUF3aPC7rvKF4/lzyNvIPFeySo7JtdEkXuP/AK1ZsulWG8SLaiBwc7ospz+FddHFuEeU5qmG53cp+FY3WxnmZcebcuwyMcDgfyrZI3Yq1Y3FmsCw3Ngs+0Y81ZmSQ/XqD+VWvL0WXGLi8tW9JYhIo/FTn9K5pXk2zqj7qSMwJxUN3GBGW9q2xpZkb/Q7+wufRVnCMf8AgL4NVNU067tbSWS4tpo8Kcbozt/PpUxUrjbi0eY322TxBCpP3McfrWn/AGhHUC2cMmqS3DTuZcECNISSePXpWT/aFl/sf9/K9JxcrWOBSs2aTboVLLllHY9aZNLCyBmw2eg704S+cv7nDA/xdqrtb/ZyZ4zufuD/AE9K/Um+2x+MxSvruOaK4CZD4X+5ntVi0dGjBVQvqKbHOki5B+oqOQKxyp2MP4hRotYg7y0keh/CHSdA1TxGIdY8SXWgSHHkS242lz3Bkz8v5c19ceF9FtNI0qG1ttRvtQRDkTXV0Zmb8a+A7a/kM4gbauP4+xr6e/Z08deG7PQV8PX0/wBjvfML+fPJ8k3oMnpivJzKlOrHng3p0PeyPEwoT9jUSTezvv5dih8SvgLq2qa1qWv6XqlpdyXMrTC0ki8kjJ+6pHyn6nGa8A1vR7zSLye0nhls7uAkSQSrjB9CK+/LW/sbzK2l9bTtj/llKr4/I14/4r+A8viXxM/iDVPHepyXbMCCLWMKqjooHTArlw+ZzhFxqK9tuh34vI4VJqVJ2u9eqPkRdUvbyZbHTLGSe7bjaq5/H/65rufBfwpvNRmS/wDEUxkGc+SG+QexYfe+i8e9e26j4TsdL1t1N5HqTxoEMoiVc47Njqf0rD1rxLc2Uzw6XpUmqCJP30kRykR7A4H6V89js8xFf3I6Hv4DI8PhveSuaOm6XpOgWAKJDbxRD77AKq/QdBUiTalquP7PVrK0PW6lT944/wBhD/NvyrM8NX2halcrPe6ql3qIPyxXC+UsJ9EQ8Z9+TXZjAr56Td9T3kkloVNK0u109XMMZMsn+tmc7pJD7n+nSr+QKqX1/bWUPm3MojUnC9yx9AOpPsKpJDqWqnNxv06xP/LNTieUe5/gHsOfpSSbAsXWpZuDa2EP2u5H3lU4WP3du3060trpWZlu9UlF3cKcopGIoj/sr3PuefpS3t5o/hvSHnuJrfT7KEZZnbao/Huf1NeUar498UePL2XRfh5ZyW1mp2z6tMNu0eoJ4X9W9AK6aOGlU16d3sY1K8YadTs/iF8SND8JobeRze6m3+rs4Dlye24/wj9fauCXw/4n8dOus/EO+fSNGB32+lwnazjtkdvq3PoBWhoHhvw14EJvJJP7b8QP8z3cwyEY9SgPT6nmnu2seI9QijJcCeTy43cERBzyFZgCATXSqkaelHfv/kYOEqmtTbt/mTTaxb2Vmuh+FdPSys14URLyx9fVifU803w58M7nxNfW/iW4uZbeG0VpFmSMTBmU/NFLECH/AO+eee1d1ofg3TNBtYrnXljN3NGrRQ3RKQxTI3VbqPIXPofauj1SSS4mjuNSxEu4tAL0bUjJ/wCeN5BwB/vClCm73ZTl0RFZpZ29g1nodvnT4i2ZYk+3JtYfMrxEiaEZzwuajlkhbTJJHeOawgBZyW+320IHUsr4nhAHpnFWL9lhhF7qZ2RohZbjUBnAHPyXsH/s4ryxPFWseM9SutSEhtfBRhe1ie/tvMbVQTiRTcpHujjGCAT1/l0RgZORZ1z4pS3E76J8PtIn8W3ds4E67zd6XCuPvCSRRIp9geMHmuS8ZaxeNpCyfEvx5cy6Tvxaaf4al2wyP97ypAxEp9PQDvzWt46vtG8KeEbayFusiujR6Ro0MiSLNuyNySwMrFVPVnBPbrTPhP8ACXUtfvB4x8ZyLf3Rj3xmYfabOOJVA8vKSb0dR7E1rFJK5Dueb+Efhdd/ETxBPNDo48OaLvDiwicXF7gLwxEjCRgepwcc8CvefDHw98MfD3T5LYvHLfcRzJCqll7q7RSDLHJ5wcD1rptb1+x0+OLRdEQ3u9SFnmYXULQkYZGkJEkWMHC5z61zZZiVWSeWVkXaplkZiq5yACT05rjxOL5dEdmFwfO7vYyfEVvf68Hjv724+zM4kNsJXMW8fx7WY4P04rl9a8DaVNayzXkypEiFpJJAMKo5JJNd44rz34h3s2va/afD3TpCv2xPO1WULnyrUdQD2Zun41wU6lSpPc9OpSp04aRPJ7vw6NW0e81yxjkj8O2Ux2yXE7ZvgvXaD91Rg/U/p2fwv+IWqadFbaP4mtoIbcQD7NcBtu4ADCem7HbjpXReM9a0benw90vQ7ee1ish/aEjkhbNQQY1jxxuPGc+9RaNo1jf6S0OoWsctvJn5WHX6eldtatGVNKotPx/4c4qNGUajdOW33X/yPQNMvbLUYUuLS4iuEkG4FGzxW9bxqseeAccV4toUdx4d17+zLp3mspGBt5JGJYhicZJ5yDhfoR6V6Xo95PeSSQW8k7ogOZeqBv7oJ6n6V49fDcrvF6HqUsRde8tRmtXTQ3ZigT7VeFdyxL92Mf33PYfqe1anhaxks4J767uDPcz4DyNxwOgA/hX2rEa+top0ge0m8rcfNuY/mdz6lT/St+0urOa2SCG6Eqrux/AWwegBriknFWjsb81/iL4t0u3ZpPmUEc+vsKzPEPhXT9b002F1G4iVt0b7iZEfOQyk9MGtbTmOGDLJGR0RhgKParMm8kbWCjPPGcis4znHVMpwjLRnmXhvWdS8PeJT4X1+8See4aSS2kZSodcjBBGRzzkcYI969FguCw5jce45H6Vy3xQ0iO+0ldTS3WS607dLGcc7cYbB9R94e6ipPBmtprXh62vgR5hXbIB2cHB/UV11bVYKrbXZ+v8AwTKlFwk6d/T0/wCAdYsgYfKQcVma0zy27m1VGvLZTJFGT/rVYgEeuFPP4mq893I5EMG55W6D09z6VoQW625W6C4utoEjp/GuMEc57E968/E0HyKcd1qv689ipzey3M7w5o/2WRtQvZRdalMuHl/hRf7iDsv863CvFZ0f2mG6kt1VPK4kgy3zGJuVznvirYmZflkjZDjqen51UantoqotmELW0Ip4VkG10Vl9CM1B9ljQMY9yEjs3A/CrhZWHykVG3ApqTNEjOWO7XrJHJz3G0/1p00skabpImA7kcj9KsuwzVeeVUBZjgAZJzwBVp36D1Wxm319Gse7flT3Xnmrmh2Dxj7ZcZ8xx8iH+Af407Roo7id9Qe2iKH/Vb4/mJH8Z/DpWi6nna7L+oq5NQXKtzJzc35EnAprSBeh5qpK11GSzIsi/7B5/I1V/tK33mN3MbjGVcbSPzrn5G9jWKRcudkyhXQMByOOar+TH/C7r7Bs/zpfNUjO4YoLDFVFyRp7OLF/fKu2ORZB6Pwf615/ZeJPEPiL4lXujaDNJB4f0qPy9XaFQRdSHOIsntkdv7p9af8VfFN1p9pF4e8PyeZ4i1QiG2jTlolP3pD6ADPJ+tSeE9HTwroFvotjJ5t5Ixeec8tNM3LyMfQdvbAr06CcKfO170tF+r/yPPrJTnyxekdX+iNf+zY9Uu3t5N4tov9dx1bsuf1NeffFrQ7WOfT9E0i0t/wC19Xm8mExgBokwd7n2Cg16vJejTdHY3VwXtrdC8jznccAck5rzv4XWkniPxDqfxEvY3VbhjbaUp/ghXhnA9yMD2B9a2w8/Zp1L6R/FnNXh7RqHV/giKPwhc6TaRWdpeXsdvEgRFDKwAH+y4I/IinW9vq8DgW/iee3Po9tgj/x6vSJiMBRIreoYY/xrOubS1kyJrcfUciojjKncuWGhtY5G+g8UajH5WreJr3U7fjMa7IDj03BSf1pUt/A2mwNNfaPLpMwT95eeaZDj1LPu/Qiptfk+x3Uen6I3nX8y7/LdsRwpnHmSHsM8ADknp3NcN4hhaPVZ5PEE82sRWsCN9kI2xTTyMRGqRjg42nGc9cnpXdQrVJ/E9PxOStSpxXuowPGWq+H5fEsU2n391faZFCN7sn2djuDscZYE42p9axr+81S6ki01bdzM7KLaWQES3EeMgDGQD6nrkinQ21l/wllzceIpLexCxCTy9OXCxYGBHlQeRk5P61U8Ry+DUCtpN3MsjSB3mRWdk78E4PUDvXqxcbqKT/Q82XNZtv8AzGxNArRebZyIys3mRTMdwfuD0PXrk1au4rX7QiFZFjkTd5SfKVP/AAL/AB/GsSy8QSR6nJJM88kNyA0q3YEw34xk78kjAA6g+9dFpN54Uv5DHdQ3GlXOP9baPuib/tnJnH0zVyi73M4yWxHYbpBPbtOEa3cKBJwzg9OmR+ZrZ0Z5EuYvM6BuKZDoO3X7VdJ1axvzcwSBVk/0YjbtPP8ACSc9M1qQeG/EFjcLJqNjLGinO5Uyv5jIrmrJWOik9TC+KkpfQ9g5xIteWIpPAr074gx3M9g8EcLlAwZ22H5cfy61wYsXWL5VJc8YArbDSUKaRnXi51Lnrfw5h8rRoSy8GFccV1ruABjmud8LMsOkW8Y42xqPrgVqiUGQDP4V5tZc02z0KXuwSLdoNwywyKueUn8OVPqDiq0JGwY9Kso2etcs2zpjoh6tMoO2Yn2Naen65q1muI5pgvojkj8qy881YgbJ9qyZpZM2v7fhuB/p1hayt/e8vy3/ADXFR3lv4Z1WDyrqG4gXO4BsTID69jVH5cYPT0qN4Y2O4fL/ALvFTzFRvF3i7FK8+HmgXjrJY3kDOudoWYxsM9eH4/Wsq4+Hd5YzRzeZN5SuGO+HIIB/vDitwWzqTtlOT13CpYL/AFGxUtDJLGe5ikwD+FaKd9Dphj8TTTSkQxqXuMjoOtWW+4KsW+uTTc3ttZ3HHWSLax/4EuDVjztHuF+eC5tT6xuJF/I4P60SS7nCmzN/OjA9a0jp1vKf9F1K2f8A2ZSYm/Xj9ajn0u/hXc1nLs/voNy/mMio5WUmjMki3EYA+uKQx7QME5qfacnrTJPl64ouWkRbGbghW9jWfq8l9a27eTI6RN8pTeQp9sDrWutZ/iDH2E7ucHI/xrSlL3kTOPunOwNJJYMIryUl+fJijZVVj6setcB/wgOvf8/UP/fRrsrO8dHRriZ/KVyEVmJVR2wK0/7St/8Ansn516CrSp/CefKlGfxHOLvslVVBkh9McrU6ypKNyMCKecFcqeKzrtSJAbf5ZfbuPev1C/L8J+NxSqPXckulVWDxna/oP4qaryNIUmXZjsD1pltcwRwG4uJFRh94sentWcb++1q8+w6HYyTuerheg9Seij3NY1a1OnHnk7HZQwtWtLkjG/mat5eWNrHtnK57IOpqfwvp+ueI51Wxjkt7HfgzMTj6A9WPsK6bwH8JzK63+uP9pcnO0k+Uv9XP5D617Lp1jp2jWvmfu4ljXBkfACj27AfSvl8w4gv7tH7z67LeHYU7Tras9E+F1r4J8J6BbW2mp5F20S/aZpkJmkbHOTzgZ7Diu+uIYb61CO0nluM/KxUkGvDNE1W+m1CC7022jW0RwxnuUOJMf3E6ke5wPrXpuma5rmrOyWVvboF+87dFryqWP9s7T1Z71TC8usTJ8Z6Hos1pLp1npF68mfnljZ1Ue2e9cvZWsNpAkFvCkMScKiDAFehapo+q3FtJNqOr/u1BJjiXj6YyBXmms6xZ6bhJC8s8hIht4l3SyH2Ufz6V5uNg1Pax00JJxte5FrWgaLqqn7fYQyN/z0A2uP8AgQ5rj4LPWLW9MHg3Vp7q3jJ81bs77dP9kOeSfYV1CaZf6viTXGNvanlbCF+CP+mrj73+6OPrVrWtW0fw3pDXd/cW9hZQjAzhR/uqB1PsK5oRbdlqbuXKtTkbHVtT0O9a68U6BdTTMSPt9ufOWMegX+EfStHUPH9pO0On+GLaTXNWuVYw2sZ8sLjqZHbAQCvP9S8XeM/iRdTaX4EsZrDSl+W51GU7Dt926L9BljUi+D/DfhbRHtmv7vUNYYZN2srKI29EUHp9c5ru9hChZ1d+3+fY5lVdW6gtO5Nc+BvEWv6o2rfFTU0trWF8w6XazKV+mVJCj35Y+orXu9cjhs00jw5ZR2NlH8qRwrjP+J/U1xvgrVtf8X3dxokzS3uqWhZUgZwjSqOmNxGT+tew+GvBem2Dr/apS71CSKK5tdMkkNlexSA87W37T3461dR1KrtLRdF0IhGNPbfuc34M8GX3iQG9kklWyIkWS5hKtLbyLzhom5P0GT9K9H0OOysbaQeGISxeOM3V3peBcCRRyXs5Og9ccmjU7p768WC8ijlkWQvDYX+7Tr2An/njMp2Sfnz606f95cQ298fMuRgQw65Gba7B7CK7j4b261cKaRLlcNPDtJKbAh5ST550lvKlJ7+bZTcH321f0aweeR2s2S1UsVlmst1qwbGdslrICjE+i9adfQWtnDC3iWY5kRxbW2rAb0kB4xdxj5R9eah1y6nvEDamFt7Q4aO31K3FxZggYBjuYvmT6nmtbGd7nnnx/wBVWPwUfD+iCO1/tW4hgv8AybeS3uyo5k3QkBQp65Bxxg9apXl9pHg/RJtQmEVitnAFSOISafcYAwuI8NHL2z6113jrQLvxH4X+wRPqcUZYPAyTi/tSe6rKP3kakZBz2NeAeO/EEl3p2k+HdR1KaytrS4LXSS3JnhudpAHl54JHdcj6VpFcysJ6HoHwl8Jzavft8SfH80Nte34Z9Ptmla1KYwV8tvuLnvnqc16Brfia41KQCxja0tARJEdgjuIn/iw8ZwQcDk8muG0jX4ryEia9sMEITZ210/lIyjAby3PDfkB2rQXVbFpTD9qhWXbuKGQbseuM152IrzbtFHpYbDw0lJlxhknPOTnJ7mpYzIn3TjPvxXN6r4y8L6W7Jf69YxSL95PM3MPwGTXN6h8U452Nv4R0O88QTf8APRVKQJ7lyP8AD61xxoVJ9DtlWpw6no9xNGsbSTqiKoyzqduB6+lfPfhbxPq994g8Tz6HZ+brWo3Ww6hKR5FlbJwOe5PYew61t68viLXC154o1cQ20P7yPSdPb5CV5xJJ3GR0GfrUPgCK81Tw9Hs8uCCa4mlkEQwCxkbPufTmuunCNCm5PV/195yVJzrTjFaI0NF0uGyUWEbyytK5mvLyblrmTuxP8hniu406BY4SzECNcCMDv6kmq2n20FnFtjyqjg46n/Guh0HSba9tnkvLJ1gBIiEcvliQEc7sDkda4qlRzfNJnbCHIrRRwfjddBvobSbUrjUIyLjydNezjDCe4LAYYnpH7jJJ6dK7+3vjbwra6fCsEaDaozux9M/1ry3Wtek8V/EvSLHTRbXGkeGpBIXhiwvmAnahz97b+uTXsWiQ2LlJpby3kaZSy4OHDZ5Vl/h456elZ4/mUYU4vzYYJxcpVJddjLtbN7hxHHHkmtz+x0jtl8u2SSTHzFj0PtWzDFZom20iCKOp3ZJP1qVw3lMy9QK8lRcXuek5KXQy4bSRY9iTGOQjdjqAfSpN15FEBKEkYDnb8oNWUjKSKWKklctg0rstWpdGZ8vYozyh4WWaFwpGGBGR+leaeEJLjTfFOoaFHE7QF18uRUby1OMDc3TJXacdypr0XVL5ocQW6CS6kHyJ2Hu3oK4T4r6prPh1NBuIdRmTSmvP+JhGh2rJIRwxx14yBn2rvwkVJOD+1t6o48TNxakuh6HYWUNoPky8jfedupP9KtEisyxkuJLeORJhKrAEbh2+ool1KOGQJdLJDk4DMuVP4iuKcZSfc6IOKRLcoY4XdVUG2zIzseWiJA2/8BJz9DUsUuVBBPIpIp4pNs0ZScIclc5DDuD+FQx7bed7XzBIEAZGA4KkZH868+lelVdJ7PVfqv67msbXLJww+ZF+o4P6VCeuN5A9WH+FOZuKryyYFdly+REgVm7ZP+zzWbJZTahe7JI5IrGM5YuMecw7DP8ACP1NQ3E11fStZ2JCOPvynon5d63l8wogeUyFVC5b2rXSnaXUwleb5VsOVdqhVGAOgFJtpj7t5O0/h0qNpnLbUK/8COK5nFye5otCc1DMqOpVwGHoeRTHaRR+8BX37UwyL2bJpcrTNElYgmtoWYNtKbem07R+Q4rkviB4nj8KWCSQ7r6/uJVitbFeZJWbpjHOPwqDxp4/hsdRi8P+HrSTWdbuVJjjt8MkQyRudugwR36Yqt4M8Hro9/P4k16aPUPEd1zJP1jtwf4I8+3Bb+VejRoKklUrfJdX/kjkqVXUfs6PzfRf8Eq+BfDN9pt1d+IvECG58QahlppAQy26dok/QHHWuv0mErMbq7Xy55B8kTH5kT6evrWVf6lZtK8l3dwwWUDbnkkcKrMO2T6fzrC8T/ETSYNOZtIWTUrxmWG2WOMgSMxx8pbG/HfGRXUoVazvbV/ckcsqlOkuVPRfiyP4halJ4s1+DwDod60Z80SarNF/yyhHLDPryAB3J9q9Hsba20+wt7GzhWG1gjWKJB0VQMAV5F4CGveHbGeRvCcl3ql9O097dC8WMyMSSFA2nCjPT1zXSP4r16Nh5ng3VSD12XEL4/UZ/KivSulTptWXmtX3CjUSvOa1fk9PI7YsDIdvNRzpuQ54xXKDx9p1soGoaXrVg3fzrByB+K5FEfj3wre8Jrlop7q5Kt+RGa5lh6q+yb+1pvqVLHLaprkjsGuHvAjFuSI1jXYAeuOSfxNeYfGAoviuwjM80IMSSSsjkcbmG4fQE/ga7vVtQh/tpdS8PPJqjy4S6toInIYDo4fG0Ee55rjvHEtjr0Qu9Smg0y7tgUjsLpWjkdc8h3IxnPQDI9zXq4VSjUUntY87E2cHFbnD21uL7xP9hmWSKzl/dwwk7BIVGVDAeoJOPeut0rwtp8mp3CtZqkFsnlvtGVMrYJH4L/6FXn+oTXVvIWjWUBZA63AySjAcYPrwK17LxybbT4LGVL90RfnSOVYd7HliWClzk9TnNepVp1JL3GeZTqQi/eRf8W+GbS3fytKmafy1MtxGAG8iP1z2z/d74zWFbQRNp9yqWs1xJCxAniGUYYHXuPrV3UvFc99Zf2boujxacsvDiFvMmfPX3/E80+O5vbOzvtMtrKcajcqqGKMB1hh245IJw2O3HWiKnGKUtwk4SldEmkKdKvbXUrqGd9JddkTOwDx7sEtgduOPavV7Bb2CMPp+pS7GGRk5BH4YrzbWG8rwpJZR2lx5UcKKJ508pRtxzg8knHAFdt4G3LoNok/nrKI1B3KcHj1rixU5cvNc7cNFXcWhmv2eqX6PHd3LPGzFmCg/MffmsL+yZIyjrs3owZSUwQa9GWHzY90bq30NULi3O754wfwrlWIkdToR6FjS9f8ADDwwp4g8ObXVdrzW0jR5468ZGfwrbsdB8C62xm0TxTPZyH/llfRB1B9N6YP5rXITwQsVRV25PP0rWh023WIAxRknnO3nP1rSVdcvM1uZRo+9ypnRXHgHxDDF5litpq0ePvWNwsh/75OG/SucvILywnMF5bT2sg/hljKH8jU8MV3avus7q5hYdNr5H61uQeM/FMMK211dRahbgf6q5jDg/gwP86x5qcupty1I+ZzkbrjJY1at9vY1tHWPCl+uNV8MSabITzNYuUH5crT/AOwvDt6C2jeJ0Qn7sd7Ft/DcuR+gpOlfZjVS26Mjkd6YJTuxV+58J+IrdDJHZm8i6+ZaOJl/8d5/SsZ2lilZJo2jcdVdSCPwNZum1ui+dPYvpJkioLk/JtHJY4rlPHGsXljb2rWFw8Em8s21QxdQvQA+5FZuieMtSkvraG6tYZXaRUZd+11DEDdxx36cGu2lllWpSVaOxyVMdThP2ctz0WCPZGF7UpgjOfl2n1HFU5tVtreXZcuIsdXYEL/310/WrYnjkQMrcHkHsRXBKElq0dkHFi+Ww6SE/wC8M06G6uraTdG0sZHRonIpyspUUcGs+ZpmlkWf7duXG26WC5H/AE8wgn/vrg/rStNo9wv76xngb+9bTbl/75f/ABqrtGB0qExpnIXHuOKr2jFyI0PsWnyD/R9ViX0W5jaI/mMr+tc34tSWDZbDy3DD/lnIrhsnsQT71qtCxBAl7cAiuY1iGQX5hEu5O4GFzx2Y8VvRtKRlVvFHO+JUNrbxqtu8GXxtlcF/yGKxvMf+8tW/EsifbYrWJVAUbm+bcSfr0ql+BrsaOCWrNAiWCBj5gCLz83UfjVjTdP1jWNPnn0DT/tjxjLncAB+J7+1UNC8PeIvGEyPta0sGPDspw3+6vVz+nvXtfgP4c2GgQFgrh5BiVmbMkg9D2Uew/OvsMwzqFC8aL1PiMu4fdW06+x5N4T+G+seIbhbrWmlgjY58hMeYfqeiD8zXt3hXwbpeh2iw29tEoHOxV+XPqe7H3NamrzWui6f+58sTEYt7cE5kb0AAJP5Vy93reuK8UfijT7vTdNYZdrIbiw/uu2cqPXGDXymKx1XEO83ofYYbB06CtBHU3GqL9o+waXbm/vBwyocRxe7v0X6danstC86ZbrWpVvp1O5IgMQRH/ZU9T7n9Km8N3eh3FiqaHNatAozshOCPcjrn3NaoOK82UmdqViVBV201y50eGV4bpYIsZdmxgY781zeoa1Db3H2K3R7y/YZW2i6gerHoo9zUUGjz3sq3XiCaO5KndHZx58iL655dvc8e1EOaL5k7A4p7lu/8R694mJj064dbTPzX1wp2f9sk/i+p4+tSaTpNnpatJHvmuZP9dczNulkPuew9hgVX8T+I9I8N6cb7VryO1gHC5+85/uqo5J9hXjuoeKvGnxPvZNM8J20mk6Ip2z3bttJH+046f7q8+prrp0J1vek7LuznqVo0/dW/ZHrceuT61rzeHPCNsuq6mv8Ar5MkW1oPWWQd/wDZHJ9qf4n8B+A7G2Nz42up/FWsBejTNFbQnuERSMD8ST3NY2ieIF8D+C7fwtpt3G4iXEksMKxmVu5bHJ/E1ybTax4k1P7Lbq9zcyAslurgM4Hpkiun29OkuXDrXu/0IdJz1q/caOreJVFomlaFaw2FjF8scMCBEUfQfzqTwl4P1HWr+RpljSW2lj+0W98ZLcvG3dXK4+nrXQ+FPBGnRGFtaNtNNeWbH+wdRT7PcmQHgo+7jnuee4rp9QvHmaPR53hsk8tYxoHiKDbFJtHBiuRnJ98msoUm3djlU0sgs7fSvDZTRtNW3juoJ5DEmvRmJpFYYxb3AHHU8nJ5pbrdDGtjqTtbxE/LY+I4vPtyf+mN2nK+2SabKf7NhGn3Mtxo0L9NP11PtmnS57R3AyV9sn8K0tOsDp9k9zctdeHdPV1DwiVb/T7lW/55qcsoxnngCumKsYtjYLW9aM2Hl3NnAUMn2bU1GoaaygZJWcfNGMep/CrZuoNG0/bp32iCCVEeO9RTqGnROOSFXduQe/FQXFzJBZ/8Su2n0rSlkZ4r3RCl5auD/wA9osZ/IcVQsEUbtQ0yCOU/8tL/AMNThH+stq3BPqME0ySaETxxSX1v56QyEvLPo8326zcnqXt3yy++Kt+HtPa7Y3GnNFawnduu9GnMaEgZKvayAjPsKSO1tITJqeoNZ3d4kAuIGtD/AGdfyLnnzFLBcYz1/KuQ8R+KNS8VX4gsrctpOVninuYPJuYW7qjKenQbjyefrWdSrGCvJmlOlKo7RR0OseILby5rHw/DGvnLi4uoUe0nhnTqZFAAPP8ACPxrwT4w6A/9qWOqXAN3NJcKdzQ72duQ4CgYA2nOMfwCvW4rmOFRHNEYB2GMr+dUPFemW+vaNJZmQo3DwzRn5o3HRga8/wCuS9on0PQWDioWW55gvw/0K6RLhtGspiy5EkTSRE/98nFRJ8NvDsUm6PQ2Vv8Ar9m5/WrU/j6/8I6g1r4s0kxwZwLm2jPlPj+IddpPcdM+ldl4d8ceDtchV9P1i1LN/BKdjfkaqpPERV4u67oIQoS0aszjLfwBptvL5tjotlDN1DvD5pH/AH3mtr/hH9VEaiZ98YHKoNoH0HSu9hls5FzFPbuPVZFNPNxZxoWkuIFHcmQcVzPEVZbnQqVOOxwdvZaYEkgJAlKlSsvDDI9DXD+Bb06La32k38Lwyw3TNBHt+aSNycFR35DV33jbxl4As7ab7XqWnXc6DAiikDOT6ZHTn1rxLSvFjL43+3aIsl/cpGyQwlC6NksSiZ5z0IOOTniu2hSnUhJNM5q9aNOcWme/6JbeTYnU9cMNhaxDeVeTGR6uxxtH+z37+leb+NviLqnji+k8IfD+Fvsz/u7nUsFQFzzs9B79T2rm9S0L4g+LtSWTxy+pWmmgg/Z4Y/kj9io6H3PNe3/DrRfC+h6alropg3AZYk7XJ9881yVOWh7z96XT+Vf5s1hzV/d+GP4v/IZ8Nvh5pPhzwzDYLC/24ndLcB/9YT13A9AOa2dJs7Y7plXI3kIWxuC9ulbvn28VndB7OW6uGhKwqSFjy3GScgnAz9ax/DFvdz3U8SQqXiUlxuVdo6dT15I4rzpXnNSbvJnpQ5YRaWiRYngnhhD2svk5bgk5BP061TfWdSspAt6kMqN0eLIP6/4V0jeG9blfymtHTbL+8ZcMY1AyTjr3HSs7xBY2NrPvLB5QCEUD7vsauVKcV7y+8IShJ+6/uGwaxpcjxRx3Eok8sbzOgTLe2CeKZqGoBWWC12zXMn3FByFH95sdB/Oua13U47VEtLeBbm9mP7qEDv6n0FWtF8PXtraLJcapN9ufLOyAbVz/AAgdwKPZR+OWhEpyT5I6m9YWCwbnZjLO/Lyt1J/oPaqPjXRzrHhy6s4lX7QAJbckcCVTuX8MjH41oWpu4YQszeewHLAYzUovIuFfMbHordTWblJSUl0C0eXlZxnwi1yPUtFbT2kJubAiKVGUgrwMDn05XP8As13ZjRxhgCK8m8btdeCvF9t4os4w+j3chF2C5AiY9Rjp8xAI/wBr616hpOoWupWEN7ZzLLBKu5XH+etPFw1VWGz/AAfYmhPT2ct0RXOk2chLqhjb+8hwaqX9neQ6Ynk3UKtZFmhMvWdGOWQ85yvJz71tt92uS8S6bZ3l3cStFNJO1qyyMvWFByGX056/WvMxMpNRd9U93rb/AIfb5mkopaont9QuGUGW1bBGd0Z3A+/+c1WudRFwwt7Vsyv1OMbB6nPeuY8JatcWWix6bMpmniJjgBPVR0J9q7fRtNWOzb7QqyyzHdIxHr2+lesoRj70kR7Wb91bk+n2sNnAscQ9yfU+tXVPFUZNOK5+xPJC3YA7l/I1jaz4mg8PIZNbu7GCNe7TqrH/AICTmud0ZVXeLuy/aRgtdDqarzKCc4ry3Xvj34PsoiunQ3uq3HZIo9ij6s39Aa4y68d/FTxtJ5ehaf8A2JYMfvouGI93bk/hitaeWV370/dXmRLH0V7sfefkew+KvFug+F4y2qatFaucYiDZc/8AAR0Hua8/1LxD4l8bRtBp+3w9oUmVe/mTbPOh/wCeacHkdzgc1S8L/Cy5juf7S1idbq+J3GWQeYQfbPA/Ku8tvDkMOGk3Sv3aQ5NdCqYfD/w3zS7/AOSJ5K1fWfurt1+bMzwppmgeHbB7fQ4Z/Ok/11zON8k59Wbr+HSsHV/E+t6zdzab4VijuWRik16TmKM9wg6uw/IUeP8AWI5NQTwdpd2YbuZd99MnW3g7gH++3T2Bqq+vaP4Vs49O020W71eSPy9PsIULlCOgOO+Tk100KTqP2kldvv8AmzmxFVU17ODsl2/Qj1bRvD3hbTotV8T3Ump6g/ywxzMZC8mMhVQcDn0Fbnw88GsuqTeL9etlj1O6GLW0JyLKLGAD/tkdcdOlN8E+CdQW+TxR4vlju9bPMEGAYrMH+6BwW9+3au3kaRZ9wPybcFFHf1yf5VGJrtJwjK7e7/ReQqOH1U5K3Zfq/MtCKNRwoz9KY0Sj5u9QJO/Oegz1qQTZ/hP9K83laO242S3WTk1mX2j6XcMWls4JH9TGM5+vWtYyBvvNn2FMZh0UAVpGUlsxOClujBXSBF/q7i5hT+6JCwH4GlnsRIojaRJweMSoOvYc8VqybcdM1WiVrm62htqRnkj+9/8AqreLc3qZzSitDIn8J6THatDqVnaCSfPmfKCM+npXGa58HtEuyZtPuprc9QqsCv5EGvWJYwTh/mz3NQvZwtkhQpx1HFOOMqRleLsR9WpyVpI8Ev8A4U6zaXAkt7dL9B/ckWFsfhwa17Hw94mt4RDB4Y8lB0D3kap9TtBJr137Ddj/AFVwG9nGaa63iR7mhEjDqEbn8jXQ8fUmrSs/vMlgoRd1oeaW/gm/vL2K48RXETxxHdHaWwPlKfVieWNdnb2cUKhVUcDsMVrpdWzArOpjYdnXFLItu0e4dD0NY1Ks57m0KUYLQyJVUR7Qo/EdKpEogIdXYZ4Kvz+tat1F1MZyKyLoMNx2nipg3cbSLGmWNhdGWeWUjyyAEZMZJ9/SrxjjH3kwM4BX5v5VV06NY4Y02EMfmY+9aa+WmOBmrrN3sZ0l1K32Vd2AxU+h4pHs5PQMK0BKsi7GAYejc03ylwWjZl47NwPwrG7NtDN8kx/MY2XHoKilt7aY/vIkLeoG1vzHNbcH2zcVJt5IcZBOVbPpjGKle1imjLNake64P8qOZorlTOfhivLVg1hqVzAR0BbcB/I/rWgPE/iKOMQ6laWmsQDjEiq5/wDHuR+BqX7DCR+5mwfQmoJrK6X7qhx6g1rDEzXUwnRi+hlaz/wgOuNGus6Re6RcJkpJbysgQnrhX4P4Gsey+GGkSajDqHhzxfaSKkqyG3u4/JdwDkDdyvXFaess6wPHNEwBGMMMg0zTdM08WaNHD5DMMkxEpz/KvVo4+pCnvoefVwcJT8ytrvhXxVbXTzajpct5pwPyLbtuix6uRkN+JA9qwryfUY71dSkheOG3kVVjEmNsWcOWXvnqPQAV29lNrFid2m6tKhzwG4/Vf8K0G8Q6lMu3W9DsdUQfxmJS/wD30MNSjiYNW0KdGaPOzrN4rXUyPPJ/pbQ20XlAxyYOAoYcqcg8niteHXJWjlmjs5JLaN2XeHXc204YhepGQfc46Vvy2/gXVFNvPFqGkPuD4Rt6hgcg7Ww3B96qXvw++2QTR6D4l0ydJSzCG4Ty3Rm7ru4Bzz96qcaVTp/XyBTqQ6kC63YrJ5Uk8aPtVvm4GG6cnjmr8UiMAd2QelYF54U8V6FdT3F1puoeRIsYEsO2RCETHzdVPfkHvWPdXQglubh/Mjl3/Ku4iWMDABj/AIWU9dp9TWE8FBv3WbRxTXxI7s4JzwRiub1xYyXO0HrnitJLsLFycGue1m5HlSsPQ1y0oNSNqk1Y4a8QSaizg4A4qTy2/vL+VRqd905HIqzg+or0Zs81M+oLOxsNJtmk+SNUX5pZDjAHv2FVV1C+1VtuiwiO2zzfTr8hH/TNer/XgVJBokl5Kl1r0y3cqnclsmRbxH/d/jPufyreUAAe3SuKVTsbKFjN0zR7azc3Hz3F2337mY7pD7D+6PYYq+6IUKuoYHggjg04t6VkXmsK9y1jpcP268X74U4ji93foPp1rO7ZaRi+JvCehFZNRjuG0WZOTcQvsGfcf4ViQ3nxAh01t8c99pxfH2hIwl00XqoPIz6kZrt7TRFa4S+1eUX12p3RgjEUJ/2F9f8AaPP0qPxb4o0Xwxp5vNXvEhGDsjHzSSH0Vep/lWkOaTUYq7FKSirso+ENe8LtEbPTn+x3Gf3kN18szN3LE8sfxrl/iH8X7DSZn0fw3GNX1Yt5f7sFoo26Y45dvYfnXGXV94t+K2tB9E0m30zSYHwbyaMZx6s+Msf9lfzrQ1mPTfhhrcesaNFb3sWxYZjcQhnVj1ZT/Dk+n05r0FQhRkva6vtf8zkdWVZfu9F3/wAhNG+H+qa1dr4m+KGoTEt80Wnh8OR1AbHCL/sjn1rqdQ15EtE0zR7aK0s4htSKJdqqPwrHudafVkivbi6ENvPt2u7YUBjwSegHua7nTfAo0myn1LxZJc6ZbW00U9lqWmyi4jcZz80e0nA6ksMc8VFSVSs1z7Lp0Q4RjSXu79zA8HeGr/xHNDd2trJqVkLnybtrWePzof8Aa2seg9T+ANeh+HtP0nTYY7XQ4dO8YX+mXMhIk2W2oWoP/PPIG9hk/McdsVc1C6a8t5rmLS2uNGklE0eseF7j/SEIGA00Y5c49iPaqZhbXLdblo9P8cQQdLuzb7Hq9t9QMbiPTjp0raFNIiUrjEc6k76YLyDXNpLHRPE8X2e/iP8A0ymx8x9D+tWLPz0lGhWl1dWssnA0DxTAZopPaGfnI9OTVvSbO416H7KLy38RabFIsc1r4gt2t72zJ7LKBycdO/HWtLTtf0XR7k+Hobm+ilikkVbXXCVaQEYURSvxt645rWxm2Ql9N8J2yRX5uNCa8hdVs7h3u9KjfOBubHy+uAQOafqOpa22hXMckg0pLhMLq2kxC+tQuMDKHlBj249a5+O9/sa5mgni1jwUryMqW9+Pt+k3C9jvGdme/Iq5p2lziZ76K1l8OKsbSnV9BuxNYSAc5eE+vpijYVh+jW91NsuYrW2uJHwP7X8KTiMk9jLbtx9etXtR1DTdHlN3IdM8Q61bT+TLJbBbW8jUjA+UcOw6knAFZGu+JEWxaTQbWx1KO/gWNtX0u4FtciVeSZVVeFz2BJ7Vjw6hJOVuNUnlnvzGsclzMBlwPcdB7Vy18SoL3dWdVDDOo/e0Ra1D7VqVzHJql3LfLbyM1qLgKzxKezMAN59zUqsB9fWo2O1Y2PCyjdGSfvjpketVb27W2KhgzyP9yNBlm/CvGqzlN3ke5TpRjG0TQIVxggEe9ZzLeTXckTW6xW6/dkXG41TfXT9yC2kdwDuDDG0+hqObVbmZoozIICeohBDc+pPWsHUSNfZ3J9a0uO4tSl7Zi7t2+VlePPb9a821f4V+B9UldrENY3RbBjjmMXP0PFes28e7LvPLMxO7LPkZqK+sLO8f/SreKUdiRhh9DW9KvKGza9DGphoz3VzxW++B4snU2PiTVFhdBuZXICk9VPr/AFqg/wAG4Le6XS7XWdTvL2dQTAkm1UX+9Iew9upr12ykuTrH2DQrm5urRSRctK4aKH/dY8lvatnR47fRI3hFnNg7pJro5kaQ+rN17/St5YyvH7ZyrC0XpynAeGfgX4S0i33anF/aMwO5nl+6PYD0+tdQnhWztzZXXh21t9PnsZlmtpRCMBlPBxjmujW5sr9igukZY+TBuww92HWrUTszYjWP7PtG1hnP0x2rgqV605c0pM64UKMY2jFHjC+PPEPhjxbdw+OfOvIbyVpPtOMZY914x/wH8q9Le08NeIY2vLCOIo3R4mIde43c8H2q54h0DStdsXtNStIp42H8Q6fQ15Brnww8UeGb2XVfAWvXEeeTbSuTn2z3/GuxVaddavll36P/ACMHRnS2XNHt1X+Z6Tc6LqsEJistTaeEjBin9PQGobrxBr1jpzabPYi0tGdXd4IvvbemW647/WvOLT4t+KdAgFv4w8L3TzJgGWGHarc9cgkfpXR6N8aPAeoTRxahqTaXv43zQs6r9doz+lWsNiOkebzTJ9vRW8reTPZPBHj/AEufS3tb26unud2RI8m7PHHJ54xjHvXC+LtcxelLZDcXs5KwQjsPU+1cTrfjnwBfrINL1a1ebdhJ/KeID/axgH8Ks2HijwjoqnULbxVpVzdyLhvtDHLY64OOK1nSqSiudPToZxrU6cnyNa9TtvC3h3+zQ9/fN5+pT8yyHnZ/sit9F+lcFZfFrwi8LPealDa7WKsQ+9c+2Of0p8/xe+H8Mpi/4SCBmHXaDgfj3/DNcVTDYmctYs6oYmhGOkkd9gUyWOOTh1Uj3Ga80k+MuhzSBNH0rV9WXcVLW1lIRj1GVHtWZc+O/idqKD+yPBVtpqkn95qU6rxnjgsD09qlYCt9qy9WhPGUntr6I9R1nTbXUtLm0+9jWe3mQo6OMgg14/GviP4W6zLun+2+GZl/chwfkYdFJ/hY5xuOQcDPrT3b4oahEy6p420TTA5+7ZxtIyj2Ix/Oqt14HtNUTHiHxX4g1v5txjiRYIyfyJ/WuqjTjSTjUmmnutWc1SUqjThFp99ju7D4p+D5bQTXOsQWZztaOZxuVvTAyaltfGHhvXpNRuND8SWMN9pFq87eY2BKuDmMDo2emPcV4l42+FFlIn2jw8s9mqr8yXM28N7561X8La94q8JpFa6toFqNOAK/aY7BfMXHQ5Xbu5x1zWn9nYOtB8ut+jMp4vEQfLNfM6JPiXG+tiTw14E1e5aSNSkVy20K+OSMD7ueRz3q/ceNPi1ertt9N0LQUPQyuJZB+GW/lVKP4laLDdJeajHq91Dc7YL2N7bG6HIJwTjBGMg9a2dI+IHw6M8ix33kxByIzOiglexPJwaXJOm+RULpLR6y/pk06ilo6lvwOfuNI+JOvZXUfGWpSK3WO0Uwp+fH8qm0r4HW8rrNq99PJuPO6QsSfqa7+L4kfD22kSM65b726bVLD8wMCppfit8P4/LDa9Cd7FVwvQj1z0+pqZVsbtCDXojojTwt7zlf1ZBoPws8L6RHiHTo2Y/eZ/mJ/Ouii0S1s0VbSMxKD/Acf/Wrl9S+Mfgq3ikNtePfSqDtihG5nPoMZFXfBfjoeJ9P1uRvD+raZNBZ79NM8Z2XExVsK2QMAEL0PINYOhipe9U/E2VXDR0h+Bu5uIm2+YjjP8S4I/Ef4Vg+KPHHh3w7E51i+jhkA4jjPmMx9AF/riuFvdF+J/iBQfEXimz0K2I+e3sRliPQ4/8AijSaX4M8H6POixRSarfucm4u28wr6sF+6D6cVpDB0L++7vy/zFLFVre6rLz/AMjkbSPxN478QSX+l2Q0+KUeWdRlj8seX6gDlm/H8a9a8D+DdA8G2pktVNxqDj99ez8yv6gf3R7D8c1dCPIirbwmMAAUv2G6Yq3mHA6jOc/nW+IxDn7kXZHPQocj5pK7NJrzzBhc/SpIFZzzgA1WtYzGhZgAB1BOD+VXreaKQ/LIvX1rzZxPQjJMmFtHgHO6gRBR8pKn2qYrxwcUqEJz1Nc93cvQpP8AKDvhRz69CPyqtLHG2fLkMb9g/T8x/hWjKqsTxiqF2oXnrWkZD5UytL9ojikItpZigziPD7vYYqxpyLawhZYXSRuX3dcnr1rOi33WpokbvHHbkSSMjYJf+Fc/qfwrca7mdjuYtns43D9a3fuxt3MHHml6EblZMbcD60eXuHPHvTJjCVCm2Kf7UbkfoaRIQ2fJuCPaQY/WsnEeq3HrEc/f/Knqu3OW4qFjcxE7oiVHdTuH6VEbtW4OR7Gp5WFywYo2bsap3NiM8gMO2PlP6VIJsuOAB61a8xSvzVSbQjn7myEXAkkT2PzCq0djcXN3HaqEk3fMSG7D2Nbd8ykVU0FRNeT3W7ofLX6Dr+ufyrqpP7XYzqJWsOktfsrFJUIAOA2ODSDyH+XcorXZWLdRt7VBJYxzNueNST1I4NYuqm9S+RpGW1u+cryO1WIo5AANhIqePS2hIVLqU9fvgED24xT5FvISB5QkXnlWH8jzRddGJXFiA24I20vl89c+4qJrxQuyZTG2cfMMVLHNGR94A1LTL6EGxg/zKG/3hmpYlQH7hUH+439DUhG/7uKdtKjkVLkBm6hYR3ksVoZlUSSDG4YZsckD34q7c6dZt8jRFSBjKjj9KptPs1u2LD5VViT6E4A/rWycH+ta3tFGbScmYT6KMnyZefrVWawvYe24fnXSFQ33sH8KQx/3SRjpg5/nS9oachycu7bsnhDL3DLn+dQm1s2+4rwt6xsQPy6V1zQLJkSLEef4hiqs2m2ztgoyfTkfpVKrbYTh3Rkadda3p3Om6xKuPuqxK/njj9KvTa9fXC/8TzQLHU17y+Su/wD77TDU46SV/wBVKre1QyW1zFy0Zx7VpHFTXUxlQi+hm3L+ELiHZ5epabN14cSp9NrAMPzNcZqFnbyW03m36xICcAIckf0ru7jY6lZo1cejrmuZ8Q2Gni2lkFjCSBnhevPpXTSxEXL4TCpRdtGeeadaGV3aMZQt8rN3FaH9nT/3U/76rs3s4XRWWFUDAELtxjjpUf2OP/nkPyrSVe72MVRsj3c8VR1TUrTToRNeTCNSdqDqzn0UDkn6Vmyaxc6lM9p4eiScqdsl7Ln7PGe+CPvn2H51c0nQ7exnN9czPfaiww11MOQPRB0Qew/Emuf1NCqtvqutHddGTS9PP/LFWxcSj/aI+4PYc/Sti1t7PT7QQW0UVvBGM7RwB6k/4msXxn4x0PwpYi51a7CMw/dQp80sp/2V/qePevI57/xz8Wrh7ewU6R4cDYkckhWH+03WQ/7I49a66OFlUXNJ2j3/AK3OariIwfKtX2Om8dfF6C3uTo3g+Aavqbt5YlVS0SN6KBy5+nHvWR4e+HFxfXp8S/EvUJLm5k+YWRk59g5HQf7K10ehaT4W+H9n5elwi41EriS7lAMjew/uj2FYeua5Pdb7i6maOEcn6f0HueK6PbKmuTDq3n1f+Rj7JzfNWfy6G9q/iVI7ZdM0eGO2tYl2osQ2qoHoKwrHwre+OxqGk2f2a4u44Vle3nm8p5EJ6x5HX/aPA4rr9I+Hvl2F7f8Ai2NxoL2iTW1/pdz5hVie6BSXPTnG3ANd3d3Mt3o4axsYfFvht7dIpLrTrnbqUYXqzAYzzzhcfSpp07O5cpXMvwroHh3wQ114f0G8Fhqt1bxf8SnXZDJZu4HO2Qr8x7cHHtVzUbyax1f7XqF1qngfV5sBnmP2rSro9Bz91Rx/smotOa41LT3stH1Cy8baZH/rNG1seVqFv7K5GSR7gH3qbw8t1I0+leGr+7tZUQvceG/EsLPEF77JDkhffJFdKRi2R3MC2Nwup6lpN1oFw5yniDwy5ltJSf4pYh2PuPxrZvdFY2s2seJNPt9bmtxG9vf6BG8GoOp5zIgI4A56nPpUE8+h+Dryexs5ZvCWrXsKbJpo5JdJ8w8sI8naD2zx9KzNXSSG8Os+JtLu9GvWAYeJfDc5kt5RjhpY+eP94H61RLuy/f6pL4uWaKz/ALJ8W6Qrhv7MctZ6jaEDHyknLMPU4NU4rpJQ+i2uqx3WOvh/xZDtkHtHMeT7Hn61JLbXOuLFdXWm6f4xtDgJrOhzC31CI+rKCM/gfwq7eX9ppmn3ltDquneNbvTZ0b7FqskUdxagckK+PnfPQ8Ck3YaWtkP06Kx8PC3uNSvdR8J29xMYm0i9nW6tJzj+FjnYp9Tj6Vnas/iRr2wtdO0S40C4huWS3fTrhvsU8ZO4nZtGfc4zWhp6QjUTJcatdXNnqDrO+lXOoJPsJ6bG92x8oPGK7PX9R07TJIr24sxcXZBESPIWEfAzt7exNZTcZU2+ax0QpuM43jds83ks4dOvXjnd7+6LFnAU+XuJ+bCj37mmXcMcccjXcXkFf4eOB+Faup6nfaveB5MA9ESMbVUf571T05JrbUpW1OZESSNoikZ3gKepJBznFeBNrm916dz3F8PvLXsc1JFJb3MclvCypIdqEMNx7/d9Kja3FrfNdXS3Es8sm7KYVQPpXoF2uk7VubeOAFPlQpwVUcAYNYV1tklMkmOeADUydvi1CKf2dChaTWsgIgZVbuuMGku7KC5x5icjoRwaW70+Jydq7Se47VnXtxfaVAZ2milgXr5rYxz60JKQ3Nx1ZoTtBZ2TM5CRQrkndjAHvWHDPeeJyVtfMstJBxLOeHm9l9F96heBte1Rf7ZuBb6dGQyWi5Hmt2Lt3Ht0rrzbwGBI4kTylwFVR8oFNv2S21/InmdTToR2kdvp9tHY6fbgAD5VXoPcmriqdo3kFsYJHShAFGKWuVybd2bJJKyKs1pCzlxHHv8AXaM06OOSPpI2PQ81MeKQtVKTFyoie6K5Vo2IHVkG4fl1qOK7hnXdFIki+qsDTpQGPPFU5NMhulnWJ0gmC+YzjKMB/eDDv04qopMeqQmoJBPhJYUkjbIYsD8v0ArhfEvhTwxc3K2baNaz3U74BWLhc9PeuhC6jG5sf7XtpbyUE24nTado6k7ev5c1d8OaTDpAlmuJXnu5TmS4k5B+npXTTtT965jVnzrlscVH8EPBrx/vbEhyOdrkAfSoZPgV4VXLRrIoHq2f5ivXYgrAHt6ipdo+tRLGV7/GyI4WilblR5BD8FdBhO6OJPxiQ/0q7F8MLa3w1q/kuDw0USKR+Qr1HFKKh4yv1ky/q1H+U81HhXVrVl3XU14ncNIQf0q3b6VYxuFurdom9ZMmu9OO9RTxRyLh1BHuKHiHL4gVFR+E5620m1ZcxCLHqoFTSafCiE7ugqxPp0SHdC7xMOm01mhri8uJbUO0iRECQoOvtn+dVGmpv3ZA6nIveRWtdPTVrs7QRaxNyT/GfaujGk2jwCF4EZMY2kZFMs7iztlFuqeRj+FhjmtOORHUMrA/Ss8Q5bWsgpWevU5O+8A6NNK0tvAbZzzuhYrz9OlZ158PdIi0K722do17b5mhme0R3mBb51bI+bA5HpzXoS1LCVWaNlVWIbG09Dng/wA687F1ayp3hJ3Wq+XT57FSpQknoeO/8IPbywDfovh6dTzk2KofzApo8JC1O630HRAR0/0VG/mM16JpKiN7iykkSSS2maJmUDBIP6fSrskMbD7o/Ku6nmFSUU73TJ+q03rY88tINctk2x29nbJ/07QqP0GDTyt7OSs2pOT3VRtI/Cu4lt4jwVH5VC9tbOmy4t4Zl7b1zj6HqK0WIT3RXsXHY4W8sYoYWkmaWUD1PWrfh7RowovHhAkfnkdK3/sOjamzn9/CLd8KqNuRzjrzzwcjrU0bTJCB9nXC8Yjbkf8AAT/TNdXO1HTc53aUtdkQpa8joKmW3xRDdwu5RXAcdUYYb8jVgMDXJK/U6VYrm3X+7xTfsqYKr8qnrirgGeaXb7VKbKcUzKktLiI/uLp8dlYAiojcXUZPmRg+61suvBqtIqkc1anfdGbhbYqx3StkZG4dRVTU5vLgd25x0A6sT0A9yasXNnbyKdyCqmm2kJuz5ahlhbK7iSN/41pThGTFKq4osaRZtZWYSTmaQ+ZMfVj1/Lp+FXAoJ6c1VuF1GPLr5dx7AbG/wqm2pT7lRoZLZ88+anBHsRxSqc03dGlNxjFI2Sq+mRSpEpPSq8F1FLzHIrD/AGTmrUbA1zu6NHYY1vzxkH24qCdWb5ZEjlX/AG15/PrV3PFRuu40RmzJxTMx7SB+V3wHtj5l/wAabJbyx8RXEUy9gG2sfwNX5F2ofWqDIxbLCtYyvuRymfqsstpbO8lvJ5mPkXacsewFWfDSGPSoi0bKdvVuNx7/AK1Y8+YTwQxucb9zZGRgdv8APpWnIiyMXI69gcVq52hbuZct537EKbamWNT/ABVEYgv3WP0ahvNUZ259xzXI0dFydouetNZc8MM1HHN6tU25SOtS0xFe5to5oWidQyMMFW5BrOi0iziQpHGyem2RuPwPFazN2pjeuKqMpLqJpMoQW9zA3+ujZOoDLg/mKsGSTb80DH/cIb+XNSk+1QzkDDDg+tWpX3FYyrArceIZSoyioqk+hGSePxFb8sHOVOao6RdtcafLIwVj9oZQWGTtHrUzkbgytJH6hTkH8DXRUWy7GUHq2OMcgJyv5VGHZW6EUye6nhUuENwo7KMN+X/16m84bcyQyL74yPzFZOLOhTDeO5pylTURRZfmikB9aVYZR93moaZqmmTn3wfqM0jRKRkFl+jcfrUAZ1bDA5qZWYjO3FRdoHFFWa2yMMI3+q4rnvEmmk2crWkDfaMDyyhBG7Ix+FdSzY61ieKjJHo9zNbsPNVQV9jkVtSk+ZGE4rlZntp7McSzwmbA3IDwTjtmmf2XN/zwWtl4kmto3uYtrSIrMj87CQCRVX+y7L0T8z/jXTzGChdHoGbaytMDyre3hTgcKiKP0Arybxt8XPNuTongi3bUtQc7FuVQsgP+wv8AGffp9a58L46+Ld3I3zaR4bjfD8HyhjsT1kf8gPau30yz8L+BLNrfRbYPeEYkupMNK5+vYew4r11RpYbWp70u3T5njupUraQ0Xf8AyOb8NfDIyXJ8SfEe/e9vJTvNoZM59BIw/wDQV4roNZ8TEQiw0uNILeNdiJEAqqo9qxNT1W71K5jSWYhpnCRR5+Z2JwAK6fRfAEnlX48XXFz4a+zvEbW8YxSW0hPQEk/Oc9V4GKmcqld3n93RFQhCkrROc0TR9Y8UfbToMcGo3loA0kBuFV2z2QHqfc8V6p4a0TS/D2oX1rouoI2u3VnGJtB1eZDGzd/n2/Meowp25NXfEV5aaY8sWsaRdafYXMEcSeJ9JVC7BeR5hQZQZ5xyKralDfXGjxt4g06z8e+HhzBq+mYW+th6kLySPVT+FawgkiZSYlzqK/26jNqGo+A/Ee0R/Y7/APeadchRwFP3cem0j6VDqi22nXovvEml3fg7UnwV1/RWL2Ux9ZFHGD/tD8ataaLu/wBIkj8P6lZePtB/5aaRqZC3sA9Ax6ke+D71qaNDp+gzXWlaFrBj1Ke0Dx+F9Yuw0MTt23YJ6fwgkVqkjNsZc6TLfWEmreMbOx1Sygg8618QaKHS8cdsInJPfqRxTrvVr7WtJ2+HV03xt4a+zrFc2TTmPUVx1JY/eb24rJvtR+1a7HLeXurfDzxQqLCizt5unXIHQD+DH0waj14R2d1Hf+MNBm0e9OCnifw6SYn9DIF/9mBppCH6FcIVfTfCuvGUYxN4X8UoSw/2Uduf5irOjWbWZuLiyk1T4d3Nvt+0294RNpkpY8bcnHJ/ukfSr93pV7Nolzc+Mraz8Z2EEKTWU9jbmPUSD0JGRtAHOQcn0rP1/Wpri1Sa3vIrvw1eWgii0zUrAAxMAMAE8kgdc98VnVqxpx5pGlKlKrLliW9cmt7a71LTbHR7jQLm5iSaPW9HkiAuivQsoztBPO3HI71i63a/2lcW9xqka3GpQwiJ7po1WR/XO0DGfSm6RaC1tUgVVSJAPKQfwDt/+qrQ+aYod2cZJI49a8eti51Ntj2aOEhS31Zhr4du5jI2nK0ssPzGND+8x3Kr1OPbpWrJr5kS1jv/ADg8cSxbiS+cdWOeR9K9G8F2Om6SjX9xf2M5K/6xSCIz22t9Dz07Vy3jT+x77VnexwUwS7nhWYnqPStJ0VCknJ6vdGcKznVcYrRdTOttVaSCNLNoo0wdzrgkn3/zxUasWfDHeSf8ms2+8OzWjl4J1jk2bwgkGHXPUEcGsyfXLnSGC6lYzmEn/Xwrvx9QK4p03LRM6oVIo6nnYVGVOMA+nvTAFjU7QB685zVLStWsdQjElvcLIuM8cMPwPNUvEOtJY+XBbxNdX1wdtvax8s5PGT6D3rONOTfLbUt1IpXuT65rVppVp51zISWOI41GXkb0Armb+11G/MepawvlJvzbWfaMY4ZvVvrW1pHhiaK4/tTxBMsupn7sa8rAP7oFa13bW8/l+YrtszwTgE1pNqC5Y79/8iIp1HeWxgRKzRxRiSSRe+4cD2FXBFcwszWU3lnH3T0NXDCqJtQBQPQVHAreYWJ4Hf1rGN0jd00xY9WmiAF5bt7un+FW4tVt5h/o7rK3dc4YfhUbIGXBAI+lZ93plvK29R5cnZl4qkoPclwmttTYuFhuQN5YAHOAcUrttXhs1gouqWuAJFuEHXcOfz609NWhC/6Usluc4+cfL+f+NHs+wlO2j0NGa4ZX2qpx1LdvpWFrWvTWsv2CxiE9xOMkFjtjx0Ygdep4qPWtbWORbKwUXF5L91V5Cj+8cVP4e0f7I7XUw8y5fmR25yfQe1bRgoLnn9xMpuT5Yj/C+kw2rNqE+6fUJlAknk649B6VuTIzDYG2kjP4VFZNM0X7+NY3zjA6YqWKGONnZFALnLH1NYym5O7NIxUVZENtA1u3yzSkem7rUzajNDKFkgaSPs6dR9RUmPpQVUjkVDl3Fy9iaG+t5eFfDf3WGDU2/jismWFSfuKw9DzVc3xjuEjiLq2SGH3l/I8j8KXKnsLVG6xwKjkkwPaqD6kiPsm+UdnHQ/1qhrmoNiGOylD3UhIijXke7N7CmqbvYHNJXZS8T6xctdJoujr5moz9T2gQ/wAR9/T866TRbGPT9PitVwzKo3vj7zdzWf4c0OPTBJM5Mt3MxaaZuWYmr13dgF4gcYGM981dWoorkj/w5nCLk+aRelt4Z1KTJuXHb1rOl0lo/ms55IG/MVc0qRpIfnOSD1q8BxWEa0o7M1lTi90Yf2nVLRR59uLpB1aPr+VTQaxbyggs0T+jjBBrTdAazbuW1a6FrLCZGPfbnFEqlOa96P3EqEl8LKCG3t/El2LVNtvMElVh912wAxHrz1981qNIMetY+q2NxM8NpZXHk/2fHJPH/wBNFZgWX8OT+NRx3l5GF3QedERnzErlwUFKHs76x087dH80EanLpJGs8oHLcVl6nctJMtjCxDyD52H8C/4mo7rU4UgZjuZ/4Y8cluwo0a0eKNri4cNPKdzH+lenSo8vvzWwqlVS92LLltDFaxLDEuABjFLJHup560VLk27hGKSsivJFuwJFSUDorruH61GII448QzTwP7nzE/I8j86tNnNIVo9ow9miiL26ilWOa181T/y0gYYH1DYP86u+dj7yun+8uKQxqaYxmjXakjBD1XqD+FDcWPlktiVpBt/+vVd+WNNQqv34zj1jOD+XSnbUf/V3CZ/uyfKfz6UcvYTbW6Kep3HkWxYfeJ2qPc1LpNuIbVOck/MT6moTp95dal5k0Oy1hGAxYHcT1Ix/nrWrtH3QMAcCtJvkhy9WYw9+bfYUKCKY8St95QalQYp3UYH41z3NzIudMt3JZVMbY6odtWIY40iVC0m4ADOd2frVxl+lRFFznNHM3oxcq6EcAmZSN0RI6Ddgn86Hdl++jpzj5lI5oZOKVJriJdscrBO6nkH8DQkgbZWuJPQ5qtuq+7wOMXFsvP8AFGdrf4VUkt7cQnyr6MSHhVmGzJPQZ6Vooi5+43T4/N33GeN5UfhWnGDjvUFpZz6bAsc8RY7QWaPJUGpVniY8MPpRW3siKequx7Lz0qNlweOKnG09xSFeetc12jUpzRs+M4b03CoJlCjgyRn2OR+taRUY6CoZYlYc1cancTj2M+Ka43bcCQDoQcH8jU4udvyyKyH/AGhipDax+lNZWUYVuPQ9PyquaLFZoQzLtOGFULubapO48DNW5fKP+sgVfeM7T/hWZqMcDxPEl55LS/u1My4ALcDkVUIpslvS5LpELW+lQq2d0hMhGfWrytmku42jYLHGxSNFUMo4qBZFPRga6Ju7uRT2LSqDzTlXZypIPsagV/epVfnvWV2aIc67yGdEcjvjB/MUwjyx+7klQ+53D/GphQVBpcxaRGlzKpIaNHGM5DYP5GnNdKv+ujeIH+8OPz6UjovpUYUr91iv0NJ2ZXKyTzIyuUkRh6ZrH1x1+xsyDaQR7jrV6YKx/ewxye+MH8xWdfWqT7YY7l7dXOD5g3r/AENXSUeZETvystajDI0mBJ/AOPwqj9nl/u/rWpqdrcLKqQ+XJGiKow+G4GO/Hb1qj5V5/wA+035r/jWjV2KE7RR51rniSfwbr0dho1xNHoV4+HiaQ7A2fTpXRWmnalqH2e/Sxv7mwluVglvre2aZIiTjIVeWxntwK0/Cnw/uvGtppms28ekahpVvqGL7TrkyKyhOu4gfMw/uD2Br0TwtNpUEF/Y/Cq5tNM1aO7L3ej6oHXzcDGxFY/ugevyivajTVlc8NzINN8G2PhbQ9WfVNPg8a6bJcKSkFsrXUAH3t5B/hPRVFXlvtR1eG41Lwteaf4u0GYYudBvI1jmtgBjamQMYH8LD8ay7Q6fP4kd9Pmuvh540Y5lsrnmzvT6gH5WB9V5p+rppz65G3i+zuPBfiTcBb65p7f6LdN2yehz6Nz71cUQSeGzD508fw/1dtNvE/wCPnwvrYYJ7hN3K/hkVa0jS4Z767vNNi1H4d69bYe6Rhu06fJwD/cOT6YNXNcsCmjzXXxQsbS9hs2QWer6Yri5YE/eIXlAOMnOKNc1HVL+xea0sNL8c+Cp0Vfsttzc2ygYzyTvP/j2a0sSSeKtU0nRNSni1rTLzQp723SEeK9Nt02yN1JO0HYM+vUd6zdVh1G40qJ/GGlWXjjQVG6DXNLG28tx2YqvOR6rUPhiOSO0m/wCFda8mpWQU/aPDWtH95H6qpblfocj3p+gadbz3dxqHh6bU/h/qts6reWd4mbGRmPAAJCnPbaRVCSJdLOpXulMvhfUrDx7oOMS6TqZC3kI9Azdx/tYq5p0uh+Fp9U0fwtrYsta+zrINF1Wd5LWAnltnHzenBIFR+MtY06x1HUtGu9H1DQb66gV4tb0zyla729zjlQW7GsW4vdU1LT7WWe6N9cxxeULqZVVsdzwK5MRi40lZbnVQwsqur0RWn1SXUdV/4SC80NtF1OaEw3LW92zrN23Fc7SMdOM0WcUVxcLJJcfafJUIi4wFx3I9asWUa29r9kvZ4pVkbKbjlt1R3GlbT5kEkkbA/SvHqVPbPmketTh7FWitC8zAkKWAJOACeppom5wyhl6FSeCPSsKW/bR4jLqSsYU6ynlgCf1rYtLqGQ+ZbyqxHBGASMjuDS5GtTaM4s1LfU41MEe97JkJ+dPmTbzxs+tQX99LfyRlo4QQNuY4wmR6kDvVSQpndIe/f1q7p1w+nsZrljaLwysYyHI9ATwO/QZq4+9o9jKaUdVuWG0u5tbb7RNbEJgbhnDLnpuHvWfeQuseZICAeRvGB+tegaNqmiS+Ho9aEF5eO5IaORMbnf0U9s9CP615p4i1HVPF/iCbTtEdIxEC13eyH9zar3G4cZHT69K6Z4PVKDucscU9eZbHG+LfsP2pIbBSNRRgxaE4WMf7WO/tU/h5dX0W9bUZNNlujIdrXDg+ag9s10mj6Xb6IssFhcPJvwJZj1lPr64zWpLC0c88dyUdAoMcgn5LEZyBjJ9O1RKokuVbDVNt8z3M+y1yyujjzhHIT9yT5WJq/wCYp71iX2hRagyNcF32gjJADH3yKqrp+raZL/od19ogA5hm5OfY1y8sXszqU5R3R0h5oACjA6ViJrgTCXNvJDJjkdq0be6WaMMpUg/3WzUum0bQqJ7Fn9KguHEamRug9Oaez8VG7YFTY0uim+pFQmyznkL5C9h9TWd4l1eO2jW0ghFxqE42xQrzgnu3t/OmeIdb+ysllZp59/MP3cY52D+83+HernhXQV00NeXknn6hP80krc7SewraMVBc8vkc1Spzvkj8yS10d7QLcwCNLtkAkcKPmOOc9qnW+uoW23Vvkf3k/wAK1c800qrDBAIrL2jl8Q1SUfhIYLqCb7kgz6Hg/lVgMKzrrTI3bzEyj/pUBOpW0ZxIsvpuGcUcqewc7T1RsikY8Vj6ffSb2W8Yof4Sw4P41oNLn3z3BqHB3LU0yQsM1A4UEsFGT3oZs1Q1S/isrWSedwiIOSaqMGxSatqQ67qNnYWbzXfKAYCYyXbso96zNH/tIxJcXTG0Mp3iNV5jB6DPXpS+GtPn1vUl17U4yLSMn7Hbt3P98iu0kVZf9YoI9CKurP2a5Vv1/wAjKEfaPme3Q5ifVb+GfdIzTxpgI8QJJHfKjnP51o6ZdWl1JunnAY/wtwf/AK1aqRRIAqRqoHTAqrd6Zb3MqyygkgYwOP161z3jL4ka8slszYgEYiCxgBccFami+WMLuJ9zXOR2N5aSiS0vW8vbjypBnH4/4ilbXprPb/aVvsUnG9Bx/hS9lf4WL2lviOiZqrmKPzjNsXee+Oaggv7e4VfKmU56DvUzMe1ZuNtxqV9itq8LXFm6QyNDNg+XIvVSRj8vWsyOeEzCGzh8sxW6tdQDA8hs44HdT1BFas0hFYOp3V1b6pFcaSsbXqqUkDfdkjPVG+vb0rGeHqTlz0fiX3P1/TsKbUVzEaMb++Xy1AhXq47irb20sZJhmfHoeRTbe3tbOwsnt3by7hSGRmy8cqgb1J9s1fToK7qOMVaCdPbbXy3MoU07t7lIXEsYAmiPuV5qSO4jc/K4PseDVrYpHaoJ7SKQ5K89iKvmg91Y05JLZjyw9aTqarNa3EfMcuR/dYUz7RLHkTIeO45odO/wu4KdviRdPSmN0zUMd3G/AYZ9Kczg9DUOLW5pFp7EcpFZepTZ2wqfnkOB7Dua0Zj8vtWZpUP268e6cEpnbH9B/wDXrahTUnd7IyxFRxjZbs1NOtRDb53Op4wA2MVbaRwdrqJB69GH4inHgbcdBScYrOpVcpNhClFRSIhKcngrz/Fz+o/wqVZGwWVTj1HIo2Bu1OWDBDAlT2IODUc8XugcGtmNWRXHakIBp0iyL1VJP94c/mKYuxwcsYj/ALXI/MUWT2ZPM1uDL+VROo5qYxzY3Bd6j+JDuH6VAzD3zQ00PmTIZhwfSsu58ua+trWRcqXDMPbt+v8AKtaT7uKz9JWKbU7mRlDleEOeBjj+ea3w61cn0Mar923c2rq4CyFySAx6j9KjCxyqfMhjkX1IwfzFSiMEfNg0bSDjtXNKTubJKxTuvOiCtaofvco7Z+X1B9aeJpguWhyPVTnj6datFeeaQxCp577oLeZBHcxNxu59O9OMi496WWMMMMquPRhmqc9swceRI0QJ5B+dce3cfnQlFhdosM3PtTGqJRc7gg2S8djg/kaa02w7ZQ0Tejgg/rRyMd7jZjgetc34jbe0EDY+aTd+Q/8A1V0Ujqy5Ug1zt5D9r8S21uUZljiLtg8DJ6n8jXVhl7930Mq1+Ro6e3dmjRicMQM/WmTqrNl0V/qKei/L0p/l7qmUrMUUVGjU8ruQ/mKSBbgjkITnjDc/rVsxGgRCp9oaJMg87Z/rAUIPfipVmDd6cUyu3PHoearm2VQdqtk9wx/l0o54spcxYL5+tJ15quUZU4mwfRl/rTS06jc0e5fVDmna+xSkSy4PvWbcQtLNFGrbR5gYnjoOTVr7TGx27gD6GixCvqUMbYOSf5UQTUkE3eLItK8Q6TrMsq6bfRXLxffUZDAeuDzj3q/5i+leQ/EbwXrWh+IH8QeFzKyI5fZD/rYD7D+NPb+dY/8AwtLxl/z52n/gI/8AjXo/U/ae9TenmeesUoaVEfRfiDURfaha6b4mkvPBGvQOW03UrR82VwT/AOOnPcHmqviaK1uJbaL4mad/ZWpLhbDxXpRxHIe25h936Nx6VseF0TVvgZOuqqt+Ft3Ki5Hm4IXjG7PSqX7O8kmpeANQs9Rdry2XeohnPmIBjptPGK9GLueY9iw9v4kkhtdB8aaJb+OfD90wS01iyAM0WejMc5X/AHge3WtzTVm0Hw3Ovh24fx/YwXQ32c9xG8lpGvVU/wCejA9MkdKi+BqrD4LvoolEcY1S4QKowAoHAx6e1eWrI+l/tE+RprtZRS48xLc+Wr8nqFxmtkt/Ik9Cn1rxBrvhe9k8Bw6dd6kk2+awv7lo58E5cMjDhscDJxWLomo6HqerOth9r+GvjTrLZzJttrh/90/KwJ7j9auftIgWMmi6pZD7LftOqtcw/JKRnoXHOPxrvb6zs9U8O6PPqVpBeypNEyvcRiRlOeoLZ5pJjRx2sW+nfZV1b4naZbaLqFvcJFDq+lyurT5/iJQZVf8Ae9eKzvHHia4u5b7Qb4aF4h0a5iD2cqh98BI4B7MQOcg5zV2zvby68JeMUuruedEu3jVZJCwVcj5Rnt7V5qnD8cYXj2rz8XiJQVondg6EajvLoWi0ccMUYEkkkYCh2kLfKB05q2uoXXkrbszKn8HXge1UIf8AXr9a2YP9SW/iAOD3FeNq9We0kkrFaO6lhykL5lY9SvI/E1tW1pqRtGb+0JBI44Gcj86wrL5rp2bkjoTXQWxItMgkHYf5VCWopsj0l55nk06+jWaON9zsxyQD2FQ6p4ftZL03OnzT2bBsriTjHvS+F+YJ2PJL8mte4/5B9238Sx5B7g1vSnKK0ZjUimzDhvb+1cLdxLOi8iTP8scH8a0rXWo55wl7dTCNlYlnHCJnJAzwK6nwhBBJbXfmQxviyBG5QcfKK8m8bcIijhd7cdq66cedpdznqTcL9bHRz+KdW1y3k0PR7mSz0JcpLIowZFzkhT1GfXvW3aX7W2ijQtNtorDTwB5ixj5pm/vO3UmuY8Nf8gWD6VuQ9BWlarJe6noZ04Rk+ZrUnhRcc1PItoqJ5EbIwXD553H1qFKeelefJ6nYh6tTX2k9KQdKR6gooahYLPktGHGePas1tFaJ91ncPFKT68VvXJIgOPam2v8Aqc98041JLZkuCZzt5qd3pSK2oQGSPON8a8/j2qpqfiaOaGK30fddXs/CJtPye7f4V1d4AYsEZBHIrx8SSQ6vI8MjxsJ2wUOCOT6V3YaMaqba2OatVnTainueieGvDv8AZ4N1dyGe+l+aWRjk5PYV0q4/KqemOz6fCzszMVGSTkniradK4pzc3dnbCKirIZcSrFC0jdhVK11OSRSZLcj0x1NX5OlRqBkcCsyyWJy0QYrgkdDQFU9RRSd6aZLIp4Yn+8oPvWZc2NxErNYXBifqARlfxFasnU1GelUpNGbijnpdYvLWYQ6hp0wBOFmt1Lo31HVf5e9UNPtbnxTqpuLuGW30m0O4RyKVaZvXB5x/T61o/EJ3j8JXzxuyMEXDKcEfMKgMkgs1cOwfYvzZ56CuqMrQ5luc8tZqL2OrtZYZYQYBiNflAxgDHYVYDVWs/wDj3j91FT+lcDO9EopB0po604fc/GoEJ2xSSbdvTrSn7oqJ6aJZQbTbNZXkjiEbP97YSAT646Z96aW1C1j2W8/ngdFm5/DPWrb/AHhUbda3TvozNxXQqw6tPcyPbHS7pboD5UA3xse3zDp+IFWNLsWgDSXTpJd5Jk2fdUnsPp0rM1h3j8Q6HsZlzdNnBx/DXQagB9ikkx84bhu/51olyr3eplzc07PoVTustQGpQwicbDHc25P+tjOMkf7QwMUWTGTTIL9X32twWEbbdpUgn5GHYjFSgnA57Vm2H3tai/5Zi4t3CdgxBycevvXj4qPsKirQ3bSfn/wdTVvl1NZWBp2BVa3/ANUKsHoK9A2Gyfd7VXcKx5FTS9vrUDUAVLmxgkO4rhj3XimC3aNf3cjfjVw9aZ2reNSWxlKC3Rk6i1x5Xksu3ecFs9u+K09Ee2jtgqsisBgL3xWLrjN/b2kLuO0+bkZ4P3akugFu5AoAGegrthBTpWWlzhnNqqm9ToGbk+lAPNZOmOzZDMxAHGTWga82pHldj0YO6uWVxnipk6etV4u9S/wmsWN7BJJ1FRHB/GifrSJ92tEjMjePDeYjMpHdTg1DNcXJGJAkvuy4b8xVp+gqpL0/Gri2S4ohmmt/JYyTfZnxhWcZTPbJHSp9O0/+zIfKkm+0SMAXkVMD8P5/jWN4h/48v+Bj+tb+nk/2ZaNk58hOf+Aium1qfqc0n7/oTeYpGBilB96k1BV/s5JNo37vvY5qqv3RXFUVjeDuieio4ulOb7v4VkaWHYzzio5E9KenSlfp+FIRSkjVhyuRUDhtpTcSv908irUn9art941rCTEzNuYQozHH5Z9UOP0PFUdGCDUru6ExmlUrGybNpUAfr3rXufuj61jaIf8Aia3A7bj/AFruo6pmNXob0N1HIrlVZdjbW3KRg4qZJFPeoYSd6jtmnXgCuNoA+lc9RDgyXP8AtUfrUEf36lHSue5uh1IaSg/0pGiGsveq8qqfbPpViT7tQN9yrT0Ap3MO5cZD/wC9VZLyzsZkuLj9wI8neZPl6d81cufuV4d8d7m4VxGs8qp/dDnH5V34Kn7aootnNi6nsqbkka3xK+K8MeoyR6LqErKMHMKANv7jceMfhXIf8Ll8Q/3V/Jf8K80k+9TK+phhKMYpcp8xPFVW73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6" descr="A picture containing indoor, sitting, water, table&#10;&#10;Description generated with very high confidence">
            <a:extLst>
              <a:ext uri="{FF2B5EF4-FFF2-40B4-BE49-F238E27FC236}">
                <a16:creationId xmlns:a16="http://schemas.microsoft.com/office/drawing/2014/main" id="{4D21BE56-E347-4379-A6B8-D16154DAF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251" y="3840786"/>
            <a:ext cx="3608639" cy="27036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6745" y="2223655"/>
            <a:ext cx="21093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Emits 5-40 kHz acoustic pings over 100’s of meters for precise (10 cm?) geometric determination of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70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Pencil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9" y="1690688"/>
            <a:ext cx="2876130" cy="3318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467BEE-C510-45A6-9699-72025992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76695" y="1350817"/>
            <a:ext cx="6177105" cy="4698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3281" y="5257799"/>
            <a:ext cx="4688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Determine scattering function of ice by:</a:t>
            </a:r>
          </a:p>
          <a:p>
            <a:r>
              <a:rPr lang="en-US" dirty="0" smtClean="0"/>
              <a:t>* Point 1 </a:t>
            </a:r>
            <a:r>
              <a:rPr lang="en-US" dirty="0" err="1" smtClean="0"/>
              <a:t>deg</a:t>
            </a:r>
            <a:r>
              <a:rPr lang="en-US" dirty="0" smtClean="0"/>
              <a:t> beam any direction to better than</a:t>
            </a:r>
          </a:p>
          <a:p>
            <a:r>
              <a:rPr lang="en-US" dirty="0" smtClean="0"/>
              <a:t>1 degree; </a:t>
            </a:r>
          </a:p>
          <a:p>
            <a:r>
              <a:rPr lang="en-US" dirty="0" smtClean="0"/>
              <a:t>* LED pulses 1 ns FWHM </a:t>
            </a:r>
          </a:p>
          <a:p>
            <a:r>
              <a:rPr lang="en-US" dirty="0" smtClean="0"/>
              <a:t>* 8 possible wavelengths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60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EHWD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Reusing the IceCube Hot Water Drill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Physics with the Upgrade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 PMNS Unitarity; Theta-23 Octant; NMO;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19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sio-IceCubeUpgradeDrill_Schematic_20190228.vsd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t="13694" r="15115" b="1613"/>
          <a:stretch/>
        </p:blipFill>
        <p:spPr>
          <a:xfrm>
            <a:off x="786894" y="4302"/>
            <a:ext cx="10591150" cy="68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illAni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418" y="73375"/>
            <a:ext cx="11248754" cy="63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7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0655"/>
            <a:ext cx="10515600" cy="5021984"/>
          </a:xfrm>
        </p:spPr>
        <p:txBody>
          <a:bodyPr/>
          <a:lstStyle/>
          <a:p>
            <a:r>
              <a:rPr lang="en-US" dirty="0" smtClean="0"/>
              <a:t>While IceCube has mostly smooth-sailed through the pandemic and was not significantly negatively impacted by the loss of the 2020/2021 polar season, the Upgrade had a lot of work scheduled.</a:t>
            </a:r>
          </a:p>
          <a:p>
            <a:r>
              <a:rPr lang="en-US" dirty="0" smtClean="0"/>
              <a:t>The original performance management baseline of $22.9 million (US only) and 5 years is no longer achievable.</a:t>
            </a:r>
          </a:p>
          <a:p>
            <a:r>
              <a:rPr lang="en-US" dirty="0" smtClean="0"/>
              <a:t>Working with NSF to rebaseline the project for 6 or even 7 year project execution.</a:t>
            </a:r>
          </a:p>
          <a:p>
            <a:r>
              <a:rPr lang="en-US" dirty="0" smtClean="0"/>
              <a:t>Critical to 6 year project (i.e. deployment of sensors in 23/24) is some activity at Pole this year.</a:t>
            </a:r>
          </a:p>
          <a:p>
            <a:r>
              <a:rPr lang="en-US" dirty="0" smtClean="0"/>
              <a:t>Earliest delivery of data from deployed instrumentation May 2024.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0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Neutrino Events: DeepCore vs Upgrade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27" y="3170705"/>
            <a:ext cx="5351318" cy="2778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1827" y="1231713"/>
            <a:ext cx="5351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abriola" panose="04040605051002020D02" pitchFamily="82" charset="0"/>
              </a:rPr>
              <a:t>Problem:</a:t>
            </a:r>
            <a:r>
              <a:rPr lang="en-US" sz="2400" dirty="0" smtClean="0">
                <a:latin typeface="Gabriola" panose="04040605051002020D02" pitchFamily="82" charset="0"/>
              </a:rPr>
              <a:t> Events in IceCube DeepCore start to become sparse and hard to reconstruct &lt; 25 GeV. </a:t>
            </a:r>
          </a:p>
          <a:p>
            <a:r>
              <a:rPr lang="en-US" sz="2400" b="1" dirty="0" smtClean="0">
                <a:latin typeface="Gabriola" panose="04040605051002020D02" pitchFamily="82" charset="0"/>
              </a:rPr>
              <a:t>Solution:</a:t>
            </a:r>
            <a:r>
              <a:rPr lang="en-US" sz="2400" dirty="0" smtClean="0">
                <a:latin typeface="Gabriola" panose="04040605051002020D02" pitchFamily="82" charset="0"/>
              </a:rPr>
              <a:t> deploy modules more densely. DeepCore I.S. spacing of 75 m drops to 25 m in Upgrade; double density in z.</a:t>
            </a:r>
            <a:endParaRPr lang="en-US" sz="2400" b="1" dirty="0" smtClean="0">
              <a:latin typeface="Gabriola" panose="04040605051002020D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44" y="1636958"/>
            <a:ext cx="5313838" cy="41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7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Neutrino Events: DeepCore vs Upgrade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554" y="1263687"/>
            <a:ext cx="6961382" cy="2461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554" y="4011851"/>
            <a:ext cx="6961615" cy="23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Physics Goals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333" y="2275609"/>
            <a:ext cx="4651667" cy="3488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42" y="1350819"/>
            <a:ext cx="6947768" cy="489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1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23" y="3005517"/>
            <a:ext cx="5458587" cy="74305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PMNS Unitarity Testing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88" y="1277511"/>
            <a:ext cx="9307224" cy="109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023" y="4605707"/>
            <a:ext cx="3857589" cy="1648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827" y="3377044"/>
            <a:ext cx="4338580" cy="30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 Ordering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611" y="997529"/>
            <a:ext cx="4347824" cy="5434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92"/>
          <a:stretch/>
        </p:blipFill>
        <p:spPr>
          <a:xfrm>
            <a:off x="1016793" y="1278081"/>
            <a:ext cx="5438096" cy="2007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6" y="3714919"/>
            <a:ext cx="4852310" cy="22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Calibration of the 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65" y="1149687"/>
            <a:ext cx="5151729" cy="2376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" y="3982413"/>
            <a:ext cx="3195768" cy="2144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02" y="3982413"/>
            <a:ext cx="2521385" cy="248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764" y="1320264"/>
            <a:ext cx="4039726" cy="25446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6764" y="4187678"/>
            <a:ext cx="4364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Gabriola" panose="04040605051002020D02" pitchFamily="82" charset="0"/>
              </a:rPr>
              <a:t>Goal</a:t>
            </a:r>
            <a:r>
              <a:rPr lang="en-US" sz="2400" dirty="0" smtClean="0">
                <a:latin typeface="Gabriola" panose="04040605051002020D02" pitchFamily="82" charset="0"/>
              </a:rPr>
              <a:t>: improve knowledge of ice (absorption, scattering, scattering function, hole-ice) to re-</a:t>
            </a:r>
            <a:r>
              <a:rPr lang="en-US" sz="2400" dirty="0" err="1" smtClean="0">
                <a:latin typeface="Gabriola" panose="04040605051002020D02" pitchFamily="82" charset="0"/>
              </a:rPr>
              <a:t>analyse</a:t>
            </a:r>
            <a:r>
              <a:rPr lang="en-US" sz="2400" dirty="0" smtClean="0">
                <a:latin typeface="Gabriola" panose="04040605051002020D02" pitchFamily="82" charset="0"/>
              </a:rPr>
              <a:t> archival IceCube data and immediately resolve sources which are borderline with current IceCube.</a:t>
            </a:r>
            <a:endParaRPr lang="en-US" sz="2400" b="1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Modules for Next-Gen Arrays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90689"/>
            <a:ext cx="1895708" cy="2268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213" y="3549477"/>
            <a:ext cx="4666269" cy="2639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93083"/>
            <a:ext cx="2486372" cy="169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76" y="1063105"/>
            <a:ext cx="3162741" cy="2486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209" y="1383563"/>
            <a:ext cx="2973242" cy="43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1" dirty="0" smtClean="0">
            <a:latin typeface="Gabriola" panose="04040605051002020D02" pitchFamily="8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619</Words>
  <Application>Microsoft Office PowerPoint</Application>
  <PresentationFormat>Widescreen</PresentationFormat>
  <Paragraphs>69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Gabriola</vt:lpstr>
      <vt:lpstr>Office Theme</vt:lpstr>
      <vt:lpstr>The IceCube Detector Part II</vt:lpstr>
      <vt:lpstr>Neutrino Physics with the Upgrade</vt:lpstr>
      <vt:lpstr>Low Energy Neutrino Events: DeepCore vs Upgrade</vt:lpstr>
      <vt:lpstr>Low Energy Neutrino Events: DeepCore vs Upgrade</vt:lpstr>
      <vt:lpstr>Low Energy Physics Goals</vt:lpstr>
      <vt:lpstr>PMNS Unitarity Testing</vt:lpstr>
      <vt:lpstr>Neutrino Mass Ordering</vt:lpstr>
      <vt:lpstr>Precision Calibration of the Ice</vt:lpstr>
      <vt:lpstr>New Modules for Next-Gen Arrays</vt:lpstr>
      <vt:lpstr>Upgrade Array Elements</vt:lpstr>
      <vt:lpstr>Array Configuration</vt:lpstr>
      <vt:lpstr>The PDOM (Six Thousand Dollar DOM)</vt:lpstr>
      <vt:lpstr>D-Eggs (Dual-PMT, Egg-Shaped Digital Optical Module)</vt:lpstr>
      <vt:lpstr>mDOMs (multi-PMT) Digital Optical Modules</vt:lpstr>
      <vt:lpstr>Calibration Devices</vt:lpstr>
      <vt:lpstr>POCAM</vt:lpstr>
      <vt:lpstr>Acoustic Modules</vt:lpstr>
      <vt:lpstr>The Pencil Beam</vt:lpstr>
      <vt:lpstr>EHWD</vt:lpstr>
      <vt:lpstr>PowerPoint Presentation</vt:lpstr>
      <vt:lpstr>PowerPoint Presentation</vt:lpstr>
      <vt:lpstr>Status &amp; Outlook</vt:lpstr>
    </vt:vector>
  </TitlesOfParts>
  <Company>University of Wisconsin-Madison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Kael Hanson</dc:creator>
  <cp:lastModifiedBy>Kael Hanson</cp:lastModifiedBy>
  <cp:revision>26</cp:revision>
  <dcterms:created xsi:type="dcterms:W3CDTF">2021-06-10T16:01:12Z</dcterms:created>
  <dcterms:modified xsi:type="dcterms:W3CDTF">2021-06-11T13:20:37Z</dcterms:modified>
</cp:coreProperties>
</file>