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327" r:id="rId4"/>
    <p:sldId id="258" r:id="rId5"/>
    <p:sldId id="260" r:id="rId6"/>
    <p:sldId id="261" r:id="rId7"/>
    <p:sldId id="335" r:id="rId8"/>
    <p:sldId id="264" r:id="rId9"/>
    <p:sldId id="442" r:id="rId10"/>
    <p:sldId id="265" r:id="rId11"/>
    <p:sldId id="299" r:id="rId12"/>
    <p:sldId id="332" r:id="rId13"/>
    <p:sldId id="333" r:id="rId14"/>
    <p:sldId id="334" r:id="rId15"/>
    <p:sldId id="300" r:id="rId16"/>
    <p:sldId id="269" r:id="rId17"/>
    <p:sldId id="293" r:id="rId18"/>
    <p:sldId id="294" r:id="rId19"/>
    <p:sldId id="295" r:id="rId20"/>
    <p:sldId id="286" r:id="rId21"/>
    <p:sldId id="292" r:id="rId22"/>
    <p:sldId id="288" r:id="rId23"/>
    <p:sldId id="443" r:id="rId24"/>
    <p:sldId id="444" r:id="rId25"/>
    <p:sldId id="290" r:id="rId26"/>
    <p:sldId id="301" r:id="rId27"/>
    <p:sldId id="302" r:id="rId28"/>
    <p:sldId id="291" r:id="rId29"/>
    <p:sldId id="328" r:id="rId30"/>
    <p:sldId id="303" r:id="rId31"/>
    <p:sldId id="445" r:id="rId32"/>
    <p:sldId id="304" r:id="rId33"/>
    <p:sldId id="305" r:id="rId34"/>
    <p:sldId id="306" r:id="rId35"/>
    <p:sldId id="307" r:id="rId36"/>
    <p:sldId id="308" r:id="rId37"/>
    <p:sldId id="309" r:id="rId38"/>
    <p:sldId id="296" r:id="rId39"/>
    <p:sldId id="297" r:id="rId40"/>
    <p:sldId id="298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329" r:id="rId58"/>
    <p:sldId id="330" r:id="rId59"/>
    <p:sldId id="438" r:id="rId60"/>
    <p:sldId id="439" r:id="rId61"/>
    <p:sldId id="437" r:id="rId62"/>
    <p:sldId id="326" r:id="rId63"/>
    <p:sldId id="318" r:id="rId64"/>
    <p:sldId id="319" r:id="rId65"/>
    <p:sldId id="320" r:id="rId66"/>
    <p:sldId id="440" r:id="rId67"/>
    <p:sldId id="441" r:id="rId68"/>
    <p:sldId id="289" r:id="rId69"/>
    <p:sldId id="259" r:id="rId70"/>
    <p:sldId id="262" r:id="rId71"/>
    <p:sldId id="263" r:id="rId72"/>
    <p:sldId id="266" r:id="rId73"/>
    <p:sldId id="267" r:id="rId74"/>
    <p:sldId id="268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5"/>
    <p:restoredTop sz="94576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3B040-FF5C-F749-9464-EA428517BAC6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371CAC9A-8EFF-4A4F-96AD-CB11FA522317}">
      <dgm:prSet phldrT="[Text]"/>
      <dgm:spPr/>
      <dgm:t>
        <a:bodyPr/>
        <a:lstStyle/>
        <a:p>
          <a:r>
            <a:rPr lang="en-US" dirty="0"/>
            <a:t>Raw waveform</a:t>
          </a:r>
        </a:p>
        <a:p>
          <a:r>
            <a:rPr lang="en-US" dirty="0"/>
            <a:t>(ADC counts)</a:t>
          </a:r>
        </a:p>
      </dgm:t>
    </dgm:pt>
    <dgm:pt modelId="{0F803783-3299-6142-9ADF-4380C102D423}" type="parTrans" cxnId="{39417664-90B1-7143-AE63-D1536715C516}">
      <dgm:prSet/>
      <dgm:spPr/>
      <dgm:t>
        <a:bodyPr/>
        <a:lstStyle/>
        <a:p>
          <a:endParaRPr lang="en-US"/>
        </a:p>
      </dgm:t>
    </dgm:pt>
    <dgm:pt modelId="{6D3AA3B4-BBB4-D94A-8C91-F71BDF256E00}" type="sibTrans" cxnId="{39417664-90B1-7143-AE63-D1536715C516}">
      <dgm:prSet/>
      <dgm:spPr/>
      <dgm:t>
        <a:bodyPr/>
        <a:lstStyle/>
        <a:p>
          <a:endParaRPr lang="en-US"/>
        </a:p>
      </dgm:t>
    </dgm:pt>
    <dgm:pt modelId="{3344384B-C701-5243-8D29-003322E99D51}">
      <dgm:prSet phldrT="[Text]"/>
      <dgm:spPr/>
      <dgm:t>
        <a:bodyPr/>
        <a:lstStyle/>
        <a:p>
          <a:r>
            <a:rPr lang="en-US" dirty="0"/>
            <a:t>Calibrated waveform</a:t>
          </a:r>
        </a:p>
        <a:p>
          <a:r>
            <a:rPr lang="en-US" dirty="0"/>
            <a:t>(mV)</a:t>
          </a:r>
        </a:p>
      </dgm:t>
    </dgm:pt>
    <dgm:pt modelId="{379B5BCD-F47A-6740-855A-385C9CA3B550}" type="parTrans" cxnId="{BC611CE0-9028-664B-A91B-15BD2C4425A0}">
      <dgm:prSet/>
      <dgm:spPr/>
      <dgm:t>
        <a:bodyPr/>
        <a:lstStyle/>
        <a:p>
          <a:endParaRPr lang="en-US"/>
        </a:p>
      </dgm:t>
    </dgm:pt>
    <dgm:pt modelId="{1E1A6994-3AF8-C740-B530-09FB42382D63}" type="sibTrans" cxnId="{BC611CE0-9028-664B-A91B-15BD2C4425A0}">
      <dgm:prSet/>
      <dgm:spPr/>
      <dgm:t>
        <a:bodyPr/>
        <a:lstStyle/>
        <a:p>
          <a:endParaRPr lang="en-US"/>
        </a:p>
      </dgm:t>
    </dgm:pt>
    <dgm:pt modelId="{E9B9EF9B-D9C2-8E4C-B546-5C5F00E33332}">
      <dgm:prSet phldrT="[Text]"/>
      <dgm:spPr/>
      <dgm:t>
        <a:bodyPr/>
        <a:lstStyle/>
        <a:p>
          <a:r>
            <a:rPr lang="en-US" dirty="0"/>
            <a:t>Pulses</a:t>
          </a:r>
        </a:p>
        <a:p>
          <a:r>
            <a:rPr lang="en-US" dirty="0"/>
            <a:t>(PE)</a:t>
          </a:r>
        </a:p>
      </dgm:t>
    </dgm:pt>
    <dgm:pt modelId="{02AE279E-CFE3-B64E-B69D-F9A95029008A}" type="parTrans" cxnId="{9E46D44B-EE8A-394A-903D-0EAF76A5D16F}">
      <dgm:prSet/>
      <dgm:spPr/>
      <dgm:t>
        <a:bodyPr/>
        <a:lstStyle/>
        <a:p>
          <a:endParaRPr lang="en-US"/>
        </a:p>
      </dgm:t>
    </dgm:pt>
    <dgm:pt modelId="{B908CCE9-B590-0943-843F-7FD24E70AC44}" type="sibTrans" cxnId="{9E46D44B-EE8A-394A-903D-0EAF76A5D16F}">
      <dgm:prSet/>
      <dgm:spPr/>
      <dgm:t>
        <a:bodyPr/>
        <a:lstStyle/>
        <a:p>
          <a:endParaRPr lang="en-US"/>
        </a:p>
      </dgm:t>
    </dgm:pt>
    <dgm:pt modelId="{FF89ED49-055A-F04B-96E4-D741C4D0FEAD}" type="pres">
      <dgm:prSet presAssocID="{0383B040-FF5C-F749-9464-EA428517BAC6}" presName="CompostProcess" presStyleCnt="0">
        <dgm:presLayoutVars>
          <dgm:dir/>
          <dgm:resizeHandles val="exact"/>
        </dgm:presLayoutVars>
      </dgm:prSet>
      <dgm:spPr/>
    </dgm:pt>
    <dgm:pt modelId="{D9F4F940-5BFC-6D49-A7CA-6E3EE85F766B}" type="pres">
      <dgm:prSet presAssocID="{0383B040-FF5C-F749-9464-EA428517BAC6}" presName="arrow" presStyleLbl="bgShp" presStyleIdx="0" presStyleCnt="1"/>
      <dgm:spPr/>
    </dgm:pt>
    <dgm:pt modelId="{B2462888-C802-0C41-B8E3-63D98C414797}" type="pres">
      <dgm:prSet presAssocID="{0383B040-FF5C-F749-9464-EA428517BAC6}" presName="linearProcess" presStyleCnt="0"/>
      <dgm:spPr/>
    </dgm:pt>
    <dgm:pt modelId="{BCC53BFA-080A-2646-9085-11D39ECCEC48}" type="pres">
      <dgm:prSet presAssocID="{371CAC9A-8EFF-4A4F-96AD-CB11FA522317}" presName="textNode" presStyleLbl="node1" presStyleIdx="0" presStyleCnt="3">
        <dgm:presLayoutVars>
          <dgm:bulletEnabled val="1"/>
        </dgm:presLayoutVars>
      </dgm:prSet>
      <dgm:spPr/>
    </dgm:pt>
    <dgm:pt modelId="{59E45EC7-1EC1-BD4A-AD5C-940C378383F8}" type="pres">
      <dgm:prSet presAssocID="{6D3AA3B4-BBB4-D94A-8C91-F71BDF256E00}" presName="sibTrans" presStyleCnt="0"/>
      <dgm:spPr/>
    </dgm:pt>
    <dgm:pt modelId="{2E7A3900-CE53-C04A-9C5C-1472B4221AEE}" type="pres">
      <dgm:prSet presAssocID="{3344384B-C701-5243-8D29-003322E99D51}" presName="textNode" presStyleLbl="node1" presStyleIdx="1" presStyleCnt="3">
        <dgm:presLayoutVars>
          <dgm:bulletEnabled val="1"/>
        </dgm:presLayoutVars>
      </dgm:prSet>
      <dgm:spPr/>
    </dgm:pt>
    <dgm:pt modelId="{1C209CF9-24C6-8D4B-B10D-C56F49EF09A1}" type="pres">
      <dgm:prSet presAssocID="{1E1A6994-3AF8-C740-B530-09FB42382D63}" presName="sibTrans" presStyleCnt="0"/>
      <dgm:spPr/>
    </dgm:pt>
    <dgm:pt modelId="{644D6824-67E7-BB4E-8962-E8D7EBD6D306}" type="pres">
      <dgm:prSet presAssocID="{E9B9EF9B-D9C2-8E4C-B546-5C5F00E3333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8E8B30E-A11F-7645-8C64-A0C9EC574199}" type="presOf" srcId="{0383B040-FF5C-F749-9464-EA428517BAC6}" destId="{FF89ED49-055A-F04B-96E4-D741C4D0FEAD}" srcOrd="0" destOrd="0" presId="urn:microsoft.com/office/officeart/2005/8/layout/hProcess9"/>
    <dgm:cxn modelId="{C70C5925-9AB8-CF41-B609-9DF9D00A69B6}" type="presOf" srcId="{E9B9EF9B-D9C2-8E4C-B546-5C5F00E33332}" destId="{644D6824-67E7-BB4E-8962-E8D7EBD6D306}" srcOrd="0" destOrd="0" presId="urn:microsoft.com/office/officeart/2005/8/layout/hProcess9"/>
    <dgm:cxn modelId="{9E46D44B-EE8A-394A-903D-0EAF76A5D16F}" srcId="{0383B040-FF5C-F749-9464-EA428517BAC6}" destId="{E9B9EF9B-D9C2-8E4C-B546-5C5F00E33332}" srcOrd="2" destOrd="0" parTransId="{02AE279E-CFE3-B64E-B69D-F9A95029008A}" sibTransId="{B908CCE9-B590-0943-843F-7FD24E70AC44}"/>
    <dgm:cxn modelId="{39417664-90B1-7143-AE63-D1536715C516}" srcId="{0383B040-FF5C-F749-9464-EA428517BAC6}" destId="{371CAC9A-8EFF-4A4F-96AD-CB11FA522317}" srcOrd="0" destOrd="0" parTransId="{0F803783-3299-6142-9ADF-4380C102D423}" sibTransId="{6D3AA3B4-BBB4-D94A-8C91-F71BDF256E00}"/>
    <dgm:cxn modelId="{FC578467-A113-AE4F-A29D-BF1536959254}" type="presOf" srcId="{371CAC9A-8EFF-4A4F-96AD-CB11FA522317}" destId="{BCC53BFA-080A-2646-9085-11D39ECCEC48}" srcOrd="0" destOrd="0" presId="urn:microsoft.com/office/officeart/2005/8/layout/hProcess9"/>
    <dgm:cxn modelId="{0C5D5A77-B0BF-C649-9530-4E5B2D2B3770}" type="presOf" srcId="{3344384B-C701-5243-8D29-003322E99D51}" destId="{2E7A3900-CE53-C04A-9C5C-1472B4221AEE}" srcOrd="0" destOrd="0" presId="urn:microsoft.com/office/officeart/2005/8/layout/hProcess9"/>
    <dgm:cxn modelId="{BC611CE0-9028-664B-A91B-15BD2C4425A0}" srcId="{0383B040-FF5C-F749-9464-EA428517BAC6}" destId="{3344384B-C701-5243-8D29-003322E99D51}" srcOrd="1" destOrd="0" parTransId="{379B5BCD-F47A-6740-855A-385C9CA3B550}" sibTransId="{1E1A6994-3AF8-C740-B530-09FB42382D63}"/>
    <dgm:cxn modelId="{CD94EA71-EAE3-A742-BE47-5473382282C2}" type="presParOf" srcId="{FF89ED49-055A-F04B-96E4-D741C4D0FEAD}" destId="{D9F4F940-5BFC-6D49-A7CA-6E3EE85F766B}" srcOrd="0" destOrd="0" presId="urn:microsoft.com/office/officeart/2005/8/layout/hProcess9"/>
    <dgm:cxn modelId="{C481C511-ABDF-6A44-8902-E8FF878E490A}" type="presParOf" srcId="{FF89ED49-055A-F04B-96E4-D741C4D0FEAD}" destId="{B2462888-C802-0C41-B8E3-63D98C414797}" srcOrd="1" destOrd="0" presId="urn:microsoft.com/office/officeart/2005/8/layout/hProcess9"/>
    <dgm:cxn modelId="{6F856851-B626-B34B-82F0-94E10BE14AEC}" type="presParOf" srcId="{B2462888-C802-0C41-B8E3-63D98C414797}" destId="{BCC53BFA-080A-2646-9085-11D39ECCEC48}" srcOrd="0" destOrd="0" presId="urn:microsoft.com/office/officeart/2005/8/layout/hProcess9"/>
    <dgm:cxn modelId="{290FEB30-43C1-EF4A-A26A-28483B6C3BBF}" type="presParOf" srcId="{B2462888-C802-0C41-B8E3-63D98C414797}" destId="{59E45EC7-1EC1-BD4A-AD5C-940C378383F8}" srcOrd="1" destOrd="0" presId="urn:microsoft.com/office/officeart/2005/8/layout/hProcess9"/>
    <dgm:cxn modelId="{E05BDC1A-A9B9-CD42-BA0C-D315B3D8FF76}" type="presParOf" srcId="{B2462888-C802-0C41-B8E3-63D98C414797}" destId="{2E7A3900-CE53-C04A-9C5C-1472B4221AEE}" srcOrd="2" destOrd="0" presId="urn:microsoft.com/office/officeart/2005/8/layout/hProcess9"/>
    <dgm:cxn modelId="{30157ADE-F7E5-DB4F-952C-DB53B13A6464}" type="presParOf" srcId="{B2462888-C802-0C41-B8E3-63D98C414797}" destId="{1C209CF9-24C6-8D4B-B10D-C56F49EF09A1}" srcOrd="3" destOrd="0" presId="urn:microsoft.com/office/officeart/2005/8/layout/hProcess9"/>
    <dgm:cxn modelId="{9E96D4ED-ECDD-6D42-97E2-578AE17DD667}" type="presParOf" srcId="{B2462888-C802-0C41-B8E3-63D98C414797}" destId="{644D6824-67E7-BB4E-8962-E8D7EBD6D30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4F940-5BFC-6D49-A7CA-6E3EE85F766B}">
      <dsp:nvSpPr>
        <dsp:cNvPr id="0" name=""/>
        <dsp:cNvSpPr/>
      </dsp:nvSpPr>
      <dsp:spPr>
        <a:xfrm>
          <a:off x="355282" y="0"/>
          <a:ext cx="4026535" cy="3149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C53BFA-080A-2646-9085-11D39ECCEC48}">
      <dsp:nvSpPr>
        <dsp:cNvPr id="0" name=""/>
        <dsp:cNvSpPr/>
      </dsp:nvSpPr>
      <dsp:spPr>
        <a:xfrm>
          <a:off x="5088" y="944880"/>
          <a:ext cx="1524754" cy="1259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Raw waveform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(ADC counts)</a:t>
          </a:r>
        </a:p>
      </dsp:txBody>
      <dsp:txXfrm>
        <a:off x="66588" y="1006380"/>
        <a:ext cx="1401754" cy="1136840"/>
      </dsp:txXfrm>
    </dsp:sp>
    <dsp:sp modelId="{2E7A3900-CE53-C04A-9C5C-1472B4221AEE}">
      <dsp:nvSpPr>
        <dsp:cNvPr id="0" name=""/>
        <dsp:cNvSpPr/>
      </dsp:nvSpPr>
      <dsp:spPr>
        <a:xfrm>
          <a:off x="1606172" y="944880"/>
          <a:ext cx="1524754" cy="1259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Calibrated waveform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(mV)</a:t>
          </a:r>
        </a:p>
      </dsp:txBody>
      <dsp:txXfrm>
        <a:off x="1667672" y="1006380"/>
        <a:ext cx="1401754" cy="1136840"/>
      </dsp:txXfrm>
    </dsp:sp>
    <dsp:sp modelId="{644D6824-67E7-BB4E-8962-E8D7EBD6D306}">
      <dsp:nvSpPr>
        <dsp:cNvPr id="0" name=""/>
        <dsp:cNvSpPr/>
      </dsp:nvSpPr>
      <dsp:spPr>
        <a:xfrm>
          <a:off x="3207257" y="944880"/>
          <a:ext cx="1524754" cy="1259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Pulses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(PE)</a:t>
          </a:r>
        </a:p>
      </dsp:txBody>
      <dsp:txXfrm>
        <a:off x="3268757" y="1006380"/>
        <a:ext cx="1401754" cy="1136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C3798-2A5A-894F-B410-123EA9D63F15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21205-2E9A-9148-A1E1-0AEE53CA8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4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21205-2E9A-9148-A1E1-0AEE53CA8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78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6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00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81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84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4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2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0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4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5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4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5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01B7-6220-FB49-9029-27E0264B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810.4930" TargetMode="External"/><Relationship Id="rId2" Type="http://schemas.openxmlformats.org/officeDocument/2006/relationships/hyperlink" Target="https://arxiv.org/abs/1612.050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311.4767" TargetMode="External"/><Relationship Id="rId5" Type="http://schemas.openxmlformats.org/officeDocument/2006/relationships/hyperlink" Target="https://internal-apps.icecube.wisc.edu/reports/details.php?type=report&amp;id=icecube%2F201902001" TargetMode="External"/><Relationship Id="rId4" Type="http://schemas.openxmlformats.org/officeDocument/2006/relationships/hyperlink" Target="https://arxiv.org/abs/1301.536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icecube.wisc.edu/index.php/Flasher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Calibration and the </a:t>
            </a:r>
            <a:br>
              <a:rPr lang="en-US" dirty="0"/>
            </a:br>
            <a:r>
              <a:rPr lang="en-US" dirty="0"/>
              <a:t>Ice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Dawn Williams </a:t>
            </a:r>
          </a:p>
          <a:p>
            <a:r>
              <a:rPr lang="en-US" dirty="0"/>
              <a:t>University of Alabama</a:t>
            </a:r>
          </a:p>
          <a:p>
            <a:r>
              <a:rPr lang="en-US" dirty="0" err="1"/>
              <a:t>IceCube</a:t>
            </a:r>
            <a:r>
              <a:rPr lang="en-US" dirty="0"/>
              <a:t> Bootcamp 2021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3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 output: complex waveform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59" y="1600201"/>
            <a:ext cx="5972882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10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683000" y="3505200"/>
            <a:ext cx="0" cy="22098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75100" y="3505200"/>
            <a:ext cx="4902200" cy="21971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26200" y="2082800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ATWD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2950" y="4610100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FADC</a:t>
            </a:r>
          </a:p>
        </p:txBody>
      </p:sp>
    </p:spTree>
    <p:extLst>
      <p:ext uri="{BB962C8B-B14F-4D97-AF65-F5344CB8AC3E}">
        <p14:creationId xmlns:p14="http://schemas.microsoft.com/office/powerpoint/2010/main" val="79884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Waveforms to pulses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3673"/>
            <a:ext cx="10515600" cy="379524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2079-A0F5-0B4F-91E0-779BFB4A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Pulses in a PMT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199B5B-B4AE-804D-9496-C9B44F627D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Pre-pulses: result of photons striking first dynode instead of photocathode</a:t>
            </a:r>
          </a:p>
          <a:p>
            <a:r>
              <a:rPr lang="en-US" dirty="0"/>
              <a:t>Late pulses: result </a:t>
            </a:r>
            <a:r>
              <a:rPr lang="en-US"/>
              <a:t>of photoelectrons </a:t>
            </a:r>
            <a:r>
              <a:rPr lang="en-US" dirty="0"/>
              <a:t>backscattered off the first dynode</a:t>
            </a:r>
          </a:p>
          <a:p>
            <a:r>
              <a:rPr lang="en-US" dirty="0" err="1"/>
              <a:t>Afterpulses</a:t>
            </a:r>
            <a:r>
              <a:rPr lang="en-US" dirty="0"/>
              <a:t>: result of ions created near the last dynode that accelerate back to the photocathode and produce multiple photoelectrons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90C9F-175A-9643-88F1-E52F3B7E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2F3E-B2DA-4B45-B212-CCBC5D66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2B22-00D5-964E-B19E-F85E422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9FEC33-F0CC-CE44-B6F8-D5518C1131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178844"/>
            <a:ext cx="37592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47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2079-A0F5-0B4F-91E0-779BFB4A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Pulses in a PMT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199B5B-B4AE-804D-9496-C9B44F627D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Pre-pulses: result of photons striking first dynode instead of photocathode</a:t>
            </a:r>
          </a:p>
          <a:p>
            <a:r>
              <a:rPr lang="en-US" b="1" dirty="0"/>
              <a:t>Late pulses: result of photoelectrodes backscattered off the first dynode</a:t>
            </a:r>
          </a:p>
          <a:p>
            <a:r>
              <a:rPr lang="en-US" dirty="0" err="1"/>
              <a:t>Afterpulses</a:t>
            </a:r>
            <a:r>
              <a:rPr lang="en-US" dirty="0"/>
              <a:t>: result of ions created near the last dynode that accelerate back to the photocathode and produce multiple photoelectrons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90C9F-175A-9643-88F1-E52F3B7E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2F3E-B2DA-4B45-B212-CCBC5D66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2B22-00D5-964E-B19E-F85E422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13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4CEEE8-6F72-E84F-BFCC-CD27C2746D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2515394"/>
            <a:ext cx="355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81ADD-8A8B-544C-8469-1A3156C736F2}"/>
              </a:ext>
            </a:extLst>
          </p:cNvPr>
          <p:cNvSpPr txBox="1"/>
          <p:nvPr/>
        </p:nvSpPr>
        <p:spPr>
          <a:xfrm>
            <a:off x="2995246" y="5552440"/>
            <a:ext cx="208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(ns)</a:t>
            </a:r>
          </a:p>
        </p:txBody>
      </p:sp>
    </p:spTree>
    <p:extLst>
      <p:ext uri="{BB962C8B-B14F-4D97-AF65-F5344CB8AC3E}">
        <p14:creationId xmlns:p14="http://schemas.microsoft.com/office/powerpoint/2010/main" val="381213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2079-A0F5-0B4F-91E0-779BFB4A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Pulses in a PMT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199B5B-B4AE-804D-9496-C9B44F627D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Pre-pulses: result of photons striking first dynode instead of photocathode</a:t>
            </a:r>
          </a:p>
          <a:p>
            <a:r>
              <a:rPr lang="en-US" dirty="0"/>
              <a:t>Late pulses: result of photoelectrodes backscattered off the first dynode</a:t>
            </a:r>
          </a:p>
          <a:p>
            <a:r>
              <a:rPr lang="en-US" b="1" dirty="0" err="1"/>
              <a:t>Afterpulses</a:t>
            </a:r>
            <a:r>
              <a:rPr lang="en-US" b="1" dirty="0"/>
              <a:t>: result of ions created near the last dynode that accelerate back to the photocathode and produce multiple photoelectrons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90C9F-175A-9643-88F1-E52F3B7E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2F3E-B2DA-4B45-B212-CCBC5D66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2B22-00D5-964E-B19E-F85E422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14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083C05-1892-0D4C-BF45-BB52BAB725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2216944"/>
            <a:ext cx="42799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8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22"/>
          </a:xfrm>
        </p:spPr>
        <p:txBody>
          <a:bodyPr/>
          <a:lstStyle/>
          <a:p>
            <a:r>
              <a:rPr lang="en-US" dirty="0"/>
              <a:t>Noise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5" y="1751277"/>
            <a:ext cx="7300711" cy="433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28854" y="1995799"/>
            <a:ext cx="3647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of time between hits for noise events – important for low energy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4A363-19EA-0C4D-9D55-9D59B866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BA1E7-3A53-5848-A9AE-09B0939E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B778D9-764C-9E40-9F1E-47282838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52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IceCube</a:t>
            </a:r>
            <a:r>
              <a:rPr lang="en-US" dirty="0"/>
              <a:t> neutrino (“Big Bird”)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 descr="mage result for ice cube big bird neutri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2243"/>
            <a:ext cx="8229600" cy="44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72750" y="3181350"/>
            <a:ext cx="137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know how much energy Big Bird has?</a:t>
            </a:r>
          </a:p>
          <a:p>
            <a:endParaRPr lang="en-US" dirty="0"/>
          </a:p>
          <a:p>
            <a:r>
              <a:rPr lang="en-US" dirty="0"/>
              <a:t>How do we know where it comes from?</a:t>
            </a:r>
          </a:p>
        </p:txBody>
      </p:sp>
    </p:spTree>
    <p:extLst>
      <p:ext uri="{BB962C8B-B14F-4D97-AF65-F5344CB8AC3E}">
        <p14:creationId xmlns:p14="http://schemas.microsoft.com/office/powerpoint/2010/main" val="281714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56" y="372347"/>
            <a:ext cx="11012488" cy="865186"/>
          </a:xfrm>
        </p:spPr>
        <p:txBody>
          <a:bodyPr/>
          <a:lstStyle/>
          <a:p>
            <a:r>
              <a:rPr lang="en-GB" dirty="0"/>
              <a:t>The ideal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sp>
        <p:nvSpPr>
          <p:cNvPr id="8" name="Date Placeholder 5"/>
          <p:cNvSpPr txBox="1">
            <a:spLocks/>
          </p:cNvSpPr>
          <p:nvPr/>
        </p:nvSpPr>
        <p:spPr>
          <a:xfrm>
            <a:off x="5187696" y="66002"/>
            <a:ext cx="1259191" cy="1965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Étienne Bourbeau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9AA6B20-F00F-4A51-A0A9-5EFA8ACDD573}"/>
              </a:ext>
            </a:extLst>
          </p:cNvPr>
          <p:cNvGrpSpPr/>
          <p:nvPr/>
        </p:nvGrpSpPr>
        <p:grpSpPr>
          <a:xfrm>
            <a:off x="739629" y="1071925"/>
            <a:ext cx="10608815" cy="5321801"/>
            <a:chOff x="739629" y="1071925"/>
            <a:chExt cx="10608815" cy="5321801"/>
          </a:xfrm>
        </p:grpSpPr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E8A381B4-DCE6-4109-88EF-C44923AC15AA}"/>
                </a:ext>
              </a:extLst>
            </p:cNvPr>
            <p:cNvSpPr/>
            <p:nvPr/>
          </p:nvSpPr>
          <p:spPr>
            <a:xfrm>
              <a:off x="739629" y="1132689"/>
              <a:ext cx="10608815" cy="5261037"/>
            </a:xfrm>
            <a:prstGeom prst="roundRect">
              <a:avLst>
                <a:gd name="adj" fmla="val 6177"/>
              </a:avLst>
            </a:prstGeom>
            <a:solidFill>
              <a:srgbClr val="0070C0">
                <a:alpha val="69804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F2315270-2ABB-42DE-B0C4-A34E3F9F1B1B}"/>
                </a:ext>
              </a:extLst>
            </p:cNvPr>
            <p:cNvGrpSpPr/>
            <p:nvPr/>
          </p:nvGrpSpPr>
          <p:grpSpPr>
            <a:xfrm>
              <a:off x="1973606" y="1095375"/>
              <a:ext cx="681530" cy="5261037"/>
              <a:chOff x="1973606" y="1095375"/>
              <a:chExt cx="681530" cy="5261037"/>
            </a:xfrm>
          </p:grpSpPr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0A0B351B-4517-4991-8878-91A8E2120C6E}"/>
                  </a:ext>
                </a:extLst>
              </p:cNvPr>
              <p:cNvCxnSpPr/>
              <p:nvPr/>
            </p:nvCxnSpPr>
            <p:spPr>
              <a:xfrm>
                <a:off x="2319015" y="109537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43" name="Groupe 142">
                <a:extLst>
                  <a:ext uri="{FF2B5EF4-FFF2-40B4-BE49-F238E27FC236}">
                    <a16:creationId xmlns:a16="http://schemas.microsoft.com/office/drawing/2014/main" id="{163C75F7-38C1-4B8B-ABCC-2FF6E7AA88C8}"/>
                  </a:ext>
                </a:extLst>
              </p:cNvPr>
              <p:cNvGrpSpPr/>
              <p:nvPr/>
            </p:nvGrpSpPr>
            <p:grpSpPr>
              <a:xfrm>
                <a:off x="1973606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4B03B83-33CE-41C3-9FCE-3F03F63FF9B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Ellipse 156">
                  <a:extLst>
                    <a:ext uri="{FF2B5EF4-FFF2-40B4-BE49-F238E27FC236}">
                      <a16:creationId xmlns:a16="http://schemas.microsoft.com/office/drawing/2014/main" id="{29D58067-7492-4534-AF3B-A0EB02E95E58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Arc partiel 157">
                  <a:extLst>
                    <a:ext uri="{FF2B5EF4-FFF2-40B4-BE49-F238E27FC236}">
                      <a16:creationId xmlns:a16="http://schemas.microsoft.com/office/drawing/2014/main" id="{FADB3226-D138-417A-9E1A-5E65179B7B6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9" name="Connecteur droit 158">
                  <a:extLst>
                    <a:ext uri="{FF2B5EF4-FFF2-40B4-BE49-F238E27FC236}">
                      <a16:creationId xmlns:a16="http://schemas.microsoft.com/office/drawing/2014/main" id="{01F538B5-DE5C-4A29-942F-5DE466B30E8C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6144D15C-2617-4492-B725-10CFEA37E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4" name="Groupe 143">
                <a:extLst>
                  <a:ext uri="{FF2B5EF4-FFF2-40B4-BE49-F238E27FC236}">
                    <a16:creationId xmlns:a16="http://schemas.microsoft.com/office/drawing/2014/main" id="{F572AC10-2A50-49DA-873F-3F49DF6CAB9F}"/>
                  </a:ext>
                </a:extLst>
              </p:cNvPr>
              <p:cNvGrpSpPr/>
              <p:nvPr/>
            </p:nvGrpSpPr>
            <p:grpSpPr>
              <a:xfrm>
                <a:off x="1973606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8219C65-B3DB-4AB3-A43B-DE769A0CFBB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id="{6E5673E5-AE8A-4BEB-B945-B972943EFA39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Arc partiel 152">
                  <a:extLst>
                    <a:ext uri="{FF2B5EF4-FFF2-40B4-BE49-F238E27FC236}">
                      <a16:creationId xmlns:a16="http://schemas.microsoft.com/office/drawing/2014/main" id="{475D613A-8FEC-4807-BACC-F4988A054AD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51D44640-FD21-417F-8A51-793079DB770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74B04B10-E2F5-4EE4-A819-988229CCF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C4516F55-4085-4FF9-AFB6-9B47EF4514CD}"/>
                  </a:ext>
                </a:extLst>
              </p:cNvPr>
              <p:cNvGrpSpPr/>
              <p:nvPr/>
            </p:nvGrpSpPr>
            <p:grpSpPr>
              <a:xfrm>
                <a:off x="1973606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A0ACFF97-CB6C-4B29-8EC0-E55E58CA489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id="{8D3FF573-C45A-4D4B-BEC8-EDCF1272A65E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Arc partiel 147">
                  <a:extLst>
                    <a:ext uri="{FF2B5EF4-FFF2-40B4-BE49-F238E27FC236}">
                      <a16:creationId xmlns:a16="http://schemas.microsoft.com/office/drawing/2014/main" id="{C06A4A35-C0E0-427D-A495-90218F24BA58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F522F703-9211-49E3-B4C0-60F9A74251F3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3FD5E48E-7ED6-4489-8F17-25CCFA50D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94BF54AF-19A2-4511-B1D6-69E84E04CB27}"/>
                </a:ext>
              </a:extLst>
            </p:cNvPr>
            <p:cNvGrpSpPr/>
            <p:nvPr/>
          </p:nvGrpSpPr>
          <p:grpSpPr>
            <a:xfrm>
              <a:off x="7004937" y="1071925"/>
              <a:ext cx="687157" cy="5261037"/>
              <a:chOff x="7004937" y="1071925"/>
              <a:chExt cx="687157" cy="5261037"/>
            </a:xfrm>
          </p:grpSpPr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26ADFC13-D216-40E4-85BC-E35177D16589}"/>
                  </a:ext>
                </a:extLst>
              </p:cNvPr>
              <p:cNvCxnSpPr/>
              <p:nvPr/>
            </p:nvCxnSpPr>
            <p:spPr>
              <a:xfrm>
                <a:off x="7359946" y="107192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03" name="Groupe 102">
                <a:extLst>
                  <a:ext uri="{FF2B5EF4-FFF2-40B4-BE49-F238E27FC236}">
                    <a16:creationId xmlns:a16="http://schemas.microsoft.com/office/drawing/2014/main" id="{4D766BC5-316B-4ED8-A12E-A4B3857FFE80}"/>
                  </a:ext>
                </a:extLst>
              </p:cNvPr>
              <p:cNvGrpSpPr/>
              <p:nvPr/>
            </p:nvGrpSpPr>
            <p:grpSpPr>
              <a:xfrm>
                <a:off x="7010564" y="181763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2E137A0-4136-4DB1-91B9-30CF724A016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BE798F97-6511-4F02-8069-906ED9C8C64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Arc partiel 117">
                  <a:extLst>
                    <a:ext uri="{FF2B5EF4-FFF2-40B4-BE49-F238E27FC236}">
                      <a16:creationId xmlns:a16="http://schemas.microsoft.com/office/drawing/2014/main" id="{A68B840A-C9C0-4864-9658-BCB4446B3092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9" name="Connecteur droit 118">
                  <a:extLst>
                    <a:ext uri="{FF2B5EF4-FFF2-40B4-BE49-F238E27FC236}">
                      <a16:creationId xmlns:a16="http://schemas.microsoft.com/office/drawing/2014/main" id="{98AE8D24-1CE8-4C8D-9AC3-29FE41A0B09B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D8C6039B-84F8-4293-B7F3-BE888BCCE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4" name="Groupe 103">
                <a:extLst>
                  <a:ext uri="{FF2B5EF4-FFF2-40B4-BE49-F238E27FC236}">
                    <a16:creationId xmlns:a16="http://schemas.microsoft.com/office/drawing/2014/main" id="{A8AE5FC7-6F90-4E0D-BB72-3626987F4A48}"/>
                  </a:ext>
                </a:extLst>
              </p:cNvPr>
              <p:cNvGrpSpPr/>
              <p:nvPr/>
            </p:nvGrpSpPr>
            <p:grpSpPr>
              <a:xfrm>
                <a:off x="7010564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CADA1577-FBA7-4AC8-A7B8-DFE6F683C20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E62355D0-4C82-4703-B918-EE709EC248B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Arc partiel 112">
                  <a:extLst>
                    <a:ext uri="{FF2B5EF4-FFF2-40B4-BE49-F238E27FC236}">
                      <a16:creationId xmlns:a16="http://schemas.microsoft.com/office/drawing/2014/main" id="{271E6EFD-8082-460B-BE94-114C791EDA0D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BE3076C1-46B9-4971-8A09-E484FAC0D2A5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" name="Connecteur droit 114">
                  <a:extLst>
                    <a:ext uri="{FF2B5EF4-FFF2-40B4-BE49-F238E27FC236}">
                      <a16:creationId xmlns:a16="http://schemas.microsoft.com/office/drawing/2014/main" id="{2D2A02E7-A273-4721-ADAA-C48346CC2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5" name="Groupe 104">
                <a:extLst>
                  <a:ext uri="{FF2B5EF4-FFF2-40B4-BE49-F238E27FC236}">
                    <a16:creationId xmlns:a16="http://schemas.microsoft.com/office/drawing/2014/main" id="{3FFB431A-023E-4A58-A3EA-5FFDB8848384}"/>
                  </a:ext>
                </a:extLst>
              </p:cNvPr>
              <p:cNvGrpSpPr/>
              <p:nvPr/>
            </p:nvGrpSpPr>
            <p:grpSpPr>
              <a:xfrm>
                <a:off x="7004937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D6F1F32-D0D7-48B1-9767-F5A7A040495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8E6E9063-7C1E-4217-8248-82F2853C358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Arc partiel 107">
                  <a:extLst>
                    <a:ext uri="{FF2B5EF4-FFF2-40B4-BE49-F238E27FC236}">
                      <a16:creationId xmlns:a16="http://schemas.microsoft.com/office/drawing/2014/main" id="{8DE52687-3AF3-4057-8A90-E95D135D12E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09" name="Connecteur droit 108">
                  <a:extLst>
                    <a:ext uri="{FF2B5EF4-FFF2-40B4-BE49-F238E27FC236}">
                      <a16:creationId xmlns:a16="http://schemas.microsoft.com/office/drawing/2014/main" id="{53C9C9C1-8C49-4AB0-A945-62143BA61A72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0" name="Connecteur droit 109">
                  <a:extLst>
                    <a:ext uri="{FF2B5EF4-FFF2-40B4-BE49-F238E27FC236}">
                      <a16:creationId xmlns:a16="http://schemas.microsoft.com/office/drawing/2014/main" id="{C2A1AFE3-796F-479E-889B-8F19A16DA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5F148F70-945F-40E4-9E85-11ADEF0573DF}"/>
                </a:ext>
              </a:extLst>
            </p:cNvPr>
            <p:cNvGrpSpPr/>
            <p:nvPr/>
          </p:nvGrpSpPr>
          <p:grpSpPr>
            <a:xfrm>
              <a:off x="4531539" y="1072986"/>
              <a:ext cx="698033" cy="5261037"/>
              <a:chOff x="4531539" y="1072986"/>
              <a:chExt cx="698033" cy="5261037"/>
            </a:xfrm>
          </p:grpSpPr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B81A7CEB-9CB7-4853-9A29-FA3F4B2EB3F5}"/>
                  </a:ext>
                </a:extLst>
              </p:cNvPr>
              <p:cNvCxnSpPr/>
              <p:nvPr/>
            </p:nvCxnSpPr>
            <p:spPr>
              <a:xfrm>
                <a:off x="4908283" y="1072986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0DF5201D-9D9E-4384-8AC9-34C30A793A69}"/>
                  </a:ext>
                </a:extLst>
              </p:cNvPr>
              <p:cNvGrpSpPr/>
              <p:nvPr/>
            </p:nvGrpSpPr>
            <p:grpSpPr>
              <a:xfrm>
                <a:off x="4548042" y="181763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4C7B38B8-2FDA-4D76-B0F3-4D530E82A80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Ellipse 136">
                  <a:extLst>
                    <a:ext uri="{FF2B5EF4-FFF2-40B4-BE49-F238E27FC236}">
                      <a16:creationId xmlns:a16="http://schemas.microsoft.com/office/drawing/2014/main" id="{D671ECB3-5D2A-48EA-9AB4-6052DBD054D3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Arc partiel 137">
                  <a:extLst>
                    <a:ext uri="{FF2B5EF4-FFF2-40B4-BE49-F238E27FC236}">
                      <a16:creationId xmlns:a16="http://schemas.microsoft.com/office/drawing/2014/main" id="{82C33E04-6266-4412-9B3C-DA42E9619585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1C2C0866-F159-4061-9B54-C47B03BA5B2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D5A0AE8E-C50D-4F59-84F6-3E4F46490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C50D7494-220A-4CBB-BE55-BA8CC5668CD0}"/>
                  </a:ext>
                </a:extLst>
              </p:cNvPr>
              <p:cNvGrpSpPr/>
              <p:nvPr/>
            </p:nvGrpSpPr>
            <p:grpSpPr>
              <a:xfrm>
                <a:off x="4540101" y="35067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F333D3E-4D07-4882-9A96-17C72BAB432E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Ellipse 131">
                  <a:extLst>
                    <a:ext uri="{FF2B5EF4-FFF2-40B4-BE49-F238E27FC236}">
                      <a16:creationId xmlns:a16="http://schemas.microsoft.com/office/drawing/2014/main" id="{A2A7868F-1C02-40EC-B8D3-AD3B8C43DFD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Arc partiel 132">
                  <a:extLst>
                    <a:ext uri="{FF2B5EF4-FFF2-40B4-BE49-F238E27FC236}">
                      <a16:creationId xmlns:a16="http://schemas.microsoft.com/office/drawing/2014/main" id="{D5981307-A314-4EA8-AEDE-2E54E135B34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16F5BC99-D771-49EF-8173-1875307D2C3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5AA76F27-70F8-4F08-BA81-210298F9F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5" name="Groupe 124">
                <a:extLst>
                  <a:ext uri="{FF2B5EF4-FFF2-40B4-BE49-F238E27FC236}">
                    <a16:creationId xmlns:a16="http://schemas.microsoft.com/office/drawing/2014/main" id="{86ED81DD-D4FE-47BD-B527-7C442361AFAE}"/>
                  </a:ext>
                </a:extLst>
              </p:cNvPr>
              <p:cNvGrpSpPr/>
              <p:nvPr/>
            </p:nvGrpSpPr>
            <p:grpSpPr>
              <a:xfrm>
                <a:off x="4531539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97B9A7F-7D27-4CC6-893D-AB7FC5388FE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869CDE3-2F48-45D5-AD66-6D4CB16ED7C5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Arc partiel 127">
                  <a:extLst>
                    <a:ext uri="{FF2B5EF4-FFF2-40B4-BE49-F238E27FC236}">
                      <a16:creationId xmlns:a16="http://schemas.microsoft.com/office/drawing/2014/main" id="{1257A0BF-7B22-4589-95BB-3EE0F3812A7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53602144-D032-43D7-A502-3579B592DB67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1560BFD3-BA09-4CA2-BC4B-D31B8DED5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61" name="Groupe 160">
              <a:extLst>
                <a:ext uri="{FF2B5EF4-FFF2-40B4-BE49-F238E27FC236}">
                  <a16:creationId xmlns:a16="http://schemas.microsoft.com/office/drawing/2014/main" id="{3B69AC7C-2BEC-4CB4-8D98-355E79835BF3}"/>
                </a:ext>
              </a:extLst>
            </p:cNvPr>
            <p:cNvGrpSpPr/>
            <p:nvPr/>
          </p:nvGrpSpPr>
          <p:grpSpPr>
            <a:xfrm>
              <a:off x="9481027" y="1107095"/>
              <a:ext cx="724324" cy="5261037"/>
              <a:chOff x="9481027" y="1107095"/>
              <a:chExt cx="724324" cy="5261037"/>
            </a:xfrm>
          </p:grpSpPr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3504E8A8-A005-43A4-953B-F8848467FB43}"/>
                  </a:ext>
                </a:extLst>
              </p:cNvPr>
              <p:cNvCxnSpPr/>
              <p:nvPr/>
            </p:nvCxnSpPr>
            <p:spPr>
              <a:xfrm>
                <a:off x="9839367" y="110709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63" name="Groupe 162">
                <a:extLst>
                  <a:ext uri="{FF2B5EF4-FFF2-40B4-BE49-F238E27FC236}">
                    <a16:creationId xmlns:a16="http://schemas.microsoft.com/office/drawing/2014/main" id="{0A362870-0E25-4752-975C-034B845B7C8E}"/>
                  </a:ext>
                </a:extLst>
              </p:cNvPr>
              <p:cNvGrpSpPr/>
              <p:nvPr/>
            </p:nvGrpSpPr>
            <p:grpSpPr>
              <a:xfrm>
                <a:off x="9481027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F360548B-0AE8-4445-8F65-95B6E94C548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9E798D57-CCE8-42BA-A1B7-B1BC78B1944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Arc partiel 177">
                  <a:extLst>
                    <a:ext uri="{FF2B5EF4-FFF2-40B4-BE49-F238E27FC236}">
                      <a16:creationId xmlns:a16="http://schemas.microsoft.com/office/drawing/2014/main" id="{C8277C58-2EE7-4593-8280-5A12E7233694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9" name="Connecteur droit 178">
                  <a:extLst>
                    <a:ext uri="{FF2B5EF4-FFF2-40B4-BE49-F238E27FC236}">
                      <a16:creationId xmlns:a16="http://schemas.microsoft.com/office/drawing/2014/main" id="{83E38530-5AE5-4253-8DB5-D50C173AA824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" name="Connecteur droit 179">
                  <a:extLst>
                    <a:ext uri="{FF2B5EF4-FFF2-40B4-BE49-F238E27FC236}">
                      <a16:creationId xmlns:a16="http://schemas.microsoft.com/office/drawing/2014/main" id="{59646090-F6F2-4AD3-8B21-E3830EC64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E4D6F1F0-EEAE-4788-8236-C600394E1701}"/>
                  </a:ext>
                </a:extLst>
              </p:cNvPr>
              <p:cNvGrpSpPr/>
              <p:nvPr/>
            </p:nvGrpSpPr>
            <p:grpSpPr>
              <a:xfrm>
                <a:off x="9481027" y="350564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A6F8B36-AE0C-4358-97E9-A38CE1848FD9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Ellipse 171">
                  <a:extLst>
                    <a:ext uri="{FF2B5EF4-FFF2-40B4-BE49-F238E27FC236}">
                      <a16:creationId xmlns:a16="http://schemas.microsoft.com/office/drawing/2014/main" id="{8ED92324-A4A3-4710-8485-515BBB0FEE2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Arc partiel 172">
                  <a:extLst>
                    <a:ext uri="{FF2B5EF4-FFF2-40B4-BE49-F238E27FC236}">
                      <a16:creationId xmlns:a16="http://schemas.microsoft.com/office/drawing/2014/main" id="{F0CAA61D-A1C7-495A-AD62-7F6651700CF7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7AEB5582-3EC3-4FAF-B221-76A7DFFD74F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E43F4646-3140-4DB3-B66B-BBD746F56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5" name="Groupe 164">
                <a:extLst>
                  <a:ext uri="{FF2B5EF4-FFF2-40B4-BE49-F238E27FC236}">
                    <a16:creationId xmlns:a16="http://schemas.microsoft.com/office/drawing/2014/main" id="{F4DACDA5-E941-4F67-AE6D-71ACA564017E}"/>
                  </a:ext>
                </a:extLst>
              </p:cNvPr>
              <p:cNvGrpSpPr/>
              <p:nvPr/>
            </p:nvGrpSpPr>
            <p:grpSpPr>
              <a:xfrm>
                <a:off x="9523821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4E2C3B1D-80D9-4278-B6D2-5AABC2DBE20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Ellipse 166">
                  <a:extLst>
                    <a:ext uri="{FF2B5EF4-FFF2-40B4-BE49-F238E27FC236}">
                      <a16:creationId xmlns:a16="http://schemas.microsoft.com/office/drawing/2014/main" id="{D80C2E43-0E27-463E-841D-B361D0A40CDD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Arc partiel 167">
                  <a:extLst>
                    <a:ext uri="{FF2B5EF4-FFF2-40B4-BE49-F238E27FC236}">
                      <a16:creationId xmlns:a16="http://schemas.microsoft.com/office/drawing/2014/main" id="{9F214302-319F-4B61-9A49-D681B056B77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26444478-E6C3-410A-90B2-9678CDC2F51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04BEDE37-B703-487E-A952-70E2B1D88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18294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56" y="353941"/>
            <a:ext cx="11012488" cy="865186"/>
          </a:xfrm>
        </p:spPr>
        <p:txBody>
          <a:bodyPr/>
          <a:lstStyle/>
          <a:p>
            <a:r>
              <a:rPr lang="en-GB" dirty="0"/>
              <a:t>The ideal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sp>
        <p:nvSpPr>
          <p:cNvPr id="8" name="Date Placeholder 5"/>
          <p:cNvSpPr txBox="1">
            <a:spLocks/>
          </p:cNvSpPr>
          <p:nvPr/>
        </p:nvSpPr>
        <p:spPr>
          <a:xfrm>
            <a:off x="5187696" y="66002"/>
            <a:ext cx="1259191" cy="1965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Étienne Bourbeau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9AA6B20-F00F-4A51-A0A9-5EFA8ACDD573}"/>
              </a:ext>
            </a:extLst>
          </p:cNvPr>
          <p:cNvGrpSpPr/>
          <p:nvPr/>
        </p:nvGrpSpPr>
        <p:grpSpPr>
          <a:xfrm>
            <a:off x="739629" y="1058516"/>
            <a:ext cx="10608815" cy="5335210"/>
            <a:chOff x="739629" y="1058516"/>
            <a:chExt cx="10608815" cy="5335210"/>
          </a:xfrm>
        </p:grpSpPr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E8A381B4-DCE6-4109-88EF-C44923AC15AA}"/>
                </a:ext>
              </a:extLst>
            </p:cNvPr>
            <p:cNvSpPr/>
            <p:nvPr/>
          </p:nvSpPr>
          <p:spPr>
            <a:xfrm>
              <a:off x="739629" y="1132689"/>
              <a:ext cx="10608815" cy="5261037"/>
            </a:xfrm>
            <a:prstGeom prst="roundRect">
              <a:avLst>
                <a:gd name="adj" fmla="val 6177"/>
              </a:avLst>
            </a:prstGeom>
            <a:solidFill>
              <a:srgbClr val="0070C0">
                <a:alpha val="69804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F2315270-2ABB-42DE-B0C4-A34E3F9F1B1B}"/>
                </a:ext>
              </a:extLst>
            </p:cNvPr>
            <p:cNvGrpSpPr/>
            <p:nvPr/>
          </p:nvGrpSpPr>
          <p:grpSpPr>
            <a:xfrm>
              <a:off x="1973606" y="1095375"/>
              <a:ext cx="681530" cy="5261037"/>
              <a:chOff x="1973606" y="1095375"/>
              <a:chExt cx="681530" cy="5261037"/>
            </a:xfrm>
          </p:grpSpPr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0A0B351B-4517-4991-8878-91A8E2120C6E}"/>
                  </a:ext>
                </a:extLst>
              </p:cNvPr>
              <p:cNvCxnSpPr/>
              <p:nvPr/>
            </p:nvCxnSpPr>
            <p:spPr>
              <a:xfrm>
                <a:off x="2319015" y="109537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43" name="Groupe 142">
                <a:extLst>
                  <a:ext uri="{FF2B5EF4-FFF2-40B4-BE49-F238E27FC236}">
                    <a16:creationId xmlns:a16="http://schemas.microsoft.com/office/drawing/2014/main" id="{163C75F7-38C1-4B8B-ABCC-2FF6E7AA88C8}"/>
                  </a:ext>
                </a:extLst>
              </p:cNvPr>
              <p:cNvGrpSpPr/>
              <p:nvPr/>
            </p:nvGrpSpPr>
            <p:grpSpPr>
              <a:xfrm>
                <a:off x="1973606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4B03B83-33CE-41C3-9FCE-3F03F63FF9B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Ellipse 156">
                  <a:extLst>
                    <a:ext uri="{FF2B5EF4-FFF2-40B4-BE49-F238E27FC236}">
                      <a16:creationId xmlns:a16="http://schemas.microsoft.com/office/drawing/2014/main" id="{29D58067-7492-4534-AF3B-A0EB02E95E58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Arc partiel 157">
                  <a:extLst>
                    <a:ext uri="{FF2B5EF4-FFF2-40B4-BE49-F238E27FC236}">
                      <a16:creationId xmlns:a16="http://schemas.microsoft.com/office/drawing/2014/main" id="{FADB3226-D138-417A-9E1A-5E65179B7B6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9" name="Connecteur droit 158">
                  <a:extLst>
                    <a:ext uri="{FF2B5EF4-FFF2-40B4-BE49-F238E27FC236}">
                      <a16:creationId xmlns:a16="http://schemas.microsoft.com/office/drawing/2014/main" id="{01F538B5-DE5C-4A29-942F-5DE466B30E8C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6144D15C-2617-4492-B725-10CFEA37E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4" name="Groupe 143">
                <a:extLst>
                  <a:ext uri="{FF2B5EF4-FFF2-40B4-BE49-F238E27FC236}">
                    <a16:creationId xmlns:a16="http://schemas.microsoft.com/office/drawing/2014/main" id="{F572AC10-2A50-49DA-873F-3F49DF6CAB9F}"/>
                  </a:ext>
                </a:extLst>
              </p:cNvPr>
              <p:cNvGrpSpPr/>
              <p:nvPr/>
            </p:nvGrpSpPr>
            <p:grpSpPr>
              <a:xfrm>
                <a:off x="1973606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8219C65-B3DB-4AB3-A43B-DE769A0CFBB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id="{6E5673E5-AE8A-4BEB-B945-B972943EFA39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Arc partiel 152">
                  <a:extLst>
                    <a:ext uri="{FF2B5EF4-FFF2-40B4-BE49-F238E27FC236}">
                      <a16:creationId xmlns:a16="http://schemas.microsoft.com/office/drawing/2014/main" id="{475D613A-8FEC-4807-BACC-F4988A054AD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51D44640-FD21-417F-8A51-793079DB770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74B04B10-E2F5-4EE4-A819-988229CCF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C4516F55-4085-4FF9-AFB6-9B47EF4514CD}"/>
                  </a:ext>
                </a:extLst>
              </p:cNvPr>
              <p:cNvGrpSpPr/>
              <p:nvPr/>
            </p:nvGrpSpPr>
            <p:grpSpPr>
              <a:xfrm>
                <a:off x="1973606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A0ACFF97-CB6C-4B29-8EC0-E55E58CA489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id="{8D3FF573-C45A-4D4B-BEC8-EDCF1272A65E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Arc partiel 147">
                  <a:extLst>
                    <a:ext uri="{FF2B5EF4-FFF2-40B4-BE49-F238E27FC236}">
                      <a16:creationId xmlns:a16="http://schemas.microsoft.com/office/drawing/2014/main" id="{C06A4A35-C0E0-427D-A495-90218F24BA58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F522F703-9211-49E3-B4C0-60F9A74251F3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3FD5E48E-7ED6-4489-8F17-25CCFA50D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94BF54AF-19A2-4511-B1D6-69E84E04CB27}"/>
                </a:ext>
              </a:extLst>
            </p:cNvPr>
            <p:cNvGrpSpPr/>
            <p:nvPr/>
          </p:nvGrpSpPr>
          <p:grpSpPr>
            <a:xfrm>
              <a:off x="7004937" y="1071925"/>
              <a:ext cx="687157" cy="5261037"/>
              <a:chOff x="7004937" y="1071925"/>
              <a:chExt cx="687157" cy="5261037"/>
            </a:xfrm>
          </p:grpSpPr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26ADFC13-D216-40E4-85BC-E35177D16589}"/>
                  </a:ext>
                </a:extLst>
              </p:cNvPr>
              <p:cNvCxnSpPr/>
              <p:nvPr/>
            </p:nvCxnSpPr>
            <p:spPr>
              <a:xfrm>
                <a:off x="7359946" y="107192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03" name="Groupe 102">
                <a:extLst>
                  <a:ext uri="{FF2B5EF4-FFF2-40B4-BE49-F238E27FC236}">
                    <a16:creationId xmlns:a16="http://schemas.microsoft.com/office/drawing/2014/main" id="{4D766BC5-316B-4ED8-A12E-A4B3857FFE80}"/>
                  </a:ext>
                </a:extLst>
              </p:cNvPr>
              <p:cNvGrpSpPr/>
              <p:nvPr/>
            </p:nvGrpSpPr>
            <p:grpSpPr>
              <a:xfrm>
                <a:off x="7010564" y="181763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2E137A0-4136-4DB1-91B9-30CF724A016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BE798F97-6511-4F02-8069-906ED9C8C64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Arc partiel 117">
                  <a:extLst>
                    <a:ext uri="{FF2B5EF4-FFF2-40B4-BE49-F238E27FC236}">
                      <a16:creationId xmlns:a16="http://schemas.microsoft.com/office/drawing/2014/main" id="{A68B840A-C9C0-4864-9658-BCB4446B3092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9" name="Connecteur droit 118">
                  <a:extLst>
                    <a:ext uri="{FF2B5EF4-FFF2-40B4-BE49-F238E27FC236}">
                      <a16:creationId xmlns:a16="http://schemas.microsoft.com/office/drawing/2014/main" id="{98AE8D24-1CE8-4C8D-9AC3-29FE41A0B09B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D8C6039B-84F8-4293-B7F3-BE888BCCE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4" name="Groupe 103">
                <a:extLst>
                  <a:ext uri="{FF2B5EF4-FFF2-40B4-BE49-F238E27FC236}">
                    <a16:creationId xmlns:a16="http://schemas.microsoft.com/office/drawing/2014/main" id="{A8AE5FC7-6F90-4E0D-BB72-3626987F4A48}"/>
                  </a:ext>
                </a:extLst>
              </p:cNvPr>
              <p:cNvGrpSpPr/>
              <p:nvPr/>
            </p:nvGrpSpPr>
            <p:grpSpPr>
              <a:xfrm>
                <a:off x="7010564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CADA1577-FBA7-4AC8-A7B8-DFE6F683C20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E62355D0-4C82-4703-B918-EE709EC248B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Arc partiel 112">
                  <a:extLst>
                    <a:ext uri="{FF2B5EF4-FFF2-40B4-BE49-F238E27FC236}">
                      <a16:creationId xmlns:a16="http://schemas.microsoft.com/office/drawing/2014/main" id="{271E6EFD-8082-460B-BE94-114C791EDA0D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BE3076C1-46B9-4971-8A09-E484FAC0D2A5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" name="Connecteur droit 114">
                  <a:extLst>
                    <a:ext uri="{FF2B5EF4-FFF2-40B4-BE49-F238E27FC236}">
                      <a16:creationId xmlns:a16="http://schemas.microsoft.com/office/drawing/2014/main" id="{2D2A02E7-A273-4721-ADAA-C48346CC2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5" name="Groupe 104">
                <a:extLst>
                  <a:ext uri="{FF2B5EF4-FFF2-40B4-BE49-F238E27FC236}">
                    <a16:creationId xmlns:a16="http://schemas.microsoft.com/office/drawing/2014/main" id="{3FFB431A-023E-4A58-A3EA-5FFDB8848384}"/>
                  </a:ext>
                </a:extLst>
              </p:cNvPr>
              <p:cNvGrpSpPr/>
              <p:nvPr/>
            </p:nvGrpSpPr>
            <p:grpSpPr>
              <a:xfrm>
                <a:off x="7004937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D6F1F32-D0D7-48B1-9767-F5A7A040495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8E6E9063-7C1E-4217-8248-82F2853C358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Arc partiel 107">
                  <a:extLst>
                    <a:ext uri="{FF2B5EF4-FFF2-40B4-BE49-F238E27FC236}">
                      <a16:creationId xmlns:a16="http://schemas.microsoft.com/office/drawing/2014/main" id="{8DE52687-3AF3-4057-8A90-E95D135D12E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09" name="Connecteur droit 108">
                  <a:extLst>
                    <a:ext uri="{FF2B5EF4-FFF2-40B4-BE49-F238E27FC236}">
                      <a16:creationId xmlns:a16="http://schemas.microsoft.com/office/drawing/2014/main" id="{53C9C9C1-8C49-4AB0-A945-62143BA61A72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0" name="Connecteur droit 109">
                  <a:extLst>
                    <a:ext uri="{FF2B5EF4-FFF2-40B4-BE49-F238E27FC236}">
                      <a16:creationId xmlns:a16="http://schemas.microsoft.com/office/drawing/2014/main" id="{C2A1AFE3-796F-479E-889B-8F19A16DA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5F148F70-945F-40E4-9E85-11ADEF0573DF}"/>
                </a:ext>
              </a:extLst>
            </p:cNvPr>
            <p:cNvGrpSpPr/>
            <p:nvPr/>
          </p:nvGrpSpPr>
          <p:grpSpPr>
            <a:xfrm>
              <a:off x="4531539" y="1072986"/>
              <a:ext cx="698033" cy="5261037"/>
              <a:chOff x="4531539" y="1072986"/>
              <a:chExt cx="698033" cy="5261037"/>
            </a:xfrm>
          </p:grpSpPr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B81A7CEB-9CB7-4853-9A29-FA3F4B2EB3F5}"/>
                  </a:ext>
                </a:extLst>
              </p:cNvPr>
              <p:cNvCxnSpPr/>
              <p:nvPr/>
            </p:nvCxnSpPr>
            <p:spPr>
              <a:xfrm>
                <a:off x="4908283" y="1072986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0DF5201D-9D9E-4384-8AC9-34C30A793A69}"/>
                  </a:ext>
                </a:extLst>
              </p:cNvPr>
              <p:cNvGrpSpPr/>
              <p:nvPr/>
            </p:nvGrpSpPr>
            <p:grpSpPr>
              <a:xfrm>
                <a:off x="4548042" y="181763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4C7B38B8-2FDA-4D76-B0F3-4D530E82A80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Ellipse 136">
                  <a:extLst>
                    <a:ext uri="{FF2B5EF4-FFF2-40B4-BE49-F238E27FC236}">
                      <a16:creationId xmlns:a16="http://schemas.microsoft.com/office/drawing/2014/main" id="{D671ECB3-5D2A-48EA-9AB4-6052DBD054D3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Arc partiel 137">
                  <a:extLst>
                    <a:ext uri="{FF2B5EF4-FFF2-40B4-BE49-F238E27FC236}">
                      <a16:creationId xmlns:a16="http://schemas.microsoft.com/office/drawing/2014/main" id="{82C33E04-6266-4412-9B3C-DA42E9619585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1C2C0866-F159-4061-9B54-C47B03BA5B2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D5A0AE8E-C50D-4F59-84F6-3E4F46490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C50D7494-220A-4CBB-BE55-BA8CC5668CD0}"/>
                  </a:ext>
                </a:extLst>
              </p:cNvPr>
              <p:cNvGrpSpPr/>
              <p:nvPr/>
            </p:nvGrpSpPr>
            <p:grpSpPr>
              <a:xfrm>
                <a:off x="4540101" y="35067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F333D3E-4D07-4882-9A96-17C72BAB432E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Ellipse 131">
                  <a:extLst>
                    <a:ext uri="{FF2B5EF4-FFF2-40B4-BE49-F238E27FC236}">
                      <a16:creationId xmlns:a16="http://schemas.microsoft.com/office/drawing/2014/main" id="{A2A7868F-1C02-40EC-B8D3-AD3B8C43DFD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Arc partiel 132">
                  <a:extLst>
                    <a:ext uri="{FF2B5EF4-FFF2-40B4-BE49-F238E27FC236}">
                      <a16:creationId xmlns:a16="http://schemas.microsoft.com/office/drawing/2014/main" id="{D5981307-A314-4EA8-AEDE-2E54E135B34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16F5BC99-D771-49EF-8173-1875307D2C3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5AA76F27-70F8-4F08-BA81-210298F9F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5" name="Groupe 124">
                <a:extLst>
                  <a:ext uri="{FF2B5EF4-FFF2-40B4-BE49-F238E27FC236}">
                    <a16:creationId xmlns:a16="http://schemas.microsoft.com/office/drawing/2014/main" id="{86ED81DD-D4FE-47BD-B527-7C442361AFAE}"/>
                  </a:ext>
                </a:extLst>
              </p:cNvPr>
              <p:cNvGrpSpPr/>
              <p:nvPr/>
            </p:nvGrpSpPr>
            <p:grpSpPr>
              <a:xfrm>
                <a:off x="4531539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97B9A7F-7D27-4CC6-893D-AB7FC5388FE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869CDE3-2F48-45D5-AD66-6D4CB16ED7C5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Arc partiel 127">
                  <a:extLst>
                    <a:ext uri="{FF2B5EF4-FFF2-40B4-BE49-F238E27FC236}">
                      <a16:creationId xmlns:a16="http://schemas.microsoft.com/office/drawing/2014/main" id="{1257A0BF-7B22-4589-95BB-3EE0F3812A7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53602144-D032-43D7-A502-3579B592DB67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1560BFD3-BA09-4CA2-BC4B-D31B8DED5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61" name="Groupe 160">
              <a:extLst>
                <a:ext uri="{FF2B5EF4-FFF2-40B4-BE49-F238E27FC236}">
                  <a16:creationId xmlns:a16="http://schemas.microsoft.com/office/drawing/2014/main" id="{3B69AC7C-2BEC-4CB4-8D98-355E79835BF3}"/>
                </a:ext>
              </a:extLst>
            </p:cNvPr>
            <p:cNvGrpSpPr/>
            <p:nvPr/>
          </p:nvGrpSpPr>
          <p:grpSpPr>
            <a:xfrm>
              <a:off x="9481027" y="1107095"/>
              <a:ext cx="724324" cy="5261037"/>
              <a:chOff x="9481027" y="1107095"/>
              <a:chExt cx="724324" cy="5261037"/>
            </a:xfrm>
          </p:grpSpPr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3504E8A8-A005-43A4-953B-F8848467FB43}"/>
                  </a:ext>
                </a:extLst>
              </p:cNvPr>
              <p:cNvCxnSpPr/>
              <p:nvPr/>
            </p:nvCxnSpPr>
            <p:spPr>
              <a:xfrm>
                <a:off x="9839367" y="110709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63" name="Groupe 162">
                <a:extLst>
                  <a:ext uri="{FF2B5EF4-FFF2-40B4-BE49-F238E27FC236}">
                    <a16:creationId xmlns:a16="http://schemas.microsoft.com/office/drawing/2014/main" id="{0A362870-0E25-4752-975C-034B845B7C8E}"/>
                  </a:ext>
                </a:extLst>
              </p:cNvPr>
              <p:cNvGrpSpPr/>
              <p:nvPr/>
            </p:nvGrpSpPr>
            <p:grpSpPr>
              <a:xfrm>
                <a:off x="9481027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F360548B-0AE8-4445-8F65-95B6E94C548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9E798D57-CCE8-42BA-A1B7-B1BC78B1944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Arc partiel 177">
                  <a:extLst>
                    <a:ext uri="{FF2B5EF4-FFF2-40B4-BE49-F238E27FC236}">
                      <a16:creationId xmlns:a16="http://schemas.microsoft.com/office/drawing/2014/main" id="{C8277C58-2EE7-4593-8280-5A12E7233694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9" name="Connecteur droit 178">
                  <a:extLst>
                    <a:ext uri="{FF2B5EF4-FFF2-40B4-BE49-F238E27FC236}">
                      <a16:creationId xmlns:a16="http://schemas.microsoft.com/office/drawing/2014/main" id="{83E38530-5AE5-4253-8DB5-D50C173AA824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" name="Connecteur droit 179">
                  <a:extLst>
                    <a:ext uri="{FF2B5EF4-FFF2-40B4-BE49-F238E27FC236}">
                      <a16:creationId xmlns:a16="http://schemas.microsoft.com/office/drawing/2014/main" id="{59646090-F6F2-4AD3-8B21-E3830EC64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E4D6F1F0-EEAE-4788-8236-C600394E1701}"/>
                  </a:ext>
                </a:extLst>
              </p:cNvPr>
              <p:cNvGrpSpPr/>
              <p:nvPr/>
            </p:nvGrpSpPr>
            <p:grpSpPr>
              <a:xfrm>
                <a:off x="9481027" y="350564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A6F8B36-AE0C-4358-97E9-A38CE1848FD9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Ellipse 171">
                  <a:extLst>
                    <a:ext uri="{FF2B5EF4-FFF2-40B4-BE49-F238E27FC236}">
                      <a16:creationId xmlns:a16="http://schemas.microsoft.com/office/drawing/2014/main" id="{8ED92324-A4A3-4710-8485-515BBB0FEE2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Arc partiel 172">
                  <a:extLst>
                    <a:ext uri="{FF2B5EF4-FFF2-40B4-BE49-F238E27FC236}">
                      <a16:creationId xmlns:a16="http://schemas.microsoft.com/office/drawing/2014/main" id="{F0CAA61D-A1C7-495A-AD62-7F6651700CF7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7AEB5582-3EC3-4FAF-B221-76A7DFFD74F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E43F4646-3140-4DB3-B66B-BBD746F56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5" name="Groupe 164">
                <a:extLst>
                  <a:ext uri="{FF2B5EF4-FFF2-40B4-BE49-F238E27FC236}">
                    <a16:creationId xmlns:a16="http://schemas.microsoft.com/office/drawing/2014/main" id="{F4DACDA5-E941-4F67-AE6D-71ACA564017E}"/>
                  </a:ext>
                </a:extLst>
              </p:cNvPr>
              <p:cNvGrpSpPr/>
              <p:nvPr/>
            </p:nvGrpSpPr>
            <p:grpSpPr>
              <a:xfrm>
                <a:off x="9523821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4E2C3B1D-80D9-4278-B6D2-5AABC2DBE20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Ellipse 166">
                  <a:extLst>
                    <a:ext uri="{FF2B5EF4-FFF2-40B4-BE49-F238E27FC236}">
                      <a16:creationId xmlns:a16="http://schemas.microsoft.com/office/drawing/2014/main" id="{D80C2E43-0E27-463E-841D-B361D0A40CDD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Arc partiel 167">
                  <a:extLst>
                    <a:ext uri="{FF2B5EF4-FFF2-40B4-BE49-F238E27FC236}">
                      <a16:creationId xmlns:a16="http://schemas.microsoft.com/office/drawing/2014/main" id="{9F214302-319F-4B61-9A49-D681B056B77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26444478-E6C3-410A-90B2-9678CDC2F51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04BEDE37-B703-487E-A952-70E2B1D88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cxnSp>
          <p:nvCxnSpPr>
            <p:cNvPr id="181" name="Connecteur droit avec flèche 180">
              <a:extLst>
                <a:ext uri="{FF2B5EF4-FFF2-40B4-BE49-F238E27FC236}">
                  <a16:creationId xmlns:a16="http://schemas.microsoft.com/office/drawing/2014/main" id="{AB90C173-F8BC-47D9-A66B-E4710381F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6483" y="1058516"/>
              <a:ext cx="6240116" cy="5049485"/>
            </a:xfrm>
            <a:prstGeom prst="straightConnector1">
              <a:avLst/>
            </a:prstGeom>
            <a:noFill/>
            <a:ln w="76200" cap="rnd" cmpd="sng" algn="ctr">
              <a:solidFill>
                <a:schemeClr val="accent1"/>
              </a:solidFill>
              <a:prstDash val="solid"/>
              <a:tailEnd type="triangle"/>
            </a:ln>
            <a:effectLst/>
          </p:spPr>
        </p:cxnSp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64450ACC-BA14-41CA-837E-55807205A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92" t="20129" r="24083" b="34736"/>
            <a:stretch/>
          </p:blipFill>
          <p:spPr>
            <a:xfrm>
              <a:off x="5470371" y="4731322"/>
              <a:ext cx="661738" cy="572473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2FE5E3F-EB38-4A3B-AA4B-9FFB09636CE2}"/>
              </a:ext>
            </a:extLst>
          </p:cNvPr>
          <p:cNvGrpSpPr/>
          <p:nvPr/>
        </p:nvGrpSpPr>
        <p:grpSpPr>
          <a:xfrm>
            <a:off x="5917212" y="2279540"/>
            <a:ext cx="1030080" cy="2036190"/>
            <a:chOff x="4880526" y="2978870"/>
            <a:chExt cx="1030080" cy="203619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7459392-036A-49E8-9E68-C8AC6E822155}"/>
                </a:ext>
              </a:extLst>
            </p:cNvPr>
            <p:cNvCxnSpPr/>
            <p:nvPr/>
          </p:nvCxnSpPr>
          <p:spPr>
            <a:xfrm flipV="1">
              <a:off x="5354425" y="2978870"/>
              <a:ext cx="556181" cy="2036190"/>
            </a:xfrm>
            <a:prstGeom prst="line">
              <a:avLst/>
            </a:prstGeom>
            <a:ln w="38100">
              <a:solidFill>
                <a:srgbClr val="E9C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EA58C061-5D51-41DF-95C5-12961116FBDB}"/>
                </a:ext>
              </a:extLst>
            </p:cNvPr>
            <p:cNvCxnSpPr/>
            <p:nvPr/>
          </p:nvCxnSpPr>
          <p:spPr>
            <a:xfrm flipH="1" flipV="1">
              <a:off x="5244697" y="3114083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>
              <a:extLst>
                <a:ext uri="{FF2B5EF4-FFF2-40B4-BE49-F238E27FC236}">
                  <a16:creationId xmlns:a16="http://schemas.microsoft.com/office/drawing/2014/main" id="{849DD2EF-6FCF-43ED-A6A0-0F57E1D71BE0}"/>
                </a:ext>
              </a:extLst>
            </p:cNvPr>
            <p:cNvCxnSpPr/>
            <p:nvPr/>
          </p:nvCxnSpPr>
          <p:spPr>
            <a:xfrm flipH="1" flipV="1">
              <a:off x="5132835" y="354926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>
              <a:extLst>
                <a:ext uri="{FF2B5EF4-FFF2-40B4-BE49-F238E27FC236}">
                  <a16:creationId xmlns:a16="http://schemas.microsoft.com/office/drawing/2014/main" id="{70147497-DABA-4BAC-A259-E3FDBA885F82}"/>
                </a:ext>
              </a:extLst>
            </p:cNvPr>
            <p:cNvCxnSpPr/>
            <p:nvPr/>
          </p:nvCxnSpPr>
          <p:spPr>
            <a:xfrm flipH="1" flipV="1">
              <a:off x="5001274" y="4011892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3AE4E10E-B664-4B1E-B665-CDDF29D5EE17}"/>
                </a:ext>
              </a:extLst>
            </p:cNvPr>
            <p:cNvCxnSpPr/>
            <p:nvPr/>
          </p:nvCxnSpPr>
          <p:spPr>
            <a:xfrm flipH="1" flipV="1">
              <a:off x="4880526" y="446361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D8C34CCB-1A6B-4851-B70B-0745E9E5CEDD}"/>
              </a:ext>
            </a:extLst>
          </p:cNvPr>
          <p:cNvGrpSpPr/>
          <p:nvPr/>
        </p:nvGrpSpPr>
        <p:grpSpPr>
          <a:xfrm rot="14589715">
            <a:off x="7343793" y="3564360"/>
            <a:ext cx="1030080" cy="2036190"/>
            <a:chOff x="4880526" y="2978870"/>
            <a:chExt cx="1030080" cy="2036190"/>
          </a:xfrm>
        </p:grpSpPr>
        <p:cxnSp>
          <p:nvCxnSpPr>
            <p:cNvPr id="193" name="Connecteur droit 192">
              <a:extLst>
                <a:ext uri="{FF2B5EF4-FFF2-40B4-BE49-F238E27FC236}">
                  <a16:creationId xmlns:a16="http://schemas.microsoft.com/office/drawing/2014/main" id="{0257DF1D-F083-4085-84F5-065131D7CD4F}"/>
                </a:ext>
              </a:extLst>
            </p:cNvPr>
            <p:cNvCxnSpPr/>
            <p:nvPr/>
          </p:nvCxnSpPr>
          <p:spPr>
            <a:xfrm flipV="1">
              <a:off x="5354425" y="2978870"/>
              <a:ext cx="556181" cy="2036190"/>
            </a:xfrm>
            <a:prstGeom prst="line">
              <a:avLst/>
            </a:prstGeom>
            <a:ln w="38100">
              <a:solidFill>
                <a:srgbClr val="E9C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avec flèche 193">
              <a:extLst>
                <a:ext uri="{FF2B5EF4-FFF2-40B4-BE49-F238E27FC236}">
                  <a16:creationId xmlns:a16="http://schemas.microsoft.com/office/drawing/2014/main" id="{7087EFBC-7702-4C58-8224-A7F37176570B}"/>
                </a:ext>
              </a:extLst>
            </p:cNvPr>
            <p:cNvCxnSpPr/>
            <p:nvPr/>
          </p:nvCxnSpPr>
          <p:spPr>
            <a:xfrm flipH="1" flipV="1">
              <a:off x="5244697" y="3114083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avec flèche 194">
              <a:extLst>
                <a:ext uri="{FF2B5EF4-FFF2-40B4-BE49-F238E27FC236}">
                  <a16:creationId xmlns:a16="http://schemas.microsoft.com/office/drawing/2014/main" id="{E1D79DF4-E1CD-4B2C-B001-A1F33DB549BD}"/>
                </a:ext>
              </a:extLst>
            </p:cNvPr>
            <p:cNvCxnSpPr/>
            <p:nvPr/>
          </p:nvCxnSpPr>
          <p:spPr>
            <a:xfrm flipH="1" flipV="1">
              <a:off x="5132835" y="354926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avec flèche 195">
              <a:extLst>
                <a:ext uri="{FF2B5EF4-FFF2-40B4-BE49-F238E27FC236}">
                  <a16:creationId xmlns:a16="http://schemas.microsoft.com/office/drawing/2014/main" id="{C4CEA8C1-AC08-4ADA-9CB9-220A7E469422}"/>
                </a:ext>
              </a:extLst>
            </p:cNvPr>
            <p:cNvCxnSpPr/>
            <p:nvPr/>
          </p:nvCxnSpPr>
          <p:spPr>
            <a:xfrm flipH="1" flipV="1">
              <a:off x="5001274" y="4011892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avec flèche 196">
              <a:extLst>
                <a:ext uri="{FF2B5EF4-FFF2-40B4-BE49-F238E27FC236}">
                  <a16:creationId xmlns:a16="http://schemas.microsoft.com/office/drawing/2014/main" id="{22A10FC3-0F46-4B74-8AD1-95B1AEC190CD}"/>
                </a:ext>
              </a:extLst>
            </p:cNvPr>
            <p:cNvCxnSpPr/>
            <p:nvPr/>
          </p:nvCxnSpPr>
          <p:spPr>
            <a:xfrm flipH="1" flipV="1">
              <a:off x="4880526" y="446361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13317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56" y="357323"/>
            <a:ext cx="11012488" cy="865186"/>
          </a:xfrm>
        </p:spPr>
        <p:txBody>
          <a:bodyPr/>
          <a:lstStyle/>
          <a:p>
            <a:r>
              <a:rPr lang="en-GB" dirty="0"/>
              <a:t>The ideal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sp>
        <p:nvSpPr>
          <p:cNvPr id="8" name="Date Placeholder 5"/>
          <p:cNvSpPr txBox="1">
            <a:spLocks/>
          </p:cNvSpPr>
          <p:nvPr/>
        </p:nvSpPr>
        <p:spPr>
          <a:xfrm>
            <a:off x="5187696" y="66002"/>
            <a:ext cx="1259191" cy="1965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Étienne Bourbeau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9AA6B20-F00F-4A51-A0A9-5EFA8ACDD573}"/>
              </a:ext>
            </a:extLst>
          </p:cNvPr>
          <p:cNvGrpSpPr/>
          <p:nvPr/>
        </p:nvGrpSpPr>
        <p:grpSpPr>
          <a:xfrm>
            <a:off x="739629" y="1058516"/>
            <a:ext cx="10608815" cy="5335210"/>
            <a:chOff x="739629" y="1058516"/>
            <a:chExt cx="10608815" cy="5335210"/>
          </a:xfrm>
        </p:grpSpPr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E8A381B4-DCE6-4109-88EF-C44923AC15AA}"/>
                </a:ext>
              </a:extLst>
            </p:cNvPr>
            <p:cNvSpPr/>
            <p:nvPr/>
          </p:nvSpPr>
          <p:spPr>
            <a:xfrm>
              <a:off x="739629" y="1132689"/>
              <a:ext cx="10608815" cy="5261037"/>
            </a:xfrm>
            <a:prstGeom prst="roundRect">
              <a:avLst>
                <a:gd name="adj" fmla="val 6177"/>
              </a:avLst>
            </a:prstGeom>
            <a:solidFill>
              <a:srgbClr val="0070C0">
                <a:alpha val="69804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F2315270-2ABB-42DE-B0C4-A34E3F9F1B1B}"/>
                </a:ext>
              </a:extLst>
            </p:cNvPr>
            <p:cNvGrpSpPr/>
            <p:nvPr/>
          </p:nvGrpSpPr>
          <p:grpSpPr>
            <a:xfrm>
              <a:off x="1973606" y="1095375"/>
              <a:ext cx="681530" cy="5261037"/>
              <a:chOff x="1973606" y="1095375"/>
              <a:chExt cx="681530" cy="5261037"/>
            </a:xfrm>
          </p:grpSpPr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0A0B351B-4517-4991-8878-91A8E2120C6E}"/>
                  </a:ext>
                </a:extLst>
              </p:cNvPr>
              <p:cNvCxnSpPr/>
              <p:nvPr/>
            </p:nvCxnSpPr>
            <p:spPr>
              <a:xfrm>
                <a:off x="2319015" y="109537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43" name="Groupe 142">
                <a:extLst>
                  <a:ext uri="{FF2B5EF4-FFF2-40B4-BE49-F238E27FC236}">
                    <a16:creationId xmlns:a16="http://schemas.microsoft.com/office/drawing/2014/main" id="{163C75F7-38C1-4B8B-ABCC-2FF6E7AA88C8}"/>
                  </a:ext>
                </a:extLst>
              </p:cNvPr>
              <p:cNvGrpSpPr/>
              <p:nvPr/>
            </p:nvGrpSpPr>
            <p:grpSpPr>
              <a:xfrm>
                <a:off x="1973606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4B03B83-33CE-41C3-9FCE-3F03F63FF9B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Ellipse 156">
                  <a:extLst>
                    <a:ext uri="{FF2B5EF4-FFF2-40B4-BE49-F238E27FC236}">
                      <a16:creationId xmlns:a16="http://schemas.microsoft.com/office/drawing/2014/main" id="{29D58067-7492-4534-AF3B-A0EB02E95E58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Arc partiel 157">
                  <a:extLst>
                    <a:ext uri="{FF2B5EF4-FFF2-40B4-BE49-F238E27FC236}">
                      <a16:creationId xmlns:a16="http://schemas.microsoft.com/office/drawing/2014/main" id="{FADB3226-D138-417A-9E1A-5E65179B7B6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9" name="Connecteur droit 158">
                  <a:extLst>
                    <a:ext uri="{FF2B5EF4-FFF2-40B4-BE49-F238E27FC236}">
                      <a16:creationId xmlns:a16="http://schemas.microsoft.com/office/drawing/2014/main" id="{01F538B5-DE5C-4A29-942F-5DE466B30E8C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6144D15C-2617-4492-B725-10CFEA37E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4" name="Groupe 143">
                <a:extLst>
                  <a:ext uri="{FF2B5EF4-FFF2-40B4-BE49-F238E27FC236}">
                    <a16:creationId xmlns:a16="http://schemas.microsoft.com/office/drawing/2014/main" id="{F572AC10-2A50-49DA-873F-3F49DF6CAB9F}"/>
                  </a:ext>
                </a:extLst>
              </p:cNvPr>
              <p:cNvGrpSpPr/>
              <p:nvPr/>
            </p:nvGrpSpPr>
            <p:grpSpPr>
              <a:xfrm>
                <a:off x="1973606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8219C65-B3DB-4AB3-A43B-DE769A0CFBB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id="{6E5673E5-AE8A-4BEB-B945-B972943EFA39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Arc partiel 152">
                  <a:extLst>
                    <a:ext uri="{FF2B5EF4-FFF2-40B4-BE49-F238E27FC236}">
                      <a16:creationId xmlns:a16="http://schemas.microsoft.com/office/drawing/2014/main" id="{475D613A-8FEC-4807-BACC-F4988A054AD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51D44640-FD21-417F-8A51-793079DB770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74B04B10-E2F5-4EE4-A819-988229CCF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C4516F55-4085-4FF9-AFB6-9B47EF4514CD}"/>
                  </a:ext>
                </a:extLst>
              </p:cNvPr>
              <p:cNvGrpSpPr/>
              <p:nvPr/>
            </p:nvGrpSpPr>
            <p:grpSpPr>
              <a:xfrm>
                <a:off x="1973606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A0ACFF97-CB6C-4B29-8EC0-E55E58CA489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id="{8D3FF573-C45A-4D4B-BEC8-EDCF1272A65E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Arc partiel 147">
                  <a:extLst>
                    <a:ext uri="{FF2B5EF4-FFF2-40B4-BE49-F238E27FC236}">
                      <a16:creationId xmlns:a16="http://schemas.microsoft.com/office/drawing/2014/main" id="{C06A4A35-C0E0-427D-A495-90218F24BA58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F522F703-9211-49E3-B4C0-60F9A74251F3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3FD5E48E-7ED6-4489-8F17-25CCFA50D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94BF54AF-19A2-4511-B1D6-69E84E04CB27}"/>
                </a:ext>
              </a:extLst>
            </p:cNvPr>
            <p:cNvGrpSpPr/>
            <p:nvPr/>
          </p:nvGrpSpPr>
          <p:grpSpPr>
            <a:xfrm>
              <a:off x="7004937" y="1071925"/>
              <a:ext cx="687157" cy="5261037"/>
              <a:chOff x="7004937" y="1071925"/>
              <a:chExt cx="687157" cy="5261037"/>
            </a:xfrm>
          </p:grpSpPr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26ADFC13-D216-40E4-85BC-E35177D16589}"/>
                  </a:ext>
                </a:extLst>
              </p:cNvPr>
              <p:cNvCxnSpPr/>
              <p:nvPr/>
            </p:nvCxnSpPr>
            <p:spPr>
              <a:xfrm>
                <a:off x="7359946" y="107192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03" name="Groupe 102">
                <a:extLst>
                  <a:ext uri="{FF2B5EF4-FFF2-40B4-BE49-F238E27FC236}">
                    <a16:creationId xmlns:a16="http://schemas.microsoft.com/office/drawing/2014/main" id="{4D766BC5-316B-4ED8-A12E-A4B3857FFE80}"/>
                  </a:ext>
                </a:extLst>
              </p:cNvPr>
              <p:cNvGrpSpPr/>
              <p:nvPr/>
            </p:nvGrpSpPr>
            <p:grpSpPr>
              <a:xfrm>
                <a:off x="7010564" y="181763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2E137A0-4136-4DB1-91B9-30CF724A016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BE798F97-6511-4F02-8069-906ED9C8C64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Arc partiel 117">
                  <a:extLst>
                    <a:ext uri="{FF2B5EF4-FFF2-40B4-BE49-F238E27FC236}">
                      <a16:creationId xmlns:a16="http://schemas.microsoft.com/office/drawing/2014/main" id="{A68B840A-C9C0-4864-9658-BCB4446B3092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9" name="Connecteur droit 118">
                  <a:extLst>
                    <a:ext uri="{FF2B5EF4-FFF2-40B4-BE49-F238E27FC236}">
                      <a16:creationId xmlns:a16="http://schemas.microsoft.com/office/drawing/2014/main" id="{98AE8D24-1CE8-4C8D-9AC3-29FE41A0B09B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D8C6039B-84F8-4293-B7F3-BE888BCCE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4" name="Groupe 103">
                <a:extLst>
                  <a:ext uri="{FF2B5EF4-FFF2-40B4-BE49-F238E27FC236}">
                    <a16:creationId xmlns:a16="http://schemas.microsoft.com/office/drawing/2014/main" id="{A8AE5FC7-6F90-4E0D-BB72-3626987F4A48}"/>
                  </a:ext>
                </a:extLst>
              </p:cNvPr>
              <p:cNvGrpSpPr/>
              <p:nvPr/>
            </p:nvGrpSpPr>
            <p:grpSpPr>
              <a:xfrm>
                <a:off x="7010564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CADA1577-FBA7-4AC8-A7B8-DFE6F683C20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E62355D0-4C82-4703-B918-EE709EC248B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Arc partiel 112">
                  <a:extLst>
                    <a:ext uri="{FF2B5EF4-FFF2-40B4-BE49-F238E27FC236}">
                      <a16:creationId xmlns:a16="http://schemas.microsoft.com/office/drawing/2014/main" id="{271E6EFD-8082-460B-BE94-114C791EDA0D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BE3076C1-46B9-4971-8A09-E484FAC0D2A5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" name="Connecteur droit 114">
                  <a:extLst>
                    <a:ext uri="{FF2B5EF4-FFF2-40B4-BE49-F238E27FC236}">
                      <a16:creationId xmlns:a16="http://schemas.microsoft.com/office/drawing/2014/main" id="{2D2A02E7-A273-4721-ADAA-C48346CC2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5" name="Groupe 104">
                <a:extLst>
                  <a:ext uri="{FF2B5EF4-FFF2-40B4-BE49-F238E27FC236}">
                    <a16:creationId xmlns:a16="http://schemas.microsoft.com/office/drawing/2014/main" id="{3FFB431A-023E-4A58-A3EA-5FFDB8848384}"/>
                  </a:ext>
                </a:extLst>
              </p:cNvPr>
              <p:cNvGrpSpPr/>
              <p:nvPr/>
            </p:nvGrpSpPr>
            <p:grpSpPr>
              <a:xfrm>
                <a:off x="7004937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D6F1F32-D0D7-48B1-9767-F5A7A040495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8E6E9063-7C1E-4217-8248-82F2853C358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Arc partiel 107">
                  <a:extLst>
                    <a:ext uri="{FF2B5EF4-FFF2-40B4-BE49-F238E27FC236}">
                      <a16:creationId xmlns:a16="http://schemas.microsoft.com/office/drawing/2014/main" id="{8DE52687-3AF3-4057-8A90-E95D135D12E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09" name="Connecteur droit 108">
                  <a:extLst>
                    <a:ext uri="{FF2B5EF4-FFF2-40B4-BE49-F238E27FC236}">
                      <a16:creationId xmlns:a16="http://schemas.microsoft.com/office/drawing/2014/main" id="{53C9C9C1-8C49-4AB0-A945-62143BA61A72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0" name="Connecteur droit 109">
                  <a:extLst>
                    <a:ext uri="{FF2B5EF4-FFF2-40B4-BE49-F238E27FC236}">
                      <a16:creationId xmlns:a16="http://schemas.microsoft.com/office/drawing/2014/main" id="{C2A1AFE3-796F-479E-889B-8F19A16DA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5F148F70-945F-40E4-9E85-11ADEF0573DF}"/>
                </a:ext>
              </a:extLst>
            </p:cNvPr>
            <p:cNvGrpSpPr/>
            <p:nvPr/>
          </p:nvGrpSpPr>
          <p:grpSpPr>
            <a:xfrm>
              <a:off x="4531539" y="1072986"/>
              <a:ext cx="698033" cy="5261037"/>
              <a:chOff x="4531539" y="1072986"/>
              <a:chExt cx="698033" cy="5261037"/>
            </a:xfrm>
          </p:grpSpPr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B81A7CEB-9CB7-4853-9A29-FA3F4B2EB3F5}"/>
                  </a:ext>
                </a:extLst>
              </p:cNvPr>
              <p:cNvCxnSpPr/>
              <p:nvPr/>
            </p:nvCxnSpPr>
            <p:spPr>
              <a:xfrm>
                <a:off x="4908283" y="1072986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0DF5201D-9D9E-4384-8AC9-34C30A793A69}"/>
                  </a:ext>
                </a:extLst>
              </p:cNvPr>
              <p:cNvGrpSpPr/>
              <p:nvPr/>
            </p:nvGrpSpPr>
            <p:grpSpPr>
              <a:xfrm>
                <a:off x="4548042" y="181763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4C7B38B8-2FDA-4D76-B0F3-4D530E82A80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Ellipse 136">
                  <a:extLst>
                    <a:ext uri="{FF2B5EF4-FFF2-40B4-BE49-F238E27FC236}">
                      <a16:creationId xmlns:a16="http://schemas.microsoft.com/office/drawing/2014/main" id="{D671ECB3-5D2A-48EA-9AB4-6052DBD054D3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Arc partiel 137">
                  <a:extLst>
                    <a:ext uri="{FF2B5EF4-FFF2-40B4-BE49-F238E27FC236}">
                      <a16:creationId xmlns:a16="http://schemas.microsoft.com/office/drawing/2014/main" id="{82C33E04-6266-4412-9B3C-DA42E9619585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1C2C0866-F159-4061-9B54-C47B03BA5B2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D5A0AE8E-C50D-4F59-84F6-3E4F46490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C50D7494-220A-4CBB-BE55-BA8CC5668CD0}"/>
                  </a:ext>
                </a:extLst>
              </p:cNvPr>
              <p:cNvGrpSpPr/>
              <p:nvPr/>
            </p:nvGrpSpPr>
            <p:grpSpPr>
              <a:xfrm>
                <a:off x="4540101" y="35067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F333D3E-4D07-4882-9A96-17C72BAB432E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Ellipse 131">
                  <a:extLst>
                    <a:ext uri="{FF2B5EF4-FFF2-40B4-BE49-F238E27FC236}">
                      <a16:creationId xmlns:a16="http://schemas.microsoft.com/office/drawing/2014/main" id="{A2A7868F-1C02-40EC-B8D3-AD3B8C43DFD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Arc partiel 132">
                  <a:extLst>
                    <a:ext uri="{FF2B5EF4-FFF2-40B4-BE49-F238E27FC236}">
                      <a16:creationId xmlns:a16="http://schemas.microsoft.com/office/drawing/2014/main" id="{D5981307-A314-4EA8-AEDE-2E54E135B34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16F5BC99-D771-49EF-8173-1875307D2C3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5AA76F27-70F8-4F08-BA81-210298F9F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5" name="Groupe 124">
                <a:extLst>
                  <a:ext uri="{FF2B5EF4-FFF2-40B4-BE49-F238E27FC236}">
                    <a16:creationId xmlns:a16="http://schemas.microsoft.com/office/drawing/2014/main" id="{86ED81DD-D4FE-47BD-B527-7C442361AFAE}"/>
                  </a:ext>
                </a:extLst>
              </p:cNvPr>
              <p:cNvGrpSpPr/>
              <p:nvPr/>
            </p:nvGrpSpPr>
            <p:grpSpPr>
              <a:xfrm>
                <a:off x="4531539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97B9A7F-7D27-4CC6-893D-AB7FC5388FE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869CDE3-2F48-45D5-AD66-6D4CB16ED7C5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Arc partiel 127">
                  <a:extLst>
                    <a:ext uri="{FF2B5EF4-FFF2-40B4-BE49-F238E27FC236}">
                      <a16:creationId xmlns:a16="http://schemas.microsoft.com/office/drawing/2014/main" id="{1257A0BF-7B22-4589-95BB-3EE0F3812A7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53602144-D032-43D7-A502-3579B592DB67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1560BFD3-BA09-4CA2-BC4B-D31B8DED5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61" name="Groupe 160">
              <a:extLst>
                <a:ext uri="{FF2B5EF4-FFF2-40B4-BE49-F238E27FC236}">
                  <a16:creationId xmlns:a16="http://schemas.microsoft.com/office/drawing/2014/main" id="{3B69AC7C-2BEC-4CB4-8D98-355E79835BF3}"/>
                </a:ext>
              </a:extLst>
            </p:cNvPr>
            <p:cNvGrpSpPr/>
            <p:nvPr/>
          </p:nvGrpSpPr>
          <p:grpSpPr>
            <a:xfrm>
              <a:off x="9481027" y="1107095"/>
              <a:ext cx="724324" cy="5261037"/>
              <a:chOff x="9481027" y="1107095"/>
              <a:chExt cx="724324" cy="5261037"/>
            </a:xfrm>
          </p:grpSpPr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3504E8A8-A005-43A4-953B-F8848467FB43}"/>
                  </a:ext>
                </a:extLst>
              </p:cNvPr>
              <p:cNvCxnSpPr/>
              <p:nvPr/>
            </p:nvCxnSpPr>
            <p:spPr>
              <a:xfrm>
                <a:off x="9839367" y="110709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63" name="Groupe 162">
                <a:extLst>
                  <a:ext uri="{FF2B5EF4-FFF2-40B4-BE49-F238E27FC236}">
                    <a16:creationId xmlns:a16="http://schemas.microsoft.com/office/drawing/2014/main" id="{0A362870-0E25-4752-975C-034B845B7C8E}"/>
                  </a:ext>
                </a:extLst>
              </p:cNvPr>
              <p:cNvGrpSpPr/>
              <p:nvPr/>
            </p:nvGrpSpPr>
            <p:grpSpPr>
              <a:xfrm>
                <a:off x="9481027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F360548B-0AE8-4445-8F65-95B6E94C548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9E798D57-CCE8-42BA-A1B7-B1BC78B1944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Arc partiel 177">
                  <a:extLst>
                    <a:ext uri="{FF2B5EF4-FFF2-40B4-BE49-F238E27FC236}">
                      <a16:creationId xmlns:a16="http://schemas.microsoft.com/office/drawing/2014/main" id="{C8277C58-2EE7-4593-8280-5A12E7233694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9" name="Connecteur droit 178">
                  <a:extLst>
                    <a:ext uri="{FF2B5EF4-FFF2-40B4-BE49-F238E27FC236}">
                      <a16:creationId xmlns:a16="http://schemas.microsoft.com/office/drawing/2014/main" id="{83E38530-5AE5-4253-8DB5-D50C173AA824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" name="Connecteur droit 179">
                  <a:extLst>
                    <a:ext uri="{FF2B5EF4-FFF2-40B4-BE49-F238E27FC236}">
                      <a16:creationId xmlns:a16="http://schemas.microsoft.com/office/drawing/2014/main" id="{59646090-F6F2-4AD3-8B21-E3830EC64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E4D6F1F0-EEAE-4788-8236-C600394E1701}"/>
                  </a:ext>
                </a:extLst>
              </p:cNvPr>
              <p:cNvGrpSpPr/>
              <p:nvPr/>
            </p:nvGrpSpPr>
            <p:grpSpPr>
              <a:xfrm>
                <a:off x="9481027" y="350564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A6F8B36-AE0C-4358-97E9-A38CE1848FD9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Ellipse 171">
                  <a:extLst>
                    <a:ext uri="{FF2B5EF4-FFF2-40B4-BE49-F238E27FC236}">
                      <a16:creationId xmlns:a16="http://schemas.microsoft.com/office/drawing/2014/main" id="{8ED92324-A4A3-4710-8485-515BBB0FEE2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Arc partiel 172">
                  <a:extLst>
                    <a:ext uri="{FF2B5EF4-FFF2-40B4-BE49-F238E27FC236}">
                      <a16:creationId xmlns:a16="http://schemas.microsoft.com/office/drawing/2014/main" id="{F0CAA61D-A1C7-495A-AD62-7F6651700CF7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7AEB5582-3EC3-4FAF-B221-76A7DFFD74F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E43F4646-3140-4DB3-B66B-BBD746F56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5" name="Groupe 164">
                <a:extLst>
                  <a:ext uri="{FF2B5EF4-FFF2-40B4-BE49-F238E27FC236}">
                    <a16:creationId xmlns:a16="http://schemas.microsoft.com/office/drawing/2014/main" id="{F4DACDA5-E941-4F67-AE6D-71ACA564017E}"/>
                  </a:ext>
                </a:extLst>
              </p:cNvPr>
              <p:cNvGrpSpPr/>
              <p:nvPr/>
            </p:nvGrpSpPr>
            <p:grpSpPr>
              <a:xfrm>
                <a:off x="9523821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4E2C3B1D-80D9-4278-B6D2-5AABC2DBE20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Ellipse 166">
                  <a:extLst>
                    <a:ext uri="{FF2B5EF4-FFF2-40B4-BE49-F238E27FC236}">
                      <a16:creationId xmlns:a16="http://schemas.microsoft.com/office/drawing/2014/main" id="{D80C2E43-0E27-463E-841D-B361D0A40CDD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Arc partiel 167">
                  <a:extLst>
                    <a:ext uri="{FF2B5EF4-FFF2-40B4-BE49-F238E27FC236}">
                      <a16:creationId xmlns:a16="http://schemas.microsoft.com/office/drawing/2014/main" id="{9F214302-319F-4B61-9A49-D681B056B77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26444478-E6C3-410A-90B2-9678CDC2F51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04BEDE37-B703-487E-A952-70E2B1D88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cxnSp>
          <p:nvCxnSpPr>
            <p:cNvPr id="181" name="Connecteur droit avec flèche 180">
              <a:extLst>
                <a:ext uri="{FF2B5EF4-FFF2-40B4-BE49-F238E27FC236}">
                  <a16:creationId xmlns:a16="http://schemas.microsoft.com/office/drawing/2014/main" id="{AB90C173-F8BC-47D9-A66B-E4710381F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6483" y="1058516"/>
              <a:ext cx="6240116" cy="5049485"/>
            </a:xfrm>
            <a:prstGeom prst="straightConnector1">
              <a:avLst/>
            </a:prstGeom>
            <a:noFill/>
            <a:ln w="76200" cap="rnd" cmpd="sng" algn="ctr">
              <a:solidFill>
                <a:schemeClr val="accent1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C0E96803-C3F7-4C82-8490-C5D329C92F2F}"/>
              </a:ext>
            </a:extLst>
          </p:cNvPr>
          <p:cNvSpPr/>
          <p:nvPr/>
        </p:nvSpPr>
        <p:spPr>
          <a:xfrm>
            <a:off x="6837109" y="1662399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5626D98-171F-4FDB-AA47-3ACE9EF0693E}"/>
              </a:ext>
            </a:extLst>
          </p:cNvPr>
          <p:cNvSpPr/>
          <p:nvPr/>
        </p:nvSpPr>
        <p:spPr>
          <a:xfrm>
            <a:off x="9308734" y="1631487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AD02B2D0-0FC1-462F-94BB-0FF9E317E8EE}"/>
              </a:ext>
            </a:extLst>
          </p:cNvPr>
          <p:cNvSpPr/>
          <p:nvPr/>
        </p:nvSpPr>
        <p:spPr>
          <a:xfrm>
            <a:off x="6847694" y="3311470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647A915-0702-4F82-B40D-771B17A5505E}"/>
              </a:ext>
            </a:extLst>
          </p:cNvPr>
          <p:cNvSpPr/>
          <p:nvPr/>
        </p:nvSpPr>
        <p:spPr>
          <a:xfrm>
            <a:off x="9310248" y="3360931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E074509-77F8-4FDC-9344-7782C700CD27}"/>
              </a:ext>
            </a:extLst>
          </p:cNvPr>
          <p:cNvSpPr/>
          <p:nvPr/>
        </p:nvSpPr>
        <p:spPr>
          <a:xfrm>
            <a:off x="4367851" y="3360931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5847406-1AC0-4592-814D-7CF6975BFB8D}"/>
              </a:ext>
            </a:extLst>
          </p:cNvPr>
          <p:cNvSpPr/>
          <p:nvPr/>
        </p:nvSpPr>
        <p:spPr>
          <a:xfrm>
            <a:off x="4368626" y="5051868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AD9CFE98-E77B-4B2C-AF4F-E2B091A2F67F}"/>
              </a:ext>
            </a:extLst>
          </p:cNvPr>
          <p:cNvSpPr/>
          <p:nvPr/>
        </p:nvSpPr>
        <p:spPr>
          <a:xfrm>
            <a:off x="6828063" y="5036882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13753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Detector and Ice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62500" lnSpcReduction="20000"/>
          </a:bodyPr>
          <a:lstStyle/>
          <a:p>
            <a:r>
              <a:rPr lang="de-DE" b="1" dirty="0"/>
              <a:t>The </a:t>
            </a:r>
            <a:r>
              <a:rPr lang="de-DE" b="1" dirty="0" err="1"/>
              <a:t>IceCube</a:t>
            </a:r>
            <a:r>
              <a:rPr lang="de-DE" b="1" dirty="0"/>
              <a:t> Neutrino Observatory: Instrumentation </a:t>
            </a:r>
            <a:r>
              <a:rPr lang="de-DE" b="1" dirty="0" err="1"/>
              <a:t>and</a:t>
            </a:r>
            <a:r>
              <a:rPr lang="de-DE" b="1" dirty="0"/>
              <a:t> Online Systems</a:t>
            </a:r>
          </a:p>
          <a:p>
            <a:pPr lvl="1"/>
            <a:r>
              <a:rPr lang="de-DE" dirty="0">
                <a:hlinkClick r:id="rId2"/>
              </a:rPr>
              <a:t>https://arxiv.org/abs/1612.05093</a:t>
            </a:r>
            <a:endParaRPr lang="de-DE" dirty="0"/>
          </a:p>
          <a:p>
            <a:r>
              <a:rPr lang="de-DE" b="1" dirty="0" err="1"/>
              <a:t>Calibration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Characterization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IceCube</a:t>
            </a:r>
            <a:r>
              <a:rPr lang="de-DE" b="1" dirty="0"/>
              <a:t> </a:t>
            </a:r>
            <a:r>
              <a:rPr lang="de-DE" b="1" dirty="0" err="1"/>
              <a:t>Photomultiplier</a:t>
            </a:r>
            <a:r>
              <a:rPr lang="de-DE" b="1" dirty="0"/>
              <a:t> Tube</a:t>
            </a:r>
          </a:p>
          <a:p>
            <a:pPr lvl="1"/>
            <a:r>
              <a:rPr lang="de-DE" dirty="0"/>
              <a:t>https://</a:t>
            </a:r>
            <a:r>
              <a:rPr lang="de-DE" dirty="0" err="1"/>
              <a:t>arxiv.org</a:t>
            </a:r>
            <a:r>
              <a:rPr lang="de-DE" dirty="0"/>
              <a:t>/</a:t>
            </a:r>
            <a:r>
              <a:rPr lang="de-DE" dirty="0" err="1"/>
              <a:t>abs</a:t>
            </a:r>
            <a:r>
              <a:rPr lang="de-DE" dirty="0"/>
              <a:t>/1002.2442</a:t>
            </a:r>
          </a:p>
          <a:p>
            <a:r>
              <a:rPr lang="de-DE" b="1" dirty="0"/>
              <a:t>The </a:t>
            </a:r>
            <a:r>
              <a:rPr lang="de-DE" b="1" dirty="0" err="1"/>
              <a:t>IceCube</a:t>
            </a:r>
            <a:r>
              <a:rPr lang="de-DE" b="1" dirty="0"/>
              <a:t> Data </a:t>
            </a:r>
            <a:r>
              <a:rPr lang="de-DE" b="1" dirty="0" err="1"/>
              <a:t>Acquisition</a:t>
            </a:r>
            <a:r>
              <a:rPr lang="de-DE" b="1" dirty="0"/>
              <a:t> System: Signal Capture, </a:t>
            </a:r>
            <a:r>
              <a:rPr lang="de-DE" b="1" dirty="0" err="1"/>
              <a:t>Digitization</a:t>
            </a:r>
            <a:r>
              <a:rPr lang="de-DE" b="1" dirty="0"/>
              <a:t>,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Timestamping</a:t>
            </a:r>
            <a:endParaRPr lang="de-DE" b="1" dirty="0"/>
          </a:p>
          <a:p>
            <a:pPr lvl="1"/>
            <a:r>
              <a:rPr lang="de-DE" dirty="0">
                <a:hlinkClick r:id="rId3"/>
              </a:rPr>
              <a:t>https://arxiv.org/abs/0810.4930</a:t>
            </a:r>
            <a:endParaRPr lang="de-DE" dirty="0"/>
          </a:p>
          <a:p>
            <a:r>
              <a:rPr lang="de-DE" b="1" dirty="0"/>
              <a:t>Measurement </a:t>
            </a:r>
            <a:r>
              <a:rPr lang="de-DE" b="1" dirty="0" err="1"/>
              <a:t>of</a:t>
            </a:r>
            <a:r>
              <a:rPr lang="de-DE" b="1" dirty="0"/>
              <a:t> South Pole </a:t>
            </a:r>
            <a:r>
              <a:rPr lang="de-DE" b="1" dirty="0" err="1"/>
              <a:t>ice</a:t>
            </a:r>
            <a:r>
              <a:rPr lang="de-DE" b="1" dirty="0"/>
              <a:t> </a:t>
            </a:r>
            <a:r>
              <a:rPr lang="de-DE" b="1" dirty="0" err="1"/>
              <a:t>transparency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IceCube</a:t>
            </a:r>
            <a:r>
              <a:rPr lang="de-DE" b="1" dirty="0"/>
              <a:t> LED </a:t>
            </a:r>
            <a:r>
              <a:rPr lang="de-DE" b="1" dirty="0" err="1"/>
              <a:t>calibration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endParaRPr lang="de-DE" b="1" dirty="0"/>
          </a:p>
          <a:p>
            <a:pPr lvl="1"/>
            <a:r>
              <a:rPr lang="de-DE" dirty="0">
                <a:hlinkClick r:id="rId4"/>
              </a:rPr>
              <a:t>https://arxiv.org/abs/1301.5361</a:t>
            </a:r>
            <a:endParaRPr lang="de-DE" dirty="0"/>
          </a:p>
          <a:p>
            <a:r>
              <a:rPr lang="en-US" b="1" dirty="0"/>
              <a:t>Evidence of Optical Anisotropy of the South Pole Ice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/pdf/1309.7010.pdf</a:t>
            </a:r>
          </a:p>
          <a:p>
            <a:r>
              <a:rPr lang="en-US" b="1" dirty="0"/>
              <a:t>Photon Propagation through Birefringent Polycrystals</a:t>
            </a:r>
          </a:p>
          <a:p>
            <a:pPr lvl="1"/>
            <a:r>
              <a:rPr lang="en-US" dirty="0">
                <a:hlinkClick r:id="rId5"/>
              </a:rPr>
              <a:t>https://internal-apps.icecube.wisc.edu/reports/details.php?type=report&amp;id=icecube%2F201902001</a:t>
            </a:r>
            <a:endParaRPr lang="en-US" dirty="0"/>
          </a:p>
          <a:p>
            <a:r>
              <a:rPr lang="en-US" b="1" dirty="0"/>
              <a:t>Energy Reconstruction Methods in the </a:t>
            </a:r>
            <a:r>
              <a:rPr lang="en-US" b="1" dirty="0" err="1"/>
              <a:t>IceCube</a:t>
            </a:r>
            <a:r>
              <a:rPr lang="en-US" b="1" dirty="0"/>
              <a:t> Neutrino Telescope</a:t>
            </a:r>
          </a:p>
          <a:p>
            <a:pPr lvl="1"/>
            <a:r>
              <a:rPr lang="en-US" dirty="0">
                <a:hlinkClick r:id="rId6"/>
              </a:rPr>
              <a:t>https://arxiv.org/abs/1311.4767</a:t>
            </a:r>
            <a:endParaRPr lang="en-US" dirty="0"/>
          </a:p>
          <a:p>
            <a:r>
              <a:rPr lang="en-US" b="1" dirty="0"/>
              <a:t>In-situ calibration of the single-photoelectron charge response of the </a:t>
            </a:r>
            <a:r>
              <a:rPr lang="en-US" b="1" dirty="0" err="1"/>
              <a:t>IceCube</a:t>
            </a:r>
            <a:r>
              <a:rPr lang="en-US" b="1" dirty="0"/>
              <a:t> photomultiplier tubes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/abs/2002.00997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9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ice model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ice is as much a part of the detector as the DOMs!</a:t>
            </a:r>
          </a:p>
          <a:p>
            <a:r>
              <a:rPr lang="en-US" dirty="0"/>
              <a:t>The ice is our calorimeter, support structure and shielding</a:t>
            </a:r>
          </a:p>
          <a:p>
            <a:r>
              <a:rPr lang="en-US" dirty="0"/>
              <a:t>For a complete history of the ice model see here https://</a:t>
            </a:r>
            <a:r>
              <a:rPr lang="en-US" dirty="0" err="1"/>
              <a:t>wiki.icecube.wisc.edu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Ice_models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4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144" y="89933"/>
            <a:ext cx="9322856" cy="840268"/>
          </a:xfrm>
        </p:spPr>
        <p:txBody>
          <a:bodyPr/>
          <a:lstStyle/>
          <a:p>
            <a:r>
              <a:rPr lang="en-US" dirty="0"/>
              <a:t>Calibration: from photon to data</a:t>
            </a:r>
          </a:p>
        </p:txBody>
      </p:sp>
      <p:pic>
        <p:nvPicPr>
          <p:cNvPr id="4" name="Picture 2" descr="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5" r="81506" b="21530"/>
          <a:stretch>
            <a:fillRect/>
          </a:stretch>
        </p:blipFill>
        <p:spPr bwMode="auto">
          <a:xfrm>
            <a:off x="8423919" y="1855037"/>
            <a:ext cx="1566862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2394989" y="2862158"/>
            <a:ext cx="1176637" cy="518766"/>
          </a:xfrm>
          <a:custGeom>
            <a:avLst/>
            <a:gdLst>
              <a:gd name="connsiteX0" fmla="*/ 17886 w 1699130"/>
              <a:gd name="connsiteY0" fmla="*/ 0 h 518766"/>
              <a:gd name="connsiteX1" fmla="*/ 0 w 1699130"/>
              <a:gd name="connsiteY1" fmla="*/ 89442 h 518766"/>
              <a:gd name="connsiteX2" fmla="*/ 17886 w 1699130"/>
              <a:gd name="connsiteY2" fmla="*/ 196773 h 518766"/>
              <a:gd name="connsiteX3" fmla="*/ 71543 w 1699130"/>
              <a:gd name="connsiteY3" fmla="*/ 357769 h 518766"/>
              <a:gd name="connsiteX4" fmla="*/ 125199 w 1699130"/>
              <a:gd name="connsiteY4" fmla="*/ 482989 h 518766"/>
              <a:gd name="connsiteX5" fmla="*/ 160971 w 1699130"/>
              <a:gd name="connsiteY5" fmla="*/ 518766 h 518766"/>
              <a:gd name="connsiteX6" fmla="*/ 214627 w 1699130"/>
              <a:gd name="connsiteY6" fmla="*/ 465100 h 518766"/>
              <a:gd name="connsiteX7" fmla="*/ 286170 w 1699130"/>
              <a:gd name="connsiteY7" fmla="*/ 339881 h 518766"/>
              <a:gd name="connsiteX8" fmla="*/ 339826 w 1699130"/>
              <a:gd name="connsiteY8" fmla="*/ 268327 h 518766"/>
              <a:gd name="connsiteX9" fmla="*/ 357712 w 1699130"/>
              <a:gd name="connsiteY9" fmla="*/ 53665 h 518766"/>
              <a:gd name="connsiteX10" fmla="*/ 411369 w 1699130"/>
              <a:gd name="connsiteY10" fmla="*/ 17888 h 518766"/>
              <a:gd name="connsiteX11" fmla="*/ 482911 w 1699130"/>
              <a:gd name="connsiteY11" fmla="*/ 143108 h 518766"/>
              <a:gd name="connsiteX12" fmla="*/ 500797 w 1699130"/>
              <a:gd name="connsiteY12" fmla="*/ 375658 h 518766"/>
              <a:gd name="connsiteX13" fmla="*/ 572339 w 1699130"/>
              <a:gd name="connsiteY13" fmla="*/ 357769 h 518766"/>
              <a:gd name="connsiteX14" fmla="*/ 661767 w 1699130"/>
              <a:gd name="connsiteY14" fmla="*/ 214661 h 518766"/>
              <a:gd name="connsiteX15" fmla="*/ 697538 w 1699130"/>
              <a:gd name="connsiteY15" fmla="*/ 107331 h 518766"/>
              <a:gd name="connsiteX16" fmla="*/ 715423 w 1699130"/>
              <a:gd name="connsiteY16" fmla="*/ 53665 h 518766"/>
              <a:gd name="connsiteX17" fmla="*/ 822737 w 1699130"/>
              <a:gd name="connsiteY17" fmla="*/ 71554 h 518766"/>
              <a:gd name="connsiteX18" fmla="*/ 840622 w 1699130"/>
              <a:gd name="connsiteY18" fmla="*/ 143108 h 518766"/>
              <a:gd name="connsiteX19" fmla="*/ 912165 w 1699130"/>
              <a:gd name="connsiteY19" fmla="*/ 393546 h 518766"/>
              <a:gd name="connsiteX20" fmla="*/ 965821 w 1699130"/>
              <a:gd name="connsiteY20" fmla="*/ 375658 h 518766"/>
              <a:gd name="connsiteX21" fmla="*/ 1019478 w 1699130"/>
              <a:gd name="connsiteY21" fmla="*/ 268327 h 518766"/>
              <a:gd name="connsiteX22" fmla="*/ 1037364 w 1699130"/>
              <a:gd name="connsiteY22" fmla="*/ 143108 h 518766"/>
              <a:gd name="connsiteX23" fmla="*/ 1144677 w 1699130"/>
              <a:gd name="connsiteY23" fmla="*/ 89442 h 518766"/>
              <a:gd name="connsiteX24" fmla="*/ 1198334 w 1699130"/>
              <a:gd name="connsiteY24" fmla="*/ 107331 h 518766"/>
              <a:gd name="connsiteX25" fmla="*/ 1251991 w 1699130"/>
              <a:gd name="connsiteY25" fmla="*/ 232550 h 518766"/>
              <a:gd name="connsiteX26" fmla="*/ 1323533 w 1699130"/>
              <a:gd name="connsiteY26" fmla="*/ 339881 h 518766"/>
              <a:gd name="connsiteX27" fmla="*/ 1395075 w 1699130"/>
              <a:gd name="connsiteY27" fmla="*/ 357769 h 518766"/>
              <a:gd name="connsiteX28" fmla="*/ 1466618 w 1699130"/>
              <a:gd name="connsiteY28" fmla="*/ 339881 h 518766"/>
              <a:gd name="connsiteX29" fmla="*/ 1520274 w 1699130"/>
              <a:gd name="connsiteY29" fmla="*/ 160996 h 518766"/>
              <a:gd name="connsiteX30" fmla="*/ 1538160 w 1699130"/>
              <a:gd name="connsiteY30" fmla="*/ 89442 h 518766"/>
              <a:gd name="connsiteX31" fmla="*/ 1591817 w 1699130"/>
              <a:gd name="connsiteY31" fmla="*/ 71554 h 518766"/>
              <a:gd name="connsiteX32" fmla="*/ 1699130 w 1699130"/>
              <a:gd name="connsiteY32" fmla="*/ 53665 h 51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9130" h="518766">
                <a:moveTo>
                  <a:pt x="17886" y="0"/>
                </a:moveTo>
                <a:cubicBezTo>
                  <a:pt x="11924" y="29814"/>
                  <a:pt x="0" y="59038"/>
                  <a:pt x="0" y="89442"/>
                </a:cubicBezTo>
                <a:cubicBezTo>
                  <a:pt x="0" y="125712"/>
                  <a:pt x="10774" y="161207"/>
                  <a:pt x="17886" y="196773"/>
                </a:cubicBezTo>
                <a:cubicBezTo>
                  <a:pt x="35012" y="282415"/>
                  <a:pt x="37805" y="267786"/>
                  <a:pt x="71543" y="357769"/>
                </a:cubicBezTo>
                <a:cubicBezTo>
                  <a:pt x="91984" y="412287"/>
                  <a:pt x="89305" y="429140"/>
                  <a:pt x="125199" y="482989"/>
                </a:cubicBezTo>
                <a:cubicBezTo>
                  <a:pt x="134553" y="497022"/>
                  <a:pt x="149047" y="506840"/>
                  <a:pt x="160971" y="518766"/>
                </a:cubicBezTo>
                <a:cubicBezTo>
                  <a:pt x="178856" y="500877"/>
                  <a:pt x="198435" y="484534"/>
                  <a:pt x="214627" y="465100"/>
                </a:cubicBezTo>
                <a:cubicBezTo>
                  <a:pt x="263855" y="406016"/>
                  <a:pt x="242438" y="409863"/>
                  <a:pt x="286170" y="339881"/>
                </a:cubicBezTo>
                <a:cubicBezTo>
                  <a:pt x="301969" y="314599"/>
                  <a:pt x="321941" y="292178"/>
                  <a:pt x="339826" y="268327"/>
                </a:cubicBezTo>
                <a:cubicBezTo>
                  <a:pt x="345788" y="196773"/>
                  <a:pt x="337989" y="122705"/>
                  <a:pt x="357712" y="53665"/>
                </a:cubicBezTo>
                <a:cubicBezTo>
                  <a:pt x="363617" y="32995"/>
                  <a:pt x="390290" y="13671"/>
                  <a:pt x="411369" y="17888"/>
                </a:cubicBezTo>
                <a:cubicBezTo>
                  <a:pt x="425413" y="20697"/>
                  <a:pt x="482820" y="142927"/>
                  <a:pt x="482911" y="143108"/>
                </a:cubicBezTo>
                <a:cubicBezTo>
                  <a:pt x="488873" y="220625"/>
                  <a:pt x="470899" y="303891"/>
                  <a:pt x="500797" y="375658"/>
                </a:cubicBezTo>
                <a:cubicBezTo>
                  <a:pt x="510250" y="398349"/>
                  <a:pt x="554959" y="375152"/>
                  <a:pt x="572339" y="357769"/>
                </a:cubicBezTo>
                <a:cubicBezTo>
                  <a:pt x="612111" y="317990"/>
                  <a:pt x="661767" y="214661"/>
                  <a:pt x="661767" y="214661"/>
                </a:cubicBezTo>
                <a:lnTo>
                  <a:pt x="697538" y="107331"/>
                </a:lnTo>
                <a:lnTo>
                  <a:pt x="715423" y="53665"/>
                </a:lnTo>
                <a:cubicBezTo>
                  <a:pt x="751194" y="59628"/>
                  <a:pt x="793229" y="50473"/>
                  <a:pt x="822737" y="71554"/>
                </a:cubicBezTo>
                <a:cubicBezTo>
                  <a:pt x="842742" y="85845"/>
                  <a:pt x="837750" y="118691"/>
                  <a:pt x="840622" y="143108"/>
                </a:cubicBezTo>
                <a:cubicBezTo>
                  <a:pt x="870605" y="398007"/>
                  <a:pt x="782170" y="350209"/>
                  <a:pt x="912165" y="393546"/>
                </a:cubicBezTo>
                <a:cubicBezTo>
                  <a:pt x="930050" y="387583"/>
                  <a:pt x="951100" y="387437"/>
                  <a:pt x="965821" y="375658"/>
                </a:cubicBezTo>
                <a:cubicBezTo>
                  <a:pt x="997342" y="350437"/>
                  <a:pt x="1007696" y="303679"/>
                  <a:pt x="1019478" y="268327"/>
                </a:cubicBezTo>
                <a:cubicBezTo>
                  <a:pt x="1025440" y="226587"/>
                  <a:pt x="1020242" y="181638"/>
                  <a:pt x="1037364" y="143108"/>
                </a:cubicBezTo>
                <a:cubicBezTo>
                  <a:pt x="1049423" y="115970"/>
                  <a:pt x="1120866" y="97380"/>
                  <a:pt x="1144677" y="89442"/>
                </a:cubicBezTo>
                <a:cubicBezTo>
                  <a:pt x="1162563" y="95405"/>
                  <a:pt x="1183613" y="95552"/>
                  <a:pt x="1198334" y="107331"/>
                </a:cubicBezTo>
                <a:cubicBezTo>
                  <a:pt x="1252584" y="150738"/>
                  <a:pt x="1223354" y="175266"/>
                  <a:pt x="1251991" y="232550"/>
                </a:cubicBezTo>
                <a:cubicBezTo>
                  <a:pt x="1271217" y="271008"/>
                  <a:pt x="1281821" y="329451"/>
                  <a:pt x="1323533" y="339881"/>
                </a:cubicBezTo>
                <a:lnTo>
                  <a:pt x="1395075" y="357769"/>
                </a:lnTo>
                <a:cubicBezTo>
                  <a:pt x="1418923" y="351806"/>
                  <a:pt x="1447735" y="355619"/>
                  <a:pt x="1466618" y="339881"/>
                </a:cubicBezTo>
                <a:cubicBezTo>
                  <a:pt x="1507980" y="305407"/>
                  <a:pt x="1512461" y="200066"/>
                  <a:pt x="1520274" y="160996"/>
                </a:cubicBezTo>
                <a:cubicBezTo>
                  <a:pt x="1525095" y="136888"/>
                  <a:pt x="1522803" y="108641"/>
                  <a:pt x="1538160" y="89442"/>
                </a:cubicBezTo>
                <a:cubicBezTo>
                  <a:pt x="1549937" y="74719"/>
                  <a:pt x="1573689" y="76734"/>
                  <a:pt x="1591817" y="71554"/>
                </a:cubicBezTo>
                <a:cubicBezTo>
                  <a:pt x="1664540" y="50773"/>
                  <a:pt x="1643816" y="53665"/>
                  <a:pt x="1699130" y="53665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3-05-01 at 7.56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25" y="1855037"/>
            <a:ext cx="3779160" cy="228299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7350785" y="2862158"/>
            <a:ext cx="1073135" cy="518766"/>
          </a:xfrm>
          <a:custGeom>
            <a:avLst/>
            <a:gdLst>
              <a:gd name="connsiteX0" fmla="*/ 17886 w 1699130"/>
              <a:gd name="connsiteY0" fmla="*/ 0 h 518766"/>
              <a:gd name="connsiteX1" fmla="*/ 0 w 1699130"/>
              <a:gd name="connsiteY1" fmla="*/ 89442 h 518766"/>
              <a:gd name="connsiteX2" fmla="*/ 17886 w 1699130"/>
              <a:gd name="connsiteY2" fmla="*/ 196773 h 518766"/>
              <a:gd name="connsiteX3" fmla="*/ 71543 w 1699130"/>
              <a:gd name="connsiteY3" fmla="*/ 357769 h 518766"/>
              <a:gd name="connsiteX4" fmla="*/ 125199 w 1699130"/>
              <a:gd name="connsiteY4" fmla="*/ 482989 h 518766"/>
              <a:gd name="connsiteX5" fmla="*/ 160971 w 1699130"/>
              <a:gd name="connsiteY5" fmla="*/ 518766 h 518766"/>
              <a:gd name="connsiteX6" fmla="*/ 214627 w 1699130"/>
              <a:gd name="connsiteY6" fmla="*/ 465100 h 518766"/>
              <a:gd name="connsiteX7" fmla="*/ 286170 w 1699130"/>
              <a:gd name="connsiteY7" fmla="*/ 339881 h 518766"/>
              <a:gd name="connsiteX8" fmla="*/ 339826 w 1699130"/>
              <a:gd name="connsiteY8" fmla="*/ 268327 h 518766"/>
              <a:gd name="connsiteX9" fmla="*/ 357712 w 1699130"/>
              <a:gd name="connsiteY9" fmla="*/ 53665 h 518766"/>
              <a:gd name="connsiteX10" fmla="*/ 411369 w 1699130"/>
              <a:gd name="connsiteY10" fmla="*/ 17888 h 518766"/>
              <a:gd name="connsiteX11" fmla="*/ 482911 w 1699130"/>
              <a:gd name="connsiteY11" fmla="*/ 143108 h 518766"/>
              <a:gd name="connsiteX12" fmla="*/ 500797 w 1699130"/>
              <a:gd name="connsiteY12" fmla="*/ 375658 h 518766"/>
              <a:gd name="connsiteX13" fmla="*/ 572339 w 1699130"/>
              <a:gd name="connsiteY13" fmla="*/ 357769 h 518766"/>
              <a:gd name="connsiteX14" fmla="*/ 661767 w 1699130"/>
              <a:gd name="connsiteY14" fmla="*/ 214661 h 518766"/>
              <a:gd name="connsiteX15" fmla="*/ 697538 w 1699130"/>
              <a:gd name="connsiteY15" fmla="*/ 107331 h 518766"/>
              <a:gd name="connsiteX16" fmla="*/ 715423 w 1699130"/>
              <a:gd name="connsiteY16" fmla="*/ 53665 h 518766"/>
              <a:gd name="connsiteX17" fmla="*/ 822737 w 1699130"/>
              <a:gd name="connsiteY17" fmla="*/ 71554 h 518766"/>
              <a:gd name="connsiteX18" fmla="*/ 840622 w 1699130"/>
              <a:gd name="connsiteY18" fmla="*/ 143108 h 518766"/>
              <a:gd name="connsiteX19" fmla="*/ 912165 w 1699130"/>
              <a:gd name="connsiteY19" fmla="*/ 393546 h 518766"/>
              <a:gd name="connsiteX20" fmla="*/ 965821 w 1699130"/>
              <a:gd name="connsiteY20" fmla="*/ 375658 h 518766"/>
              <a:gd name="connsiteX21" fmla="*/ 1019478 w 1699130"/>
              <a:gd name="connsiteY21" fmla="*/ 268327 h 518766"/>
              <a:gd name="connsiteX22" fmla="*/ 1037364 w 1699130"/>
              <a:gd name="connsiteY22" fmla="*/ 143108 h 518766"/>
              <a:gd name="connsiteX23" fmla="*/ 1144677 w 1699130"/>
              <a:gd name="connsiteY23" fmla="*/ 89442 h 518766"/>
              <a:gd name="connsiteX24" fmla="*/ 1198334 w 1699130"/>
              <a:gd name="connsiteY24" fmla="*/ 107331 h 518766"/>
              <a:gd name="connsiteX25" fmla="*/ 1251991 w 1699130"/>
              <a:gd name="connsiteY25" fmla="*/ 232550 h 518766"/>
              <a:gd name="connsiteX26" fmla="*/ 1323533 w 1699130"/>
              <a:gd name="connsiteY26" fmla="*/ 339881 h 518766"/>
              <a:gd name="connsiteX27" fmla="*/ 1395075 w 1699130"/>
              <a:gd name="connsiteY27" fmla="*/ 357769 h 518766"/>
              <a:gd name="connsiteX28" fmla="*/ 1466618 w 1699130"/>
              <a:gd name="connsiteY28" fmla="*/ 339881 h 518766"/>
              <a:gd name="connsiteX29" fmla="*/ 1520274 w 1699130"/>
              <a:gd name="connsiteY29" fmla="*/ 160996 h 518766"/>
              <a:gd name="connsiteX30" fmla="*/ 1538160 w 1699130"/>
              <a:gd name="connsiteY30" fmla="*/ 89442 h 518766"/>
              <a:gd name="connsiteX31" fmla="*/ 1591817 w 1699130"/>
              <a:gd name="connsiteY31" fmla="*/ 71554 h 518766"/>
              <a:gd name="connsiteX32" fmla="*/ 1699130 w 1699130"/>
              <a:gd name="connsiteY32" fmla="*/ 53665 h 51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9130" h="518766">
                <a:moveTo>
                  <a:pt x="17886" y="0"/>
                </a:moveTo>
                <a:cubicBezTo>
                  <a:pt x="11924" y="29814"/>
                  <a:pt x="0" y="59038"/>
                  <a:pt x="0" y="89442"/>
                </a:cubicBezTo>
                <a:cubicBezTo>
                  <a:pt x="0" y="125712"/>
                  <a:pt x="10774" y="161207"/>
                  <a:pt x="17886" y="196773"/>
                </a:cubicBezTo>
                <a:cubicBezTo>
                  <a:pt x="35012" y="282415"/>
                  <a:pt x="37805" y="267786"/>
                  <a:pt x="71543" y="357769"/>
                </a:cubicBezTo>
                <a:cubicBezTo>
                  <a:pt x="91984" y="412287"/>
                  <a:pt x="89305" y="429140"/>
                  <a:pt x="125199" y="482989"/>
                </a:cubicBezTo>
                <a:cubicBezTo>
                  <a:pt x="134553" y="497022"/>
                  <a:pt x="149047" y="506840"/>
                  <a:pt x="160971" y="518766"/>
                </a:cubicBezTo>
                <a:cubicBezTo>
                  <a:pt x="178856" y="500877"/>
                  <a:pt x="198435" y="484534"/>
                  <a:pt x="214627" y="465100"/>
                </a:cubicBezTo>
                <a:cubicBezTo>
                  <a:pt x="263855" y="406016"/>
                  <a:pt x="242438" y="409863"/>
                  <a:pt x="286170" y="339881"/>
                </a:cubicBezTo>
                <a:cubicBezTo>
                  <a:pt x="301969" y="314599"/>
                  <a:pt x="321941" y="292178"/>
                  <a:pt x="339826" y="268327"/>
                </a:cubicBezTo>
                <a:cubicBezTo>
                  <a:pt x="345788" y="196773"/>
                  <a:pt x="337989" y="122705"/>
                  <a:pt x="357712" y="53665"/>
                </a:cubicBezTo>
                <a:cubicBezTo>
                  <a:pt x="363617" y="32995"/>
                  <a:pt x="390290" y="13671"/>
                  <a:pt x="411369" y="17888"/>
                </a:cubicBezTo>
                <a:cubicBezTo>
                  <a:pt x="425413" y="20697"/>
                  <a:pt x="482820" y="142927"/>
                  <a:pt x="482911" y="143108"/>
                </a:cubicBezTo>
                <a:cubicBezTo>
                  <a:pt x="488873" y="220625"/>
                  <a:pt x="470899" y="303891"/>
                  <a:pt x="500797" y="375658"/>
                </a:cubicBezTo>
                <a:cubicBezTo>
                  <a:pt x="510250" y="398349"/>
                  <a:pt x="554959" y="375152"/>
                  <a:pt x="572339" y="357769"/>
                </a:cubicBezTo>
                <a:cubicBezTo>
                  <a:pt x="612111" y="317990"/>
                  <a:pt x="661767" y="214661"/>
                  <a:pt x="661767" y="214661"/>
                </a:cubicBezTo>
                <a:lnTo>
                  <a:pt x="697538" y="107331"/>
                </a:lnTo>
                <a:lnTo>
                  <a:pt x="715423" y="53665"/>
                </a:lnTo>
                <a:cubicBezTo>
                  <a:pt x="751194" y="59628"/>
                  <a:pt x="793229" y="50473"/>
                  <a:pt x="822737" y="71554"/>
                </a:cubicBezTo>
                <a:cubicBezTo>
                  <a:pt x="842742" y="85845"/>
                  <a:pt x="837750" y="118691"/>
                  <a:pt x="840622" y="143108"/>
                </a:cubicBezTo>
                <a:cubicBezTo>
                  <a:pt x="870605" y="398007"/>
                  <a:pt x="782170" y="350209"/>
                  <a:pt x="912165" y="393546"/>
                </a:cubicBezTo>
                <a:cubicBezTo>
                  <a:pt x="930050" y="387583"/>
                  <a:pt x="951100" y="387437"/>
                  <a:pt x="965821" y="375658"/>
                </a:cubicBezTo>
                <a:cubicBezTo>
                  <a:pt x="997342" y="350437"/>
                  <a:pt x="1007696" y="303679"/>
                  <a:pt x="1019478" y="268327"/>
                </a:cubicBezTo>
                <a:cubicBezTo>
                  <a:pt x="1025440" y="226587"/>
                  <a:pt x="1020242" y="181638"/>
                  <a:pt x="1037364" y="143108"/>
                </a:cubicBezTo>
                <a:cubicBezTo>
                  <a:pt x="1049423" y="115970"/>
                  <a:pt x="1120866" y="97380"/>
                  <a:pt x="1144677" y="89442"/>
                </a:cubicBezTo>
                <a:cubicBezTo>
                  <a:pt x="1162563" y="95405"/>
                  <a:pt x="1183613" y="95552"/>
                  <a:pt x="1198334" y="107331"/>
                </a:cubicBezTo>
                <a:cubicBezTo>
                  <a:pt x="1252584" y="150738"/>
                  <a:pt x="1223354" y="175266"/>
                  <a:pt x="1251991" y="232550"/>
                </a:cubicBezTo>
                <a:cubicBezTo>
                  <a:pt x="1271217" y="271008"/>
                  <a:pt x="1281821" y="329451"/>
                  <a:pt x="1323533" y="339881"/>
                </a:cubicBezTo>
                <a:lnTo>
                  <a:pt x="1395075" y="357769"/>
                </a:lnTo>
                <a:cubicBezTo>
                  <a:pt x="1418923" y="351806"/>
                  <a:pt x="1447735" y="355619"/>
                  <a:pt x="1466618" y="339881"/>
                </a:cubicBezTo>
                <a:cubicBezTo>
                  <a:pt x="1507980" y="305407"/>
                  <a:pt x="1512461" y="200066"/>
                  <a:pt x="1520274" y="160996"/>
                </a:cubicBezTo>
                <a:cubicBezTo>
                  <a:pt x="1525095" y="136888"/>
                  <a:pt x="1522803" y="108641"/>
                  <a:pt x="1538160" y="89442"/>
                </a:cubicBezTo>
                <a:cubicBezTo>
                  <a:pt x="1549937" y="74719"/>
                  <a:pt x="1573689" y="76734"/>
                  <a:pt x="1591817" y="71554"/>
                </a:cubicBezTo>
                <a:cubicBezTo>
                  <a:pt x="1664540" y="50773"/>
                  <a:pt x="1643816" y="53665"/>
                  <a:pt x="1699130" y="53665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1626" y="1413191"/>
            <a:ext cx="392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Propagation through ice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2065867" y="2839058"/>
            <a:ext cx="643466" cy="795867"/>
          </a:xfrm>
          <a:prstGeom prst="irregularSeal1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8565" y="2169132"/>
            <a:ext cx="101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source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6115" y="4582688"/>
            <a:ext cx="10117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need to know how light propagates in ice.</a:t>
            </a:r>
          </a:p>
          <a:p>
            <a:r>
              <a:rPr lang="en-US" sz="3200" dirty="0"/>
              <a:t>Major propagation processes are </a:t>
            </a:r>
            <a:r>
              <a:rPr lang="en-US" sz="3200" b="1" dirty="0"/>
              <a:t>absorption</a:t>
            </a:r>
            <a:r>
              <a:rPr lang="en-US" sz="3200" dirty="0"/>
              <a:t> and </a:t>
            </a:r>
            <a:r>
              <a:rPr lang="en-US" sz="3200" b="1" dirty="0"/>
              <a:t>scattering</a:t>
            </a:r>
          </a:p>
        </p:txBody>
      </p:sp>
    </p:spTree>
    <p:extLst>
      <p:ext uri="{BB962C8B-B14F-4D97-AF65-F5344CB8AC3E}">
        <p14:creationId xmlns:p14="http://schemas.microsoft.com/office/powerpoint/2010/main" val="74510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vs.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type of experiment can be done in water (DUMAND, ANTARES/NEMO/NESTOR </a:t>
            </a:r>
            <a:r>
              <a:rPr lang="en-US" dirty="0">
                <a:sym typeface="Wingdings"/>
              </a:rPr>
              <a:t> KM3NET, Baikal  GVD) </a:t>
            </a:r>
            <a:r>
              <a:rPr lang="en-US" dirty="0"/>
              <a:t>or ice (AMANDA </a:t>
            </a:r>
            <a:r>
              <a:rPr lang="en-US" dirty="0">
                <a:sym typeface="Wingdings"/>
              </a:rPr>
              <a:t></a:t>
            </a:r>
            <a:r>
              <a:rPr lang="en-US" dirty="0" err="1">
                <a:sym typeface="Wingdings"/>
              </a:rPr>
              <a:t>IceCube</a:t>
            </a:r>
            <a:r>
              <a:rPr lang="en-US" dirty="0">
                <a:sym typeface="Wingdings"/>
              </a:rPr>
              <a:t>)</a:t>
            </a:r>
          </a:p>
          <a:p>
            <a:r>
              <a:rPr lang="en-US" dirty="0">
                <a:sym typeface="Wingdings"/>
              </a:rPr>
              <a:t>Water has good scattering properties, poor absorption properties</a:t>
            </a:r>
          </a:p>
          <a:p>
            <a:r>
              <a:rPr lang="en-US" dirty="0">
                <a:sym typeface="Wingdings"/>
              </a:rPr>
              <a:t>Ice has good absorption properties, poor scattering properties</a:t>
            </a:r>
          </a:p>
          <a:p>
            <a:r>
              <a:rPr lang="en-US" dirty="0">
                <a:sym typeface="Wingdings"/>
              </a:rPr>
              <a:t>Scattering affects direction, absorption affects energy</a:t>
            </a:r>
          </a:p>
          <a:p>
            <a:r>
              <a:rPr lang="en-US" dirty="0">
                <a:sym typeface="Wingdings"/>
              </a:rPr>
              <a:t>Ice has practical advantages over water for detector construction,  </a:t>
            </a:r>
            <a:r>
              <a:rPr lang="en-US" dirty="0" err="1">
                <a:sym typeface="Wingdings"/>
              </a:rPr>
              <a:t>IceCube</a:t>
            </a:r>
            <a:r>
              <a:rPr lang="en-US" dirty="0">
                <a:sym typeface="Wingdings"/>
              </a:rPr>
              <a:t> was the first cubic kilometer neutrino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5B3C3-5C63-AA40-8AE1-F57D0FA8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Scattering in Ice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1A96B74D-92FB-AB48-96AB-5E235D02F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310" y="1559408"/>
            <a:ext cx="9773379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CC0CD-053A-A649-97A6-9C58430F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96FC5-3EB1-B346-A6A9-9B5B73F5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DFC6C-8AF4-034D-BCEB-17B5AA1D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35D53-1EA2-4D4A-92E6-18B9DE1A8078}"/>
              </a:ext>
            </a:extLst>
          </p:cNvPr>
          <p:cNvSpPr txBox="1"/>
          <p:nvPr/>
        </p:nvSpPr>
        <p:spPr>
          <a:xfrm>
            <a:off x="1958050" y="5910746"/>
            <a:ext cx="827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arrives later than it should.</a:t>
            </a:r>
          </a:p>
        </p:txBody>
      </p:sp>
    </p:spTree>
    <p:extLst>
      <p:ext uri="{BB962C8B-B14F-4D97-AF65-F5344CB8AC3E}">
        <p14:creationId xmlns:p14="http://schemas.microsoft.com/office/powerpoint/2010/main" val="989205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4495F7-A686-494C-B3E1-9DF9AD3B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scattering in ice (toy simulation of tau double pulse waveform)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039EA5-C9A1-7E4A-8FB3-5F985EDC1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No scattering</a:t>
            </a:r>
          </a:p>
        </p:txBody>
      </p:sp>
      <p:pic>
        <p:nvPicPr>
          <p:cNvPr id="11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id="{0CCB845E-FCE2-3B4A-AA67-EF5FC6DFC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05778"/>
            <a:ext cx="5157787" cy="3083182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329B71-0B69-2742-AF0E-DD58686B3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Scattering</a:t>
            </a:r>
          </a:p>
        </p:txBody>
      </p:sp>
      <p:pic>
        <p:nvPicPr>
          <p:cNvPr id="13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0635A4E8-7DBD-944B-88D7-308D6DA701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773670"/>
            <a:ext cx="5183188" cy="314739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3C21-697D-7E40-ADB8-26E000A4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85A1E-E829-DC43-9909-089CCE95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2B6A-76C8-6B48-81F0-6F949C41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7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03" y="-75217"/>
            <a:ext cx="10515600" cy="1325563"/>
          </a:xfrm>
        </p:spPr>
        <p:txBody>
          <a:bodyPr/>
          <a:lstStyle/>
          <a:p>
            <a:r>
              <a:rPr lang="en-US" dirty="0"/>
              <a:t>The ice is complex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339" y="97787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No bubbles in undisturbed ice at </a:t>
            </a:r>
            <a:r>
              <a:rPr lang="en-US" sz="2400" dirty="0" err="1"/>
              <a:t>IceCube</a:t>
            </a:r>
            <a:r>
              <a:rPr lang="en-US" sz="2400" dirty="0"/>
              <a:t> depths (clathrates)</a:t>
            </a:r>
          </a:p>
          <a:p>
            <a:r>
              <a:rPr lang="en-US" sz="2400" dirty="0"/>
              <a:t>Layers of dust cause depth-dependent scattering and absorption</a:t>
            </a:r>
          </a:p>
          <a:p>
            <a:r>
              <a:rPr lang="en-US" sz="2400" dirty="0"/>
              <a:t>The dust layers are not horizontal</a:t>
            </a:r>
            <a:r>
              <a:rPr lang="is-IS" sz="2400" dirty="0"/>
              <a:t>…</a:t>
            </a:r>
            <a:endParaRPr lang="en-US" sz="2400" dirty="0"/>
          </a:p>
          <a:p>
            <a:r>
              <a:rPr lang="en-US" sz="2400" dirty="0"/>
              <a:t>And the scattering is anisotropic</a:t>
            </a:r>
            <a:r>
              <a:rPr lang="is-IS" sz="2400" dirty="0"/>
              <a:t>…</a:t>
            </a:r>
            <a:endParaRPr lang="en-US" sz="2400" dirty="0"/>
          </a:p>
          <a:p>
            <a:r>
              <a:rPr lang="en-US" sz="2400" dirty="0"/>
              <a:t>And the melted and refrozen ice in the holes has a bubble column in the center</a:t>
            </a:r>
            <a:r>
              <a:rPr lang="is-IS" sz="2400" dirty="0"/>
              <a:t>…</a:t>
            </a:r>
            <a:endParaRPr lang="en-US" sz="2400" dirty="0"/>
          </a:p>
        </p:txBody>
      </p:sp>
      <p:pic>
        <p:nvPicPr>
          <p:cNvPr id="9218" name="Picture 2" descr="ile:Icepaper figure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83" y="470157"/>
            <a:ext cx="6172200" cy="284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62" y="4250976"/>
            <a:ext cx="2762591" cy="1873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06" y="3939730"/>
            <a:ext cx="3858428" cy="218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750752"/>
            <a:ext cx="3403599" cy="252610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42022" y="591866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Ryan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0604" y="182880"/>
            <a:ext cx="4505498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scattering in ice?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1" y="1331082"/>
            <a:ext cx="7199642" cy="55333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866" y="1429491"/>
            <a:ext cx="3369733" cy="44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FC4682-3561-5A4E-8106-1C7E756C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C1065-C4BE-B848-ABD3-53BF2AFC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C2C68-E14D-B640-AC48-6DAC3385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EC857-2B5D-8646-B0E4-947C9ADFBEFF}"/>
              </a:ext>
            </a:extLst>
          </p:cNvPr>
          <p:cNvSpPr txBox="1"/>
          <p:nvPr/>
        </p:nvSpPr>
        <p:spPr>
          <a:xfrm>
            <a:off x="9340770" y="2442258"/>
            <a:ext cx="2291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dust layers, an especially thick layer at about 2000 m depth is called “THE dust layer” in </a:t>
            </a:r>
            <a:r>
              <a:rPr lang="en-US" dirty="0" err="1"/>
              <a:t>IceCube</a:t>
            </a:r>
            <a:r>
              <a:rPr lang="en-US" dirty="0"/>
              <a:t> vernacular</a:t>
            </a:r>
          </a:p>
        </p:txBody>
      </p:sp>
    </p:spTree>
    <p:extLst>
      <p:ext uri="{BB962C8B-B14F-4D97-AF65-F5344CB8AC3E}">
        <p14:creationId xmlns:p14="http://schemas.microsoft.com/office/powerpoint/2010/main" val="3494368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Why not Greenland? Ask the </a:t>
            </a:r>
            <a:r>
              <a:rPr lang="en-US" dirty="0" err="1"/>
              <a:t>IceCube</a:t>
            </a:r>
            <a:r>
              <a:rPr lang="en-US" dirty="0"/>
              <a:t> </a:t>
            </a:r>
            <a:r>
              <a:rPr lang="en-US" dirty="0" err="1"/>
              <a:t>DustLogger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20" y="1825625"/>
            <a:ext cx="6541559" cy="4351338"/>
          </a:xfrm>
        </p:spPr>
      </p:pic>
      <p:sp>
        <p:nvSpPr>
          <p:cNvPr id="5" name="TextBox 4"/>
          <p:cNvSpPr txBox="1"/>
          <p:nvPr/>
        </p:nvSpPr>
        <p:spPr>
          <a:xfrm>
            <a:off x="9366779" y="2693324"/>
            <a:ext cx="2825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LGM = Last Glacial Maximum, 26.5 </a:t>
            </a:r>
            <a:r>
              <a:rPr lang="en-US" dirty="0" err="1"/>
              <a:t>kya</a:t>
            </a:r>
            <a:endParaRPr lang="en-US" dirty="0"/>
          </a:p>
          <a:p>
            <a:endParaRPr lang="en-US" dirty="0"/>
          </a:p>
          <a:p>
            <a:r>
              <a:rPr lang="en-US" dirty="0"/>
              <a:t>MIS4 = Marine Isotope Stage 4, 71 </a:t>
            </a:r>
            <a:r>
              <a:rPr lang="en-US" dirty="0" err="1"/>
              <a:t>kya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42022" y="591866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Ryan Bay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09D8-7820-F347-8230-3F63F303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9A6C9C-216A-614D-81B0-0227F0E3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C58F7A-B64A-4948-A889-6F66373B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30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9461406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0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622253-8AD9-9E44-8F68-98695D93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the dust layer: IC-190331</a:t>
            </a:r>
          </a:p>
        </p:txBody>
      </p:sp>
      <p:pic>
        <p:nvPicPr>
          <p:cNvPr id="8" name="Content Placeholder 7" descr="A picture containing sitting, clock, meter&#10;&#10;Description automatically generated">
            <a:extLst>
              <a:ext uri="{FF2B5EF4-FFF2-40B4-BE49-F238E27FC236}">
                <a16:creationId xmlns:a16="http://schemas.microsoft.com/office/drawing/2014/main" id="{FB508666-F590-C741-8E5C-CC1874689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B293D-56D3-B14A-9DB0-D1630D989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15054-2D12-1941-A163-552A8CAD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742A7-92AD-F04B-9AC1-9082524E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29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131B8-9B53-8540-92DF-D9E998CD55C9}"/>
              </a:ext>
            </a:extLst>
          </p:cNvPr>
          <p:cNvSpPr/>
          <p:nvPr/>
        </p:nvSpPr>
        <p:spPr>
          <a:xfrm>
            <a:off x="6096000" y="5591908"/>
            <a:ext cx="2426677" cy="41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5F34CC-1F9D-7649-9FAC-1656C81AE6CA}"/>
              </a:ext>
            </a:extLst>
          </p:cNvPr>
          <p:cNvSpPr/>
          <p:nvPr/>
        </p:nvSpPr>
        <p:spPr>
          <a:xfrm>
            <a:off x="10644188" y="5637090"/>
            <a:ext cx="95726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0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FD0EF-1E6B-484D-B23A-26FBEC714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E669-12C2-1542-A7E1-BD95E0D43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ice model is developed in the </a:t>
            </a:r>
            <a:r>
              <a:rPr lang="en-US" dirty="0" err="1"/>
              <a:t>IceCube</a:t>
            </a:r>
            <a:r>
              <a:rPr lang="en-US" dirty="0"/>
              <a:t> Calibration working group</a:t>
            </a:r>
          </a:p>
          <a:p>
            <a:r>
              <a:rPr lang="en-US" dirty="0"/>
              <a:t>Much of the material in this presentation comes from the work of Ryan Bay, Dima </a:t>
            </a:r>
            <a:r>
              <a:rPr lang="en-US" dirty="0" err="1"/>
              <a:t>Chirkin</a:t>
            </a:r>
            <a:r>
              <a:rPr lang="en-US" dirty="0"/>
              <a:t>, Martin </a:t>
            </a:r>
            <a:r>
              <a:rPr lang="en-US" dirty="0" err="1"/>
              <a:t>Rongen</a:t>
            </a:r>
            <a:r>
              <a:rPr lang="en-US" dirty="0"/>
              <a:t> and Chris Wendt and many others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06A6B-5DFB-824C-8CAD-F837D36B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0A108-3AF9-3447-B799-96737BC87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B927E-DF31-7049-B5CF-616ADD56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2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63011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2022" y="591866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Ryan Bay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205" y="172995"/>
            <a:ext cx="300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Absorption in South Pole Ice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3026C-364C-2942-B427-DFEAB16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61EFD-B8DC-8449-AD57-78DF75F0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1CEE8-3E92-3E48-8E7C-5605F10B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91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2D7CDA-87C5-4845-A892-046E5B21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flow in Antarctica</a:t>
            </a:r>
          </a:p>
        </p:txBody>
      </p:sp>
      <p:pic>
        <p:nvPicPr>
          <p:cNvPr id="8" name="Content Placeholder 7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9C4882B5-13D0-ED4A-B235-523008C1E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72" y="1214438"/>
            <a:ext cx="10864932" cy="505904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2FE80-5406-574E-B7C5-25F750E9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7FBB5-4670-9240-A807-BB202B3D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378B9-24B1-2C42-85C5-69909BBE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52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layer tilt at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76" y="1825625"/>
            <a:ext cx="6359647" cy="4351338"/>
          </a:xfrm>
        </p:spPr>
      </p:pic>
      <p:sp>
        <p:nvSpPr>
          <p:cNvPr id="5" name="TextBox 4"/>
          <p:cNvSpPr txBox="1"/>
          <p:nvPr/>
        </p:nvSpPr>
        <p:spPr>
          <a:xfrm>
            <a:off x="9942022" y="591866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Ryan Bay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F196C-AC06-CA48-AF89-0270B375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13F2A-6623-E048-94CF-149DA063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07BF0-A146-DE4F-BB7B-EDA72A91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94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drill deeper? Is shear a problem?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93" y="1825625"/>
            <a:ext cx="7075013" cy="4351338"/>
          </a:xfrm>
        </p:spPr>
      </p:pic>
      <p:sp>
        <p:nvSpPr>
          <p:cNvPr id="5" name="TextBox 4"/>
          <p:cNvSpPr txBox="1"/>
          <p:nvPr/>
        </p:nvSpPr>
        <p:spPr>
          <a:xfrm>
            <a:off x="9942022" y="591866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Ryan Bay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81904-A812-2A4E-BDCC-BF3CC1A8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5DA7F-EEB6-BA49-BF8D-70911A99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E0F6E-F182-D647-8420-BC2F0617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66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hole 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1690688"/>
            <a:ext cx="7499225" cy="5032375"/>
          </a:xfrm>
        </p:spPr>
      </p:pic>
      <p:sp>
        <p:nvSpPr>
          <p:cNvPr id="5" name="TextBox 4"/>
          <p:cNvSpPr txBox="1"/>
          <p:nvPr/>
        </p:nvSpPr>
        <p:spPr>
          <a:xfrm>
            <a:off x="9942022" y="591866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Albrecht Karle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D2023-8E64-E343-AE17-7B81C3C0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0E093-336D-AE49-8B5F-B5BA428F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10AF5-CE0E-D142-8E47-B4107DD9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62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9276756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DD45C-BA29-4242-8A16-EDB183BA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91958-C9E3-0F46-913B-468DE4B7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7E043-8D64-D440-B45D-CD71CB93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84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A87D72-51EC-5345-B827-A1B49255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D7454-CB73-8447-A72D-428A05B1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D32B8-D8ED-FF49-9DC7-D626B19D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4796E-3C8D-914C-9BED-7CEEC5DB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006A4-CB14-464D-954A-8A40F031D3DA}"/>
              </a:ext>
            </a:extLst>
          </p:cNvPr>
          <p:cNvSpPr txBox="1"/>
          <p:nvPr/>
        </p:nvSpPr>
        <p:spPr>
          <a:xfrm>
            <a:off x="1995487" y="5992297"/>
            <a:ext cx="935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causes the anisotropy in the ice properties?</a:t>
            </a:r>
          </a:p>
        </p:txBody>
      </p:sp>
      <p:pic>
        <p:nvPicPr>
          <p:cNvPr id="18" name="Content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id="{53B7332A-D3A3-E04C-8CCF-B433BDF50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58936"/>
            <a:ext cx="5181600" cy="3284716"/>
          </a:xfrm>
        </p:spPr>
      </p:pic>
      <p:pic>
        <p:nvPicPr>
          <p:cNvPr id="16" name="Content Placeholder 1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44A93D1-2C26-2B41-B336-9C558FD73C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9382" y="1944548"/>
            <a:ext cx="5860418" cy="3686484"/>
          </a:xfr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4C6B8BC-3B2E-A743-B92D-952F0B04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365125"/>
            <a:ext cx="2159643" cy="18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16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417B-D77E-FB4B-8083-FC132F33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anisotropy</a:t>
            </a:r>
          </a:p>
        </p:txBody>
      </p:sp>
      <p:pic>
        <p:nvPicPr>
          <p:cNvPr id="9" name="Content Placeholder 8" descr="A picture containing game&#10;&#10;Description automatically generated">
            <a:extLst>
              <a:ext uri="{FF2B5EF4-FFF2-40B4-BE49-F238E27FC236}">
                <a16:creationId xmlns:a16="http://schemas.microsoft.com/office/drawing/2014/main" id="{3DD884EE-5E31-CA45-A8E5-BA169BE3B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86392"/>
            <a:ext cx="5181600" cy="2661897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215FFC-3436-734A-AB4F-FF7C3DAF87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4872" y="1825625"/>
            <a:ext cx="4336255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B22E8-B6BC-1246-B58B-4E32FB19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E26EB-1680-A24A-A738-87F7AC06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58B96-F117-7845-BAEC-A3FBC0A5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37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B3EE3-E7BD-694A-9F64-9392F2579148}"/>
              </a:ext>
            </a:extLst>
          </p:cNvPr>
          <p:cNvSpPr txBox="1"/>
          <p:nvPr/>
        </p:nvSpPr>
        <p:spPr>
          <a:xfrm>
            <a:off x="196770" y="4826643"/>
            <a:ext cx="5984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Until recently we thought the anisotropy might be caused by the shape/orientation of the dust grains in ice, but our current thinking is that the anisotropy is caused by birefringence due to the crystal structure of the ice itself. </a:t>
            </a:r>
          </a:p>
        </p:txBody>
      </p:sp>
    </p:spTree>
    <p:extLst>
      <p:ext uri="{BB962C8B-B14F-4D97-AF65-F5344CB8AC3E}">
        <p14:creationId xmlns:p14="http://schemas.microsoft.com/office/powerpoint/2010/main" val="2133825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38</a:t>
            </a:fld>
            <a:endParaRPr lang="en-GB" dirty="0"/>
          </a:p>
        </p:txBody>
      </p:sp>
      <p:sp>
        <p:nvSpPr>
          <p:cNvPr id="8" name="Date Placeholder 5"/>
          <p:cNvSpPr txBox="1">
            <a:spLocks/>
          </p:cNvSpPr>
          <p:nvPr/>
        </p:nvSpPr>
        <p:spPr>
          <a:xfrm>
            <a:off x="5187696" y="66002"/>
            <a:ext cx="1259191" cy="1965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Étienne Bourbeau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id="{7A7B22B8-74B4-48DF-B6D4-8D8FEA87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56" y="373382"/>
            <a:ext cx="11012488" cy="865186"/>
          </a:xfrm>
        </p:spPr>
        <p:txBody>
          <a:bodyPr/>
          <a:lstStyle/>
          <a:p>
            <a:r>
              <a:rPr lang="en-GB" dirty="0"/>
              <a:t>Our Understanding of </a:t>
            </a:r>
            <a:r>
              <a:rPr lang="en-GB" dirty="0" err="1"/>
              <a:t>IceCube’s</a:t>
            </a:r>
            <a:r>
              <a:rPr lang="en-GB" dirty="0"/>
              <a:t> ice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2E9FE4-E26E-41D8-9327-FF5AA1059F6A}"/>
              </a:ext>
            </a:extLst>
          </p:cNvPr>
          <p:cNvGrpSpPr/>
          <p:nvPr/>
        </p:nvGrpSpPr>
        <p:grpSpPr>
          <a:xfrm>
            <a:off x="659876" y="1132689"/>
            <a:ext cx="11790040" cy="5261037"/>
            <a:chOff x="659876" y="1132689"/>
            <a:chExt cx="11790040" cy="526103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6AF61C0-9DA9-4D09-A608-7505789CBB12}"/>
                </a:ext>
              </a:extLst>
            </p:cNvPr>
            <p:cNvSpPr/>
            <p:nvPr/>
          </p:nvSpPr>
          <p:spPr>
            <a:xfrm>
              <a:off x="748828" y="4732256"/>
              <a:ext cx="10590186" cy="1632831"/>
            </a:xfrm>
            <a:prstGeom prst="roundRect">
              <a:avLst/>
            </a:prstGeom>
            <a:solidFill>
              <a:srgbClr val="1C2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96A7EF-6D3F-4119-9AF3-C0B30AABCCEF}"/>
                </a:ext>
              </a:extLst>
            </p:cNvPr>
            <p:cNvSpPr/>
            <p:nvPr/>
          </p:nvSpPr>
          <p:spPr>
            <a:xfrm>
              <a:off x="739629" y="3881851"/>
              <a:ext cx="10608815" cy="152140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rapèze 12">
              <a:extLst>
                <a:ext uri="{FF2B5EF4-FFF2-40B4-BE49-F238E27FC236}">
                  <a16:creationId xmlns:a16="http://schemas.microsoft.com/office/drawing/2014/main" id="{7628ED85-AEDC-41C1-9978-9F189D3EA121}"/>
                </a:ext>
              </a:extLst>
            </p:cNvPr>
            <p:cNvSpPr/>
            <p:nvPr/>
          </p:nvSpPr>
          <p:spPr>
            <a:xfrm rot="16200000">
              <a:off x="4540467" y="-1415339"/>
              <a:ext cx="3016340" cy="10599619"/>
            </a:xfrm>
            <a:prstGeom prst="trapezoid">
              <a:avLst>
                <a:gd name="adj" fmla="val 3374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2" name="Trapèze 181">
              <a:extLst>
                <a:ext uri="{FF2B5EF4-FFF2-40B4-BE49-F238E27FC236}">
                  <a16:creationId xmlns:a16="http://schemas.microsoft.com/office/drawing/2014/main" id="{F52EE19F-9DA3-4C4D-82A6-A0E725026774}"/>
                </a:ext>
              </a:extLst>
            </p:cNvPr>
            <p:cNvSpPr/>
            <p:nvPr/>
          </p:nvSpPr>
          <p:spPr>
            <a:xfrm rot="16200000">
              <a:off x="5204948" y="11977"/>
              <a:ext cx="1668978" cy="10599619"/>
            </a:xfrm>
            <a:prstGeom prst="trapezoid">
              <a:avLst>
                <a:gd name="adj" fmla="val 33749"/>
              </a:avLst>
            </a:prstGeom>
            <a:solidFill>
              <a:srgbClr val="1C2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E8A381B4-DCE6-4109-88EF-C44923AC15AA}"/>
                </a:ext>
              </a:extLst>
            </p:cNvPr>
            <p:cNvSpPr/>
            <p:nvPr/>
          </p:nvSpPr>
          <p:spPr>
            <a:xfrm>
              <a:off x="730198" y="1132689"/>
              <a:ext cx="10608815" cy="5261037"/>
            </a:xfrm>
            <a:prstGeom prst="roundRect">
              <a:avLst>
                <a:gd name="adj" fmla="val 6177"/>
              </a:avLst>
            </a:prstGeom>
            <a:solidFill>
              <a:srgbClr val="0070C0">
                <a:alpha val="69804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135E52B-340F-4DB6-B641-92CB7F9ED4BC}"/>
                </a:ext>
              </a:extLst>
            </p:cNvPr>
            <p:cNvSpPr/>
            <p:nvPr/>
          </p:nvSpPr>
          <p:spPr>
            <a:xfrm>
              <a:off x="4294373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87DF96C-75AB-4B99-9379-F8BC46E6E7A4}"/>
                </a:ext>
              </a:extLst>
            </p:cNvPr>
            <p:cNvSpPr/>
            <p:nvPr/>
          </p:nvSpPr>
          <p:spPr>
            <a:xfrm>
              <a:off x="6797158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938BD37-9F3B-4C6D-8F30-501F44A6E201}"/>
                </a:ext>
              </a:extLst>
            </p:cNvPr>
            <p:cNvSpPr/>
            <p:nvPr/>
          </p:nvSpPr>
          <p:spPr>
            <a:xfrm>
              <a:off x="9268658" y="1143308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CB1B757-932B-436C-A378-A68A03DF4FDC}"/>
                </a:ext>
              </a:extLst>
            </p:cNvPr>
            <p:cNvSpPr/>
            <p:nvPr/>
          </p:nvSpPr>
          <p:spPr>
            <a:xfrm>
              <a:off x="1706254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83" name="Connecteur droit 182">
              <a:extLst>
                <a:ext uri="{FF2B5EF4-FFF2-40B4-BE49-F238E27FC236}">
                  <a16:creationId xmlns:a16="http://schemas.microsoft.com/office/drawing/2014/main" id="{0449B9C9-EC85-420C-9121-50EE417ABC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628" y="4495352"/>
              <a:ext cx="10608814" cy="54223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5F917BC-A24F-40E7-AC08-81E848A6F9B9}"/>
                </a:ext>
              </a:extLst>
            </p:cNvPr>
            <p:cNvSpPr txBox="1"/>
            <p:nvPr/>
          </p:nvSpPr>
          <p:spPr>
            <a:xfrm>
              <a:off x="8237688" y="1180789"/>
              <a:ext cx="10741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Bubble column ??????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CEC639D-B189-4913-92AC-55F711065A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876" y="2371604"/>
              <a:ext cx="10792495" cy="99573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34FD43E-04DC-4E35-8BD0-C9FEEAF56AD0}"/>
                </a:ext>
              </a:extLst>
            </p:cNvPr>
            <p:cNvSpPr/>
            <p:nvPr/>
          </p:nvSpPr>
          <p:spPr>
            <a:xfrm>
              <a:off x="2205499" y="1141364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F2315270-2ABB-42DE-B0C4-A34E3F9F1B1B}"/>
                </a:ext>
              </a:extLst>
            </p:cNvPr>
            <p:cNvGrpSpPr/>
            <p:nvPr/>
          </p:nvGrpSpPr>
          <p:grpSpPr>
            <a:xfrm>
              <a:off x="1973606" y="1180789"/>
              <a:ext cx="681530" cy="5175623"/>
              <a:chOff x="1973606" y="1095375"/>
              <a:chExt cx="681530" cy="5261037"/>
            </a:xfrm>
          </p:grpSpPr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0A0B351B-4517-4991-8878-91A8E2120C6E}"/>
                  </a:ext>
                </a:extLst>
              </p:cNvPr>
              <p:cNvCxnSpPr/>
              <p:nvPr/>
            </p:nvCxnSpPr>
            <p:spPr>
              <a:xfrm>
                <a:off x="2319015" y="109537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43" name="Groupe 142">
                <a:extLst>
                  <a:ext uri="{FF2B5EF4-FFF2-40B4-BE49-F238E27FC236}">
                    <a16:creationId xmlns:a16="http://schemas.microsoft.com/office/drawing/2014/main" id="{163C75F7-38C1-4B8B-ABCC-2FF6E7AA88C8}"/>
                  </a:ext>
                </a:extLst>
              </p:cNvPr>
              <p:cNvGrpSpPr/>
              <p:nvPr/>
            </p:nvGrpSpPr>
            <p:grpSpPr>
              <a:xfrm>
                <a:off x="1973606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4B03B83-33CE-41C3-9FCE-3F03F63FF9B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Ellipse 156">
                  <a:extLst>
                    <a:ext uri="{FF2B5EF4-FFF2-40B4-BE49-F238E27FC236}">
                      <a16:creationId xmlns:a16="http://schemas.microsoft.com/office/drawing/2014/main" id="{29D58067-7492-4534-AF3B-A0EB02E95E58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Arc partiel 157">
                  <a:extLst>
                    <a:ext uri="{FF2B5EF4-FFF2-40B4-BE49-F238E27FC236}">
                      <a16:creationId xmlns:a16="http://schemas.microsoft.com/office/drawing/2014/main" id="{FADB3226-D138-417A-9E1A-5E65179B7B6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CC7926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9" name="Connecteur droit 158">
                  <a:extLst>
                    <a:ext uri="{FF2B5EF4-FFF2-40B4-BE49-F238E27FC236}">
                      <a16:creationId xmlns:a16="http://schemas.microsoft.com/office/drawing/2014/main" id="{01F538B5-DE5C-4A29-942F-5DE466B30E8C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6144D15C-2617-4492-B725-10CFEA37E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4" name="Groupe 143">
                <a:extLst>
                  <a:ext uri="{FF2B5EF4-FFF2-40B4-BE49-F238E27FC236}">
                    <a16:creationId xmlns:a16="http://schemas.microsoft.com/office/drawing/2014/main" id="{F572AC10-2A50-49DA-873F-3F49DF6CAB9F}"/>
                  </a:ext>
                </a:extLst>
              </p:cNvPr>
              <p:cNvGrpSpPr/>
              <p:nvPr/>
            </p:nvGrpSpPr>
            <p:grpSpPr>
              <a:xfrm>
                <a:off x="1973606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8219C65-B3DB-4AB3-A43B-DE769A0CFBB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id="{6E5673E5-AE8A-4BEB-B945-B972943EFA39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Arc partiel 152">
                  <a:extLst>
                    <a:ext uri="{FF2B5EF4-FFF2-40B4-BE49-F238E27FC236}">
                      <a16:creationId xmlns:a16="http://schemas.microsoft.com/office/drawing/2014/main" id="{475D613A-8FEC-4807-BACC-F4988A054AD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51D44640-FD21-417F-8A51-793079DB770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74B04B10-E2F5-4EE4-A819-988229CCF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C4516F55-4085-4FF9-AFB6-9B47EF4514CD}"/>
                  </a:ext>
                </a:extLst>
              </p:cNvPr>
              <p:cNvGrpSpPr/>
              <p:nvPr/>
            </p:nvGrpSpPr>
            <p:grpSpPr>
              <a:xfrm>
                <a:off x="1973606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A0ACFF97-CB6C-4B29-8EC0-E55E58CA489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id="{8D3FF573-C45A-4D4B-BEC8-EDCF1272A65E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Arc partiel 147">
                  <a:extLst>
                    <a:ext uri="{FF2B5EF4-FFF2-40B4-BE49-F238E27FC236}">
                      <a16:creationId xmlns:a16="http://schemas.microsoft.com/office/drawing/2014/main" id="{C06A4A35-C0E0-427D-A495-90218F24BA58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C8C422"/>
                </a:solidFill>
                <a:ln w="12700" cap="flat" cmpd="sng" algn="ctr">
                  <a:solidFill>
                    <a:srgbClr val="C8C422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F522F703-9211-49E3-B4C0-60F9A74251F3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3FD5E48E-7ED6-4489-8F17-25CCFA50D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9EF667F0-895B-48E4-8594-9D72A02EAF78}"/>
                </a:ext>
              </a:extLst>
            </p:cNvPr>
            <p:cNvCxnSpPr>
              <a:cxnSpLocks/>
            </p:cNvCxnSpPr>
            <p:nvPr/>
          </p:nvCxnSpPr>
          <p:spPr>
            <a:xfrm>
              <a:off x="6686220" y="1465359"/>
              <a:ext cx="318717" cy="401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ZoneTexte 186">
              <a:extLst>
                <a:ext uri="{FF2B5EF4-FFF2-40B4-BE49-F238E27FC236}">
                  <a16:creationId xmlns:a16="http://schemas.microsoft.com/office/drawing/2014/main" id="{DA2C8CE7-2830-4ACF-8C55-69B23ECDF046}"/>
                </a:ext>
              </a:extLst>
            </p:cNvPr>
            <p:cNvSpPr txBox="1"/>
            <p:nvPr/>
          </p:nvSpPr>
          <p:spPr>
            <a:xfrm>
              <a:off x="5557479" y="1234664"/>
              <a:ext cx="1245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“Hole” Ice</a:t>
              </a:r>
            </a:p>
          </p:txBody>
        </p:sp>
        <p:cxnSp>
          <p:nvCxnSpPr>
            <p:cNvPr id="188" name="Connecteur droit avec flèche 187">
              <a:extLst>
                <a:ext uri="{FF2B5EF4-FFF2-40B4-BE49-F238E27FC236}">
                  <a16:creationId xmlns:a16="http://schemas.microsoft.com/office/drawing/2014/main" id="{AE4C8735-08D6-46A3-8E6C-D87338809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5337" y="1387911"/>
              <a:ext cx="571822" cy="2160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ZoneTexte 188">
              <a:extLst>
                <a:ext uri="{FF2B5EF4-FFF2-40B4-BE49-F238E27FC236}">
                  <a16:creationId xmlns:a16="http://schemas.microsoft.com/office/drawing/2014/main" id="{F6E64B3A-5788-43F2-B973-0D93DC0AAC3F}"/>
                </a:ext>
              </a:extLst>
            </p:cNvPr>
            <p:cNvSpPr txBox="1"/>
            <p:nvPr/>
          </p:nvSpPr>
          <p:spPr>
            <a:xfrm>
              <a:off x="11375768" y="1483661"/>
              <a:ext cx="1074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Ice</a:t>
              </a:r>
            </a:p>
            <a:p>
              <a:r>
                <a:rPr lang="en-CA" dirty="0"/>
                <a:t> layers</a:t>
              </a:r>
            </a:p>
          </p:txBody>
        </p: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068B5747-2937-457E-AA9F-F7FDF0558747}"/>
                </a:ext>
              </a:extLst>
            </p:cNvPr>
            <p:cNvSpPr txBox="1"/>
            <p:nvPr/>
          </p:nvSpPr>
          <p:spPr>
            <a:xfrm>
              <a:off x="668941" y="3680015"/>
              <a:ext cx="1074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Ice Tilt</a:t>
              </a:r>
            </a:p>
          </p:txBody>
        </p:sp>
        <p:cxnSp>
          <p:nvCxnSpPr>
            <p:cNvPr id="191" name="Connecteur droit avec flèche 190">
              <a:extLst>
                <a:ext uri="{FF2B5EF4-FFF2-40B4-BE49-F238E27FC236}">
                  <a16:creationId xmlns:a16="http://schemas.microsoft.com/office/drawing/2014/main" id="{55CE6F83-9042-4749-A288-FB4B814837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2306" y="3314337"/>
              <a:ext cx="14279" cy="480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2F20DA4-A09D-46F9-BD39-AE9A71A6993F}"/>
                </a:ext>
              </a:extLst>
            </p:cNvPr>
            <p:cNvSpPr/>
            <p:nvPr/>
          </p:nvSpPr>
          <p:spPr>
            <a:xfrm>
              <a:off x="4798436" y="1141364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D73186B1-033D-4433-B214-BB605570410F}"/>
                </a:ext>
              </a:extLst>
            </p:cNvPr>
            <p:cNvSpPr/>
            <p:nvPr/>
          </p:nvSpPr>
          <p:spPr>
            <a:xfrm>
              <a:off x="7259098" y="1142252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4EA7513-626F-4E48-9507-376FE8C292F9}"/>
                </a:ext>
              </a:extLst>
            </p:cNvPr>
            <p:cNvSpPr/>
            <p:nvPr/>
          </p:nvSpPr>
          <p:spPr>
            <a:xfrm>
              <a:off x="9735334" y="1144932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5F148F70-945F-40E4-9E85-11ADEF0573DF}"/>
                </a:ext>
              </a:extLst>
            </p:cNvPr>
            <p:cNvGrpSpPr/>
            <p:nvPr/>
          </p:nvGrpSpPr>
          <p:grpSpPr>
            <a:xfrm>
              <a:off x="4531539" y="1180789"/>
              <a:ext cx="698033" cy="5153234"/>
              <a:chOff x="4531539" y="1072986"/>
              <a:chExt cx="698033" cy="5261037"/>
            </a:xfrm>
          </p:grpSpPr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B81A7CEB-9CB7-4853-9A29-FA3F4B2EB3F5}"/>
                  </a:ext>
                </a:extLst>
              </p:cNvPr>
              <p:cNvCxnSpPr/>
              <p:nvPr/>
            </p:nvCxnSpPr>
            <p:spPr>
              <a:xfrm>
                <a:off x="4908283" y="1072986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0DF5201D-9D9E-4384-8AC9-34C30A793A69}"/>
                  </a:ext>
                </a:extLst>
              </p:cNvPr>
              <p:cNvGrpSpPr/>
              <p:nvPr/>
            </p:nvGrpSpPr>
            <p:grpSpPr>
              <a:xfrm>
                <a:off x="4548042" y="181763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4C7B38B8-2FDA-4D76-B0F3-4D530E82A80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Ellipse 136">
                  <a:extLst>
                    <a:ext uri="{FF2B5EF4-FFF2-40B4-BE49-F238E27FC236}">
                      <a16:creationId xmlns:a16="http://schemas.microsoft.com/office/drawing/2014/main" id="{D671ECB3-5D2A-48EA-9AB4-6052DBD054D3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Arc partiel 137">
                  <a:extLst>
                    <a:ext uri="{FF2B5EF4-FFF2-40B4-BE49-F238E27FC236}">
                      <a16:creationId xmlns:a16="http://schemas.microsoft.com/office/drawing/2014/main" id="{82C33E04-6266-4412-9B3C-DA42E9619585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1C2C0866-F159-4061-9B54-C47B03BA5B2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D5A0AE8E-C50D-4F59-84F6-3E4F46490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C50D7494-220A-4CBB-BE55-BA8CC5668CD0}"/>
                  </a:ext>
                </a:extLst>
              </p:cNvPr>
              <p:cNvGrpSpPr/>
              <p:nvPr/>
            </p:nvGrpSpPr>
            <p:grpSpPr>
              <a:xfrm>
                <a:off x="4540101" y="35067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F333D3E-4D07-4882-9A96-17C72BAB432E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Ellipse 131">
                  <a:extLst>
                    <a:ext uri="{FF2B5EF4-FFF2-40B4-BE49-F238E27FC236}">
                      <a16:creationId xmlns:a16="http://schemas.microsoft.com/office/drawing/2014/main" id="{A2A7868F-1C02-40EC-B8D3-AD3B8C43DFD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Arc partiel 132">
                  <a:extLst>
                    <a:ext uri="{FF2B5EF4-FFF2-40B4-BE49-F238E27FC236}">
                      <a16:creationId xmlns:a16="http://schemas.microsoft.com/office/drawing/2014/main" id="{D5981307-A314-4EA8-AEDE-2E54E135B34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BAC57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16F5BC99-D771-49EF-8173-1875307D2C3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5AA76F27-70F8-4F08-BA81-210298F9F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5" name="Groupe 124">
                <a:extLst>
                  <a:ext uri="{FF2B5EF4-FFF2-40B4-BE49-F238E27FC236}">
                    <a16:creationId xmlns:a16="http://schemas.microsoft.com/office/drawing/2014/main" id="{86ED81DD-D4FE-47BD-B527-7C442361AFAE}"/>
                  </a:ext>
                </a:extLst>
              </p:cNvPr>
              <p:cNvGrpSpPr/>
              <p:nvPr/>
            </p:nvGrpSpPr>
            <p:grpSpPr>
              <a:xfrm>
                <a:off x="4531539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97B9A7F-7D27-4CC6-893D-AB7FC5388FE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869CDE3-2F48-45D5-AD66-6D4CB16ED7C5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Arc partiel 127">
                  <a:extLst>
                    <a:ext uri="{FF2B5EF4-FFF2-40B4-BE49-F238E27FC236}">
                      <a16:creationId xmlns:a16="http://schemas.microsoft.com/office/drawing/2014/main" id="{1257A0BF-7B22-4589-95BB-3EE0F3812A7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53602144-D032-43D7-A502-3579B592DB67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1560BFD3-BA09-4CA2-BC4B-D31B8DED5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94BF54AF-19A2-4511-B1D6-69E84E04CB27}"/>
                </a:ext>
              </a:extLst>
            </p:cNvPr>
            <p:cNvGrpSpPr/>
            <p:nvPr/>
          </p:nvGrpSpPr>
          <p:grpSpPr>
            <a:xfrm>
              <a:off x="7004937" y="1180789"/>
              <a:ext cx="687157" cy="5152173"/>
              <a:chOff x="7004937" y="1071925"/>
              <a:chExt cx="687157" cy="5261037"/>
            </a:xfrm>
          </p:grpSpPr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26ADFC13-D216-40E4-85BC-E35177D16589}"/>
                  </a:ext>
                </a:extLst>
              </p:cNvPr>
              <p:cNvCxnSpPr/>
              <p:nvPr/>
            </p:nvCxnSpPr>
            <p:spPr>
              <a:xfrm>
                <a:off x="7359946" y="107192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03" name="Groupe 102">
                <a:extLst>
                  <a:ext uri="{FF2B5EF4-FFF2-40B4-BE49-F238E27FC236}">
                    <a16:creationId xmlns:a16="http://schemas.microsoft.com/office/drawing/2014/main" id="{4D766BC5-316B-4ED8-A12E-A4B3857FFE80}"/>
                  </a:ext>
                </a:extLst>
              </p:cNvPr>
              <p:cNvGrpSpPr/>
              <p:nvPr/>
            </p:nvGrpSpPr>
            <p:grpSpPr>
              <a:xfrm>
                <a:off x="7010564" y="181763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2E137A0-4136-4DB1-91B9-30CF724A016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BE798F97-6511-4F02-8069-906ED9C8C64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9" name="Connecteur droit 118">
                  <a:extLst>
                    <a:ext uri="{FF2B5EF4-FFF2-40B4-BE49-F238E27FC236}">
                      <a16:creationId xmlns:a16="http://schemas.microsoft.com/office/drawing/2014/main" id="{98AE8D24-1CE8-4C8D-9AC3-29FE41A0B09B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D8C6039B-84F8-4293-B7F3-BE888BCCE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18" name="Arc partiel 117">
                  <a:extLst>
                    <a:ext uri="{FF2B5EF4-FFF2-40B4-BE49-F238E27FC236}">
                      <a16:creationId xmlns:a16="http://schemas.microsoft.com/office/drawing/2014/main" id="{A68B840A-C9C0-4864-9658-BCB4446B3092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4" name="Groupe 103">
                <a:extLst>
                  <a:ext uri="{FF2B5EF4-FFF2-40B4-BE49-F238E27FC236}">
                    <a16:creationId xmlns:a16="http://schemas.microsoft.com/office/drawing/2014/main" id="{A8AE5FC7-6F90-4E0D-BB72-3626987F4A48}"/>
                  </a:ext>
                </a:extLst>
              </p:cNvPr>
              <p:cNvGrpSpPr/>
              <p:nvPr/>
            </p:nvGrpSpPr>
            <p:grpSpPr>
              <a:xfrm>
                <a:off x="7010564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CADA1577-FBA7-4AC8-A7B8-DFE6F683C20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E62355D0-4C82-4703-B918-EE709EC248B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Arc partiel 112">
                  <a:extLst>
                    <a:ext uri="{FF2B5EF4-FFF2-40B4-BE49-F238E27FC236}">
                      <a16:creationId xmlns:a16="http://schemas.microsoft.com/office/drawing/2014/main" id="{271E6EFD-8082-460B-BE94-114C791EDA0D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523B12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BE3076C1-46B9-4971-8A09-E484FAC0D2A5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" name="Connecteur droit 114">
                  <a:extLst>
                    <a:ext uri="{FF2B5EF4-FFF2-40B4-BE49-F238E27FC236}">
                      <a16:creationId xmlns:a16="http://schemas.microsoft.com/office/drawing/2014/main" id="{2D2A02E7-A273-4721-ADAA-C48346CC2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5" name="Groupe 104">
                <a:extLst>
                  <a:ext uri="{FF2B5EF4-FFF2-40B4-BE49-F238E27FC236}">
                    <a16:creationId xmlns:a16="http://schemas.microsoft.com/office/drawing/2014/main" id="{3FFB431A-023E-4A58-A3EA-5FFDB8848384}"/>
                  </a:ext>
                </a:extLst>
              </p:cNvPr>
              <p:cNvGrpSpPr/>
              <p:nvPr/>
            </p:nvGrpSpPr>
            <p:grpSpPr>
              <a:xfrm>
                <a:off x="7004937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D6F1F32-D0D7-48B1-9767-F5A7A040495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8E6E9063-7C1E-4217-8248-82F2853C358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Arc partiel 107">
                  <a:extLst>
                    <a:ext uri="{FF2B5EF4-FFF2-40B4-BE49-F238E27FC236}">
                      <a16:creationId xmlns:a16="http://schemas.microsoft.com/office/drawing/2014/main" id="{8DE52687-3AF3-4057-8A90-E95D135D12E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8A631E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09" name="Connecteur droit 108">
                  <a:extLst>
                    <a:ext uri="{FF2B5EF4-FFF2-40B4-BE49-F238E27FC236}">
                      <a16:creationId xmlns:a16="http://schemas.microsoft.com/office/drawing/2014/main" id="{53C9C9C1-8C49-4AB0-A945-62143BA61A72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0" name="Connecteur droit 109">
                  <a:extLst>
                    <a:ext uri="{FF2B5EF4-FFF2-40B4-BE49-F238E27FC236}">
                      <a16:creationId xmlns:a16="http://schemas.microsoft.com/office/drawing/2014/main" id="{C2A1AFE3-796F-479E-889B-8F19A16DA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161" name="Groupe 160">
              <a:extLst>
                <a:ext uri="{FF2B5EF4-FFF2-40B4-BE49-F238E27FC236}">
                  <a16:creationId xmlns:a16="http://schemas.microsoft.com/office/drawing/2014/main" id="{3B69AC7C-2BEC-4CB4-8D98-355E79835BF3}"/>
                </a:ext>
              </a:extLst>
            </p:cNvPr>
            <p:cNvGrpSpPr/>
            <p:nvPr/>
          </p:nvGrpSpPr>
          <p:grpSpPr>
            <a:xfrm>
              <a:off x="9481027" y="1180789"/>
              <a:ext cx="724324" cy="5187343"/>
              <a:chOff x="9481027" y="1107095"/>
              <a:chExt cx="724324" cy="5261037"/>
            </a:xfrm>
          </p:grpSpPr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3504E8A8-A005-43A4-953B-F8848467FB43}"/>
                  </a:ext>
                </a:extLst>
              </p:cNvPr>
              <p:cNvCxnSpPr/>
              <p:nvPr/>
            </p:nvCxnSpPr>
            <p:spPr>
              <a:xfrm>
                <a:off x="9839367" y="110709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63" name="Groupe 162">
                <a:extLst>
                  <a:ext uri="{FF2B5EF4-FFF2-40B4-BE49-F238E27FC236}">
                    <a16:creationId xmlns:a16="http://schemas.microsoft.com/office/drawing/2014/main" id="{0A362870-0E25-4752-975C-034B845B7C8E}"/>
                  </a:ext>
                </a:extLst>
              </p:cNvPr>
              <p:cNvGrpSpPr/>
              <p:nvPr/>
            </p:nvGrpSpPr>
            <p:grpSpPr>
              <a:xfrm>
                <a:off x="9481027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F360548B-0AE8-4445-8F65-95B6E94C548C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9E798D57-CCE8-42BA-A1B7-B1BC78B1944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Arc partiel 177">
                  <a:extLst>
                    <a:ext uri="{FF2B5EF4-FFF2-40B4-BE49-F238E27FC236}">
                      <a16:creationId xmlns:a16="http://schemas.microsoft.com/office/drawing/2014/main" id="{C8277C58-2EE7-4593-8280-5A12E7233694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9" name="Connecteur droit 178">
                  <a:extLst>
                    <a:ext uri="{FF2B5EF4-FFF2-40B4-BE49-F238E27FC236}">
                      <a16:creationId xmlns:a16="http://schemas.microsoft.com/office/drawing/2014/main" id="{83E38530-5AE5-4253-8DB5-D50C173AA824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" name="Connecteur droit 179">
                  <a:extLst>
                    <a:ext uri="{FF2B5EF4-FFF2-40B4-BE49-F238E27FC236}">
                      <a16:creationId xmlns:a16="http://schemas.microsoft.com/office/drawing/2014/main" id="{59646090-F6F2-4AD3-8B21-E3830EC64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E4D6F1F0-EEAE-4788-8236-C600394E1701}"/>
                  </a:ext>
                </a:extLst>
              </p:cNvPr>
              <p:cNvGrpSpPr/>
              <p:nvPr/>
            </p:nvGrpSpPr>
            <p:grpSpPr>
              <a:xfrm>
                <a:off x="9481027" y="350564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A6F8B36-AE0C-4358-97E9-A38CE1848FD9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Ellipse 171">
                  <a:extLst>
                    <a:ext uri="{FF2B5EF4-FFF2-40B4-BE49-F238E27FC236}">
                      <a16:creationId xmlns:a16="http://schemas.microsoft.com/office/drawing/2014/main" id="{8ED92324-A4A3-4710-8485-515BBB0FEE2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Arc partiel 172">
                  <a:extLst>
                    <a:ext uri="{FF2B5EF4-FFF2-40B4-BE49-F238E27FC236}">
                      <a16:creationId xmlns:a16="http://schemas.microsoft.com/office/drawing/2014/main" id="{F0CAA61D-A1C7-495A-AD62-7F6651700CF7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7AEB5582-3EC3-4FAF-B221-76A7DFFD74F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E43F4646-3140-4DB3-B66B-BBD746F56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5" name="Groupe 164">
                <a:extLst>
                  <a:ext uri="{FF2B5EF4-FFF2-40B4-BE49-F238E27FC236}">
                    <a16:creationId xmlns:a16="http://schemas.microsoft.com/office/drawing/2014/main" id="{F4DACDA5-E941-4F67-AE6D-71ACA564017E}"/>
                  </a:ext>
                </a:extLst>
              </p:cNvPr>
              <p:cNvGrpSpPr/>
              <p:nvPr/>
            </p:nvGrpSpPr>
            <p:grpSpPr>
              <a:xfrm>
                <a:off x="9523821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4E2C3B1D-80D9-4278-B6D2-5AABC2DBE20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Ellipse 166">
                  <a:extLst>
                    <a:ext uri="{FF2B5EF4-FFF2-40B4-BE49-F238E27FC236}">
                      <a16:creationId xmlns:a16="http://schemas.microsoft.com/office/drawing/2014/main" id="{D80C2E43-0E27-463E-841D-B361D0A40CDD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Arc partiel 167">
                  <a:extLst>
                    <a:ext uri="{FF2B5EF4-FFF2-40B4-BE49-F238E27FC236}">
                      <a16:creationId xmlns:a16="http://schemas.microsoft.com/office/drawing/2014/main" id="{9F214302-319F-4B61-9A49-D681B056B77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26444478-E6C3-410A-90B2-9678CDC2F51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04BEDE37-B703-487E-A952-70E2B1D88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E12828C-BC8D-4BEB-BC8E-9C615DB21F32}"/>
                </a:ext>
              </a:extLst>
            </p:cNvPr>
            <p:cNvSpPr txBox="1"/>
            <p:nvPr/>
          </p:nvSpPr>
          <p:spPr>
            <a:xfrm>
              <a:off x="5574271" y="4028558"/>
              <a:ext cx="752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RDE’s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CDA53F74-7BC0-497C-BFBB-B81339791A17}"/>
                </a:ext>
              </a:extLst>
            </p:cNvPr>
            <p:cNvCxnSpPr/>
            <p:nvPr/>
          </p:nvCxnSpPr>
          <p:spPr>
            <a:xfrm flipV="1">
              <a:off x="6390157" y="4011879"/>
              <a:ext cx="925566" cy="21796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" name="Groupe 194">
              <a:extLst>
                <a:ext uri="{FF2B5EF4-FFF2-40B4-BE49-F238E27FC236}">
                  <a16:creationId xmlns:a16="http://schemas.microsoft.com/office/drawing/2014/main" id="{656C1B25-6B5C-41C9-9CCE-C3C318D3B57C}"/>
                </a:ext>
              </a:extLst>
            </p:cNvPr>
            <p:cNvGrpSpPr/>
            <p:nvPr/>
          </p:nvGrpSpPr>
          <p:grpSpPr>
            <a:xfrm>
              <a:off x="2995330" y="1435129"/>
              <a:ext cx="1317546" cy="950103"/>
              <a:chOff x="8704747" y="2338309"/>
              <a:chExt cx="1317546" cy="950103"/>
            </a:xfrm>
          </p:grpSpPr>
          <p:cxnSp>
            <p:nvCxnSpPr>
              <p:cNvPr id="196" name="Connecteur droit avec flèche 195">
                <a:extLst>
                  <a:ext uri="{FF2B5EF4-FFF2-40B4-BE49-F238E27FC236}">
                    <a16:creationId xmlns:a16="http://schemas.microsoft.com/office/drawing/2014/main" id="{EDB33FBE-3A81-4B86-A5A5-7C6F36AA30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04747" y="2699395"/>
                <a:ext cx="480626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0ED90256-D0A7-4B6E-850D-E5A99008D44F}"/>
                      </a:ext>
                    </a:extLst>
                  </p:cNvPr>
                  <p:cNvSpPr/>
                  <p:nvPr/>
                </p:nvSpPr>
                <p:spPr>
                  <a:xfrm>
                    <a:off x="8718717" y="2338309"/>
                    <a:ext cx="47423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CA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C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r>
                      <a:rPr lang="fr-CA" dirty="0">
                        <a:solidFill>
                          <a:schemeClr val="bg1"/>
                        </a:solidFill>
                      </a:rPr>
                      <a:t> </a:t>
                    </a:r>
                    <a:endParaRPr lang="en-CA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0ED90256-D0A7-4B6E-850D-E5A99008D4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18717" y="2338309"/>
                    <a:ext cx="47423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F6764DA1-9E4B-4FDE-A0FE-D6B481E0F7A8}"/>
                      </a:ext>
                    </a:extLst>
                  </p:cNvPr>
                  <p:cNvSpPr/>
                  <p:nvPr/>
                </p:nvSpPr>
                <p:spPr>
                  <a:xfrm>
                    <a:off x="9009002" y="2919080"/>
                    <a:ext cx="101329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CA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CA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CA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CA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a14:m>
                    <a:r>
                      <a:rPr lang="fr-CA" dirty="0">
                        <a:solidFill>
                          <a:schemeClr val="bg1"/>
                        </a:solidFill>
                      </a:rPr>
                      <a:t> </a:t>
                    </a:r>
                    <a:endParaRPr lang="en-CA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F6764DA1-9E4B-4FDE-A0FE-D6B481E0F7A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09002" y="2919080"/>
                    <a:ext cx="101329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99" name="Groupe 198">
                <a:extLst>
                  <a:ext uri="{FF2B5EF4-FFF2-40B4-BE49-F238E27FC236}">
                    <a16:creationId xmlns:a16="http://schemas.microsoft.com/office/drawing/2014/main" id="{5B150FA4-206C-41DF-BD14-19B81C2E7933}"/>
                  </a:ext>
                </a:extLst>
              </p:cNvPr>
              <p:cNvGrpSpPr/>
              <p:nvPr/>
            </p:nvGrpSpPr>
            <p:grpSpPr>
              <a:xfrm>
                <a:off x="9095597" y="2606782"/>
                <a:ext cx="179360" cy="384284"/>
                <a:chOff x="9255924" y="1479391"/>
                <a:chExt cx="179360" cy="384284"/>
              </a:xfrm>
            </p:grpSpPr>
            <p:cxnSp>
              <p:nvCxnSpPr>
                <p:cNvPr id="200" name="Connecteur droit avec flèche 199">
                  <a:extLst>
                    <a:ext uri="{FF2B5EF4-FFF2-40B4-BE49-F238E27FC236}">
                      <a16:creationId xmlns:a16="http://schemas.microsoft.com/office/drawing/2014/main" id="{2ED45245-5364-4852-B108-2E309AA426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5576" y="1574276"/>
                  <a:ext cx="0" cy="28939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Ellipse 200">
                  <a:extLst>
                    <a:ext uri="{FF2B5EF4-FFF2-40B4-BE49-F238E27FC236}">
                      <a16:creationId xmlns:a16="http://schemas.microsoft.com/office/drawing/2014/main" id="{FD7CD6F5-8A46-41CD-A1DE-84F9CB8FDA77}"/>
                    </a:ext>
                  </a:extLst>
                </p:cNvPr>
                <p:cNvSpPr/>
                <p:nvPr/>
              </p:nvSpPr>
              <p:spPr>
                <a:xfrm>
                  <a:off x="9255924" y="1479391"/>
                  <a:ext cx="179360" cy="1793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2" name="Ellipse 201">
                  <a:extLst>
                    <a:ext uri="{FF2B5EF4-FFF2-40B4-BE49-F238E27FC236}">
                      <a16:creationId xmlns:a16="http://schemas.microsoft.com/office/drawing/2014/main" id="{A1F41C75-836C-4B3B-BA86-D49241CE988C}"/>
                    </a:ext>
                  </a:extLst>
                </p:cNvPr>
                <p:cNvSpPr/>
                <p:nvPr/>
              </p:nvSpPr>
              <p:spPr>
                <a:xfrm>
                  <a:off x="9317297" y="1539810"/>
                  <a:ext cx="59454" cy="5945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CA8AF45-B586-4C6F-ABF5-EB82565DB544}"/>
                </a:ext>
              </a:extLst>
            </p:cNvPr>
            <p:cNvSpPr txBox="1"/>
            <p:nvPr/>
          </p:nvSpPr>
          <p:spPr>
            <a:xfrm>
              <a:off x="2946014" y="2346452"/>
              <a:ext cx="1347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anisotropy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8506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e 180">
            <a:extLst>
              <a:ext uri="{FF2B5EF4-FFF2-40B4-BE49-F238E27FC236}">
                <a16:creationId xmlns:a16="http://schemas.microsoft.com/office/drawing/2014/main" id="{BA8F0341-0BBC-44A2-8682-3D5B1313D635}"/>
              </a:ext>
            </a:extLst>
          </p:cNvPr>
          <p:cNvGrpSpPr/>
          <p:nvPr/>
        </p:nvGrpSpPr>
        <p:grpSpPr>
          <a:xfrm>
            <a:off x="659876" y="1132689"/>
            <a:ext cx="10792495" cy="5261037"/>
            <a:chOff x="659876" y="1132689"/>
            <a:chExt cx="10792495" cy="5261037"/>
          </a:xfrm>
        </p:grpSpPr>
        <p:sp>
          <p:nvSpPr>
            <p:cNvPr id="187" name="Rectangle : coins arrondis 186">
              <a:extLst>
                <a:ext uri="{FF2B5EF4-FFF2-40B4-BE49-F238E27FC236}">
                  <a16:creationId xmlns:a16="http://schemas.microsoft.com/office/drawing/2014/main" id="{0BFD2DF6-5EFB-4857-A8EF-B7344237ADE8}"/>
                </a:ext>
              </a:extLst>
            </p:cNvPr>
            <p:cNvSpPr/>
            <p:nvPr/>
          </p:nvSpPr>
          <p:spPr>
            <a:xfrm>
              <a:off x="748828" y="4732256"/>
              <a:ext cx="10590186" cy="1632831"/>
            </a:xfrm>
            <a:prstGeom prst="roundRect">
              <a:avLst/>
            </a:prstGeom>
            <a:solidFill>
              <a:srgbClr val="1C2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992CA0F-73DD-4236-B421-356EC321A826}"/>
                </a:ext>
              </a:extLst>
            </p:cNvPr>
            <p:cNvSpPr/>
            <p:nvPr/>
          </p:nvSpPr>
          <p:spPr>
            <a:xfrm>
              <a:off x="739629" y="3881851"/>
              <a:ext cx="10608815" cy="152140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9" name="Trapèze 188">
              <a:extLst>
                <a:ext uri="{FF2B5EF4-FFF2-40B4-BE49-F238E27FC236}">
                  <a16:creationId xmlns:a16="http://schemas.microsoft.com/office/drawing/2014/main" id="{CB05EE59-7E5D-48A0-830F-1E3D28AF6316}"/>
                </a:ext>
              </a:extLst>
            </p:cNvPr>
            <p:cNvSpPr/>
            <p:nvPr/>
          </p:nvSpPr>
          <p:spPr>
            <a:xfrm rot="16200000">
              <a:off x="4540467" y="-1415339"/>
              <a:ext cx="3016340" cy="10599619"/>
            </a:xfrm>
            <a:prstGeom prst="trapezoid">
              <a:avLst>
                <a:gd name="adj" fmla="val 3374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0" name="Trapèze 189">
              <a:extLst>
                <a:ext uri="{FF2B5EF4-FFF2-40B4-BE49-F238E27FC236}">
                  <a16:creationId xmlns:a16="http://schemas.microsoft.com/office/drawing/2014/main" id="{FA01D1AD-DC6A-4753-A9EC-C1CB87A78D81}"/>
                </a:ext>
              </a:extLst>
            </p:cNvPr>
            <p:cNvSpPr/>
            <p:nvPr/>
          </p:nvSpPr>
          <p:spPr>
            <a:xfrm rot="16200000">
              <a:off x="5204948" y="11977"/>
              <a:ext cx="1668978" cy="10599619"/>
            </a:xfrm>
            <a:prstGeom prst="trapezoid">
              <a:avLst>
                <a:gd name="adj" fmla="val 33749"/>
              </a:avLst>
            </a:prstGeom>
            <a:solidFill>
              <a:srgbClr val="1C2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1" name="Rectangle : coins arrondis 190">
              <a:extLst>
                <a:ext uri="{FF2B5EF4-FFF2-40B4-BE49-F238E27FC236}">
                  <a16:creationId xmlns:a16="http://schemas.microsoft.com/office/drawing/2014/main" id="{D209C840-7A14-4F61-BE66-3975FB9304AF}"/>
                </a:ext>
              </a:extLst>
            </p:cNvPr>
            <p:cNvSpPr/>
            <p:nvPr/>
          </p:nvSpPr>
          <p:spPr>
            <a:xfrm>
              <a:off x="730198" y="1132689"/>
              <a:ext cx="10608815" cy="5261037"/>
            </a:xfrm>
            <a:prstGeom prst="roundRect">
              <a:avLst>
                <a:gd name="adj" fmla="val 6177"/>
              </a:avLst>
            </a:prstGeom>
            <a:solidFill>
              <a:srgbClr val="0070C0">
                <a:alpha val="69804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3CEEC765-5A45-4C34-B022-2A29135012F2}"/>
                </a:ext>
              </a:extLst>
            </p:cNvPr>
            <p:cNvSpPr/>
            <p:nvPr/>
          </p:nvSpPr>
          <p:spPr>
            <a:xfrm>
              <a:off x="4294373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4374D8E-D448-40CA-AD37-722D1D575194}"/>
                </a:ext>
              </a:extLst>
            </p:cNvPr>
            <p:cNvSpPr/>
            <p:nvPr/>
          </p:nvSpPr>
          <p:spPr>
            <a:xfrm>
              <a:off x="6797158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B5F3702-F99C-410A-9145-2BB4E417E971}"/>
                </a:ext>
              </a:extLst>
            </p:cNvPr>
            <p:cNvSpPr/>
            <p:nvPr/>
          </p:nvSpPr>
          <p:spPr>
            <a:xfrm>
              <a:off x="9268658" y="1143308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755BCAEA-5B33-49B7-94DE-2E6F51366FCD}"/>
                </a:ext>
              </a:extLst>
            </p:cNvPr>
            <p:cNvSpPr/>
            <p:nvPr/>
          </p:nvSpPr>
          <p:spPr>
            <a:xfrm>
              <a:off x="1706254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6" name="Connecteur droit 195">
              <a:extLst>
                <a:ext uri="{FF2B5EF4-FFF2-40B4-BE49-F238E27FC236}">
                  <a16:creationId xmlns:a16="http://schemas.microsoft.com/office/drawing/2014/main" id="{7FD99999-E2B3-4BB9-9618-8F5FE5F89F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628" y="4495352"/>
              <a:ext cx="10608814" cy="54223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>
              <a:extLst>
                <a:ext uri="{FF2B5EF4-FFF2-40B4-BE49-F238E27FC236}">
                  <a16:creationId xmlns:a16="http://schemas.microsoft.com/office/drawing/2014/main" id="{823FB323-A8C2-467E-8C6B-13DF233A4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876" y="2371604"/>
              <a:ext cx="10792495" cy="99573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4F7871B-7C16-47E5-AA82-411112B2B014}"/>
                </a:ext>
              </a:extLst>
            </p:cNvPr>
            <p:cNvSpPr/>
            <p:nvPr/>
          </p:nvSpPr>
          <p:spPr>
            <a:xfrm>
              <a:off x="2205499" y="1141364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00" name="Groupe 199">
              <a:extLst>
                <a:ext uri="{FF2B5EF4-FFF2-40B4-BE49-F238E27FC236}">
                  <a16:creationId xmlns:a16="http://schemas.microsoft.com/office/drawing/2014/main" id="{438579B7-ED53-42A0-8708-CCFDB49BA526}"/>
                </a:ext>
              </a:extLst>
            </p:cNvPr>
            <p:cNvGrpSpPr/>
            <p:nvPr/>
          </p:nvGrpSpPr>
          <p:grpSpPr>
            <a:xfrm>
              <a:off x="1973606" y="1180789"/>
              <a:ext cx="681530" cy="5175623"/>
              <a:chOff x="1973606" y="1095375"/>
              <a:chExt cx="681530" cy="5261037"/>
            </a:xfrm>
          </p:grpSpPr>
          <p:cxnSp>
            <p:nvCxnSpPr>
              <p:cNvPr id="281" name="Connecteur droit 280">
                <a:extLst>
                  <a:ext uri="{FF2B5EF4-FFF2-40B4-BE49-F238E27FC236}">
                    <a16:creationId xmlns:a16="http://schemas.microsoft.com/office/drawing/2014/main" id="{288A5701-231F-4BD4-AAB1-6E3B3E21E6FD}"/>
                  </a:ext>
                </a:extLst>
              </p:cNvPr>
              <p:cNvCxnSpPr/>
              <p:nvPr/>
            </p:nvCxnSpPr>
            <p:spPr>
              <a:xfrm>
                <a:off x="2319015" y="109537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82" name="Groupe 281">
                <a:extLst>
                  <a:ext uri="{FF2B5EF4-FFF2-40B4-BE49-F238E27FC236}">
                    <a16:creationId xmlns:a16="http://schemas.microsoft.com/office/drawing/2014/main" id="{753912B5-BC92-4681-AF96-836FA7EF3FC9}"/>
                  </a:ext>
                </a:extLst>
              </p:cNvPr>
              <p:cNvGrpSpPr/>
              <p:nvPr/>
            </p:nvGrpSpPr>
            <p:grpSpPr>
              <a:xfrm>
                <a:off x="1973606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4D5D926C-9376-40F4-A354-F8479447038A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0" name="Ellipse 309">
                  <a:extLst>
                    <a:ext uri="{FF2B5EF4-FFF2-40B4-BE49-F238E27FC236}">
                      <a16:creationId xmlns:a16="http://schemas.microsoft.com/office/drawing/2014/main" id="{17B6116B-164D-4ECF-B015-469B6F7A641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1" name="Arc partiel 310">
                  <a:extLst>
                    <a:ext uri="{FF2B5EF4-FFF2-40B4-BE49-F238E27FC236}">
                      <a16:creationId xmlns:a16="http://schemas.microsoft.com/office/drawing/2014/main" id="{18214F38-94C6-4372-9BDA-B0D4D945458C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CC7926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312" name="Connecteur droit 311">
                  <a:extLst>
                    <a:ext uri="{FF2B5EF4-FFF2-40B4-BE49-F238E27FC236}">
                      <a16:creationId xmlns:a16="http://schemas.microsoft.com/office/drawing/2014/main" id="{146959FD-5EB1-4F22-AA82-9400ABE4C210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3" name="Connecteur droit 312">
                  <a:extLst>
                    <a:ext uri="{FF2B5EF4-FFF2-40B4-BE49-F238E27FC236}">
                      <a16:creationId xmlns:a16="http://schemas.microsoft.com/office/drawing/2014/main" id="{BEFFC38C-55E1-4A4C-822D-B090F68F59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83" name="Groupe 282">
                <a:extLst>
                  <a:ext uri="{FF2B5EF4-FFF2-40B4-BE49-F238E27FC236}">
                    <a16:creationId xmlns:a16="http://schemas.microsoft.com/office/drawing/2014/main" id="{BB2FD7F2-924E-44C0-A568-D337FD147358}"/>
                  </a:ext>
                </a:extLst>
              </p:cNvPr>
              <p:cNvGrpSpPr/>
              <p:nvPr/>
            </p:nvGrpSpPr>
            <p:grpSpPr>
              <a:xfrm>
                <a:off x="1973606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75308430-6D8A-408E-9ED7-2B16396456DF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" name="Ellipse 304">
                  <a:extLst>
                    <a:ext uri="{FF2B5EF4-FFF2-40B4-BE49-F238E27FC236}">
                      <a16:creationId xmlns:a16="http://schemas.microsoft.com/office/drawing/2014/main" id="{4BD37B4B-C65D-4C99-97A0-C90E06E510D5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" name="Arc partiel 305">
                  <a:extLst>
                    <a:ext uri="{FF2B5EF4-FFF2-40B4-BE49-F238E27FC236}">
                      <a16:creationId xmlns:a16="http://schemas.microsoft.com/office/drawing/2014/main" id="{847AC6E3-133D-4437-B519-4BE76F1C2ED7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307" name="Connecteur droit 306">
                  <a:extLst>
                    <a:ext uri="{FF2B5EF4-FFF2-40B4-BE49-F238E27FC236}">
                      <a16:creationId xmlns:a16="http://schemas.microsoft.com/office/drawing/2014/main" id="{90600AC8-B6B3-4371-8E4D-3DE7DF03880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8" name="Connecteur droit 307">
                  <a:extLst>
                    <a:ext uri="{FF2B5EF4-FFF2-40B4-BE49-F238E27FC236}">
                      <a16:creationId xmlns:a16="http://schemas.microsoft.com/office/drawing/2014/main" id="{FBF59755-0180-4FA0-887E-D2C32FBB4F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84" name="Groupe 283">
                <a:extLst>
                  <a:ext uri="{FF2B5EF4-FFF2-40B4-BE49-F238E27FC236}">
                    <a16:creationId xmlns:a16="http://schemas.microsoft.com/office/drawing/2014/main" id="{4D0985FE-8647-47EA-9F81-8A60E97626BC}"/>
                  </a:ext>
                </a:extLst>
              </p:cNvPr>
              <p:cNvGrpSpPr/>
              <p:nvPr/>
            </p:nvGrpSpPr>
            <p:grpSpPr>
              <a:xfrm>
                <a:off x="1973606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4526795E-BF49-453C-994D-F96FAFF9B58E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Ellipse 285">
                  <a:extLst>
                    <a:ext uri="{FF2B5EF4-FFF2-40B4-BE49-F238E27FC236}">
                      <a16:creationId xmlns:a16="http://schemas.microsoft.com/office/drawing/2014/main" id="{101F8106-686A-4E57-AFCF-C15C88714BE8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Arc partiel 300">
                  <a:extLst>
                    <a:ext uri="{FF2B5EF4-FFF2-40B4-BE49-F238E27FC236}">
                      <a16:creationId xmlns:a16="http://schemas.microsoft.com/office/drawing/2014/main" id="{7DE53868-BBCE-4A3F-8BC2-3E20906C77F9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C8C422"/>
                </a:solidFill>
                <a:ln w="12700" cap="flat" cmpd="sng" algn="ctr">
                  <a:solidFill>
                    <a:srgbClr val="C8C422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302" name="Connecteur droit 301">
                  <a:extLst>
                    <a:ext uri="{FF2B5EF4-FFF2-40B4-BE49-F238E27FC236}">
                      <a16:creationId xmlns:a16="http://schemas.microsoft.com/office/drawing/2014/main" id="{24A8EF0D-F30D-4900-ADD6-4EF3EF7F6A6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3" name="Connecteur droit 302">
                  <a:extLst>
                    <a:ext uri="{FF2B5EF4-FFF2-40B4-BE49-F238E27FC236}">
                      <a16:creationId xmlns:a16="http://schemas.microsoft.com/office/drawing/2014/main" id="{4A2E6282-2A4B-4836-A6EA-FBB8A234E8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87C6D678-D2EE-4EB2-A29D-513E0ED4F75B}"/>
                </a:ext>
              </a:extLst>
            </p:cNvPr>
            <p:cNvSpPr/>
            <p:nvPr/>
          </p:nvSpPr>
          <p:spPr>
            <a:xfrm>
              <a:off x="4798436" y="1141364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12B6BC5-9EB1-4A00-98BE-A8B6F4DE1AC9}"/>
                </a:ext>
              </a:extLst>
            </p:cNvPr>
            <p:cNvSpPr/>
            <p:nvPr/>
          </p:nvSpPr>
          <p:spPr>
            <a:xfrm>
              <a:off x="7259098" y="1142252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D2A93CCD-F8B2-4268-8A78-BF700AC594CB}"/>
                </a:ext>
              </a:extLst>
            </p:cNvPr>
            <p:cNvSpPr/>
            <p:nvPr/>
          </p:nvSpPr>
          <p:spPr>
            <a:xfrm>
              <a:off x="9735334" y="1144932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10" name="Groupe 209">
              <a:extLst>
                <a:ext uri="{FF2B5EF4-FFF2-40B4-BE49-F238E27FC236}">
                  <a16:creationId xmlns:a16="http://schemas.microsoft.com/office/drawing/2014/main" id="{15CBB164-21E8-4738-9AA5-08D043258CCA}"/>
                </a:ext>
              </a:extLst>
            </p:cNvPr>
            <p:cNvGrpSpPr/>
            <p:nvPr/>
          </p:nvGrpSpPr>
          <p:grpSpPr>
            <a:xfrm>
              <a:off x="4531539" y="1180789"/>
              <a:ext cx="698033" cy="5153234"/>
              <a:chOff x="4531539" y="1072986"/>
              <a:chExt cx="698033" cy="5261037"/>
            </a:xfrm>
          </p:grpSpPr>
          <p:cxnSp>
            <p:nvCxnSpPr>
              <p:cNvPr id="262" name="Connecteur droit 261">
                <a:extLst>
                  <a:ext uri="{FF2B5EF4-FFF2-40B4-BE49-F238E27FC236}">
                    <a16:creationId xmlns:a16="http://schemas.microsoft.com/office/drawing/2014/main" id="{D27B3DCB-F0C5-450E-B9DB-9BB27A6ACAA3}"/>
                  </a:ext>
                </a:extLst>
              </p:cNvPr>
              <p:cNvCxnSpPr/>
              <p:nvPr/>
            </p:nvCxnSpPr>
            <p:spPr>
              <a:xfrm>
                <a:off x="4908283" y="1072986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63" name="Groupe 262">
                <a:extLst>
                  <a:ext uri="{FF2B5EF4-FFF2-40B4-BE49-F238E27FC236}">
                    <a16:creationId xmlns:a16="http://schemas.microsoft.com/office/drawing/2014/main" id="{B9B70057-E82C-4DC8-AC6E-ACF216E06688}"/>
                  </a:ext>
                </a:extLst>
              </p:cNvPr>
              <p:cNvGrpSpPr/>
              <p:nvPr/>
            </p:nvGrpSpPr>
            <p:grpSpPr>
              <a:xfrm>
                <a:off x="4548042" y="181763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77BE23C9-1681-475C-B9D6-6BCC08C6193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Ellipse 276">
                  <a:extLst>
                    <a:ext uri="{FF2B5EF4-FFF2-40B4-BE49-F238E27FC236}">
                      <a16:creationId xmlns:a16="http://schemas.microsoft.com/office/drawing/2014/main" id="{E2F8B4F1-B6A5-47E4-998D-42CC4AAED71F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Arc partiel 277">
                  <a:extLst>
                    <a:ext uri="{FF2B5EF4-FFF2-40B4-BE49-F238E27FC236}">
                      <a16:creationId xmlns:a16="http://schemas.microsoft.com/office/drawing/2014/main" id="{D37B32E5-5FA3-4E91-8D11-9854FBBD3C94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79" name="Connecteur droit 278">
                  <a:extLst>
                    <a:ext uri="{FF2B5EF4-FFF2-40B4-BE49-F238E27FC236}">
                      <a16:creationId xmlns:a16="http://schemas.microsoft.com/office/drawing/2014/main" id="{390074BE-FEC5-4B3D-A65F-2D869FD824E0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0" name="Connecteur droit 279">
                  <a:extLst>
                    <a:ext uri="{FF2B5EF4-FFF2-40B4-BE49-F238E27FC236}">
                      <a16:creationId xmlns:a16="http://schemas.microsoft.com/office/drawing/2014/main" id="{0C863C7D-9BCA-40CA-9C88-3450F6B582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4" name="Groupe 263">
                <a:extLst>
                  <a:ext uri="{FF2B5EF4-FFF2-40B4-BE49-F238E27FC236}">
                    <a16:creationId xmlns:a16="http://schemas.microsoft.com/office/drawing/2014/main" id="{854E7BCA-7F61-47E7-BA75-39954D03AF29}"/>
                  </a:ext>
                </a:extLst>
              </p:cNvPr>
              <p:cNvGrpSpPr/>
              <p:nvPr/>
            </p:nvGrpSpPr>
            <p:grpSpPr>
              <a:xfrm>
                <a:off x="4540101" y="35067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A5564314-2E9F-4F3F-80DF-573A734261D8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Ellipse 271">
                  <a:extLst>
                    <a:ext uri="{FF2B5EF4-FFF2-40B4-BE49-F238E27FC236}">
                      <a16:creationId xmlns:a16="http://schemas.microsoft.com/office/drawing/2014/main" id="{496CBCE5-6FC9-47EC-B4BD-27B10D6F8DD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Arc partiel 272">
                  <a:extLst>
                    <a:ext uri="{FF2B5EF4-FFF2-40B4-BE49-F238E27FC236}">
                      <a16:creationId xmlns:a16="http://schemas.microsoft.com/office/drawing/2014/main" id="{56E8F183-C6FC-4E56-8286-6FD627D0F209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BAC57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74" name="Connecteur droit 273">
                  <a:extLst>
                    <a:ext uri="{FF2B5EF4-FFF2-40B4-BE49-F238E27FC236}">
                      <a16:creationId xmlns:a16="http://schemas.microsoft.com/office/drawing/2014/main" id="{F3A5BDED-D006-4120-9A0E-62DA271EB165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5" name="Connecteur droit 274">
                  <a:extLst>
                    <a:ext uri="{FF2B5EF4-FFF2-40B4-BE49-F238E27FC236}">
                      <a16:creationId xmlns:a16="http://schemas.microsoft.com/office/drawing/2014/main" id="{5374C7AE-625A-4DDD-8D07-5E4F8366B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5" name="Groupe 264">
                <a:extLst>
                  <a:ext uri="{FF2B5EF4-FFF2-40B4-BE49-F238E27FC236}">
                    <a16:creationId xmlns:a16="http://schemas.microsoft.com/office/drawing/2014/main" id="{64BA75A6-E39B-455B-8F15-99D1EA79CD71}"/>
                  </a:ext>
                </a:extLst>
              </p:cNvPr>
              <p:cNvGrpSpPr/>
              <p:nvPr/>
            </p:nvGrpSpPr>
            <p:grpSpPr>
              <a:xfrm>
                <a:off x="4531539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8CA5B9D6-D21A-40FC-949B-9C76637D5BCF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Ellipse 266">
                  <a:extLst>
                    <a:ext uri="{FF2B5EF4-FFF2-40B4-BE49-F238E27FC236}">
                      <a16:creationId xmlns:a16="http://schemas.microsoft.com/office/drawing/2014/main" id="{5528C549-8D7D-4167-8C41-A1E14BC11A0A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" name="Arc partiel 267">
                  <a:extLst>
                    <a:ext uri="{FF2B5EF4-FFF2-40B4-BE49-F238E27FC236}">
                      <a16:creationId xmlns:a16="http://schemas.microsoft.com/office/drawing/2014/main" id="{5F5E330F-7367-4611-89BF-85B63E5496CC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69" name="Connecteur droit 268">
                  <a:extLst>
                    <a:ext uri="{FF2B5EF4-FFF2-40B4-BE49-F238E27FC236}">
                      <a16:creationId xmlns:a16="http://schemas.microsoft.com/office/drawing/2014/main" id="{9D96529F-7B25-40F8-951F-7F17ED40E44A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" name="Connecteur droit 269">
                  <a:extLst>
                    <a:ext uri="{FF2B5EF4-FFF2-40B4-BE49-F238E27FC236}">
                      <a16:creationId xmlns:a16="http://schemas.microsoft.com/office/drawing/2014/main" id="{0DCC818B-77EC-4A71-BEDB-6F2A78A9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211" name="Groupe 210">
              <a:extLst>
                <a:ext uri="{FF2B5EF4-FFF2-40B4-BE49-F238E27FC236}">
                  <a16:creationId xmlns:a16="http://schemas.microsoft.com/office/drawing/2014/main" id="{7F56BA10-05DE-4C3D-8470-9536421FFB8A}"/>
                </a:ext>
              </a:extLst>
            </p:cNvPr>
            <p:cNvGrpSpPr/>
            <p:nvPr/>
          </p:nvGrpSpPr>
          <p:grpSpPr>
            <a:xfrm>
              <a:off x="7004937" y="1180789"/>
              <a:ext cx="687157" cy="5152173"/>
              <a:chOff x="7004937" y="1071925"/>
              <a:chExt cx="687157" cy="5261037"/>
            </a:xfrm>
          </p:grpSpPr>
          <p:cxnSp>
            <p:nvCxnSpPr>
              <p:cNvPr id="243" name="Connecteur droit 242">
                <a:extLst>
                  <a:ext uri="{FF2B5EF4-FFF2-40B4-BE49-F238E27FC236}">
                    <a16:creationId xmlns:a16="http://schemas.microsoft.com/office/drawing/2014/main" id="{ACD56427-BA89-41F2-9946-3F7B8420AB71}"/>
                  </a:ext>
                </a:extLst>
              </p:cNvPr>
              <p:cNvCxnSpPr/>
              <p:nvPr/>
            </p:nvCxnSpPr>
            <p:spPr>
              <a:xfrm>
                <a:off x="7359946" y="107192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44" name="Groupe 243">
                <a:extLst>
                  <a:ext uri="{FF2B5EF4-FFF2-40B4-BE49-F238E27FC236}">
                    <a16:creationId xmlns:a16="http://schemas.microsoft.com/office/drawing/2014/main" id="{07AAAC36-318A-4210-930A-947A46777036}"/>
                  </a:ext>
                </a:extLst>
              </p:cNvPr>
              <p:cNvGrpSpPr/>
              <p:nvPr/>
            </p:nvGrpSpPr>
            <p:grpSpPr>
              <a:xfrm>
                <a:off x="7010564" y="181763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99BE11A2-C340-4478-A090-6BD9A0E2E8D0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8" name="Ellipse 257">
                  <a:extLst>
                    <a:ext uri="{FF2B5EF4-FFF2-40B4-BE49-F238E27FC236}">
                      <a16:creationId xmlns:a16="http://schemas.microsoft.com/office/drawing/2014/main" id="{D0382331-CEE5-463B-8B79-85DE89691553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59" name="Connecteur droit 258">
                  <a:extLst>
                    <a:ext uri="{FF2B5EF4-FFF2-40B4-BE49-F238E27FC236}">
                      <a16:creationId xmlns:a16="http://schemas.microsoft.com/office/drawing/2014/main" id="{6CB6E863-C30C-4AEA-A6F6-9352019B09CA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0" name="Connecteur droit 259">
                  <a:extLst>
                    <a:ext uri="{FF2B5EF4-FFF2-40B4-BE49-F238E27FC236}">
                      <a16:creationId xmlns:a16="http://schemas.microsoft.com/office/drawing/2014/main" id="{EE9C6DF6-790C-47CB-886E-5C985DA68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61" name="Arc partiel 260">
                  <a:extLst>
                    <a:ext uri="{FF2B5EF4-FFF2-40B4-BE49-F238E27FC236}">
                      <a16:creationId xmlns:a16="http://schemas.microsoft.com/office/drawing/2014/main" id="{4161B394-597B-4461-91E3-36570B4A06A3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45" name="Groupe 244">
                <a:extLst>
                  <a:ext uri="{FF2B5EF4-FFF2-40B4-BE49-F238E27FC236}">
                    <a16:creationId xmlns:a16="http://schemas.microsoft.com/office/drawing/2014/main" id="{F6B9B933-546B-4A0C-AE69-92139277ABD6}"/>
                  </a:ext>
                </a:extLst>
              </p:cNvPr>
              <p:cNvGrpSpPr/>
              <p:nvPr/>
            </p:nvGrpSpPr>
            <p:grpSpPr>
              <a:xfrm>
                <a:off x="7010564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F997B2C5-2AB1-4CAD-AFEE-694701EAF658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Ellipse 252">
                  <a:extLst>
                    <a:ext uri="{FF2B5EF4-FFF2-40B4-BE49-F238E27FC236}">
                      <a16:creationId xmlns:a16="http://schemas.microsoft.com/office/drawing/2014/main" id="{E444DAC9-69D9-4724-BDF8-2B2F383E980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Arc partiel 253">
                  <a:extLst>
                    <a:ext uri="{FF2B5EF4-FFF2-40B4-BE49-F238E27FC236}">
                      <a16:creationId xmlns:a16="http://schemas.microsoft.com/office/drawing/2014/main" id="{670B69E4-D75F-471A-B0CA-39F227CE2338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523B12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55" name="Connecteur droit 254">
                  <a:extLst>
                    <a:ext uri="{FF2B5EF4-FFF2-40B4-BE49-F238E27FC236}">
                      <a16:creationId xmlns:a16="http://schemas.microsoft.com/office/drawing/2014/main" id="{2384AC6E-F64F-4701-ACDF-28BAD44E32C0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" name="Connecteur droit 255">
                  <a:extLst>
                    <a:ext uri="{FF2B5EF4-FFF2-40B4-BE49-F238E27FC236}">
                      <a16:creationId xmlns:a16="http://schemas.microsoft.com/office/drawing/2014/main" id="{7F1A19DE-4302-4278-BB0A-E6CF2A490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6" name="Groupe 245">
                <a:extLst>
                  <a:ext uri="{FF2B5EF4-FFF2-40B4-BE49-F238E27FC236}">
                    <a16:creationId xmlns:a16="http://schemas.microsoft.com/office/drawing/2014/main" id="{876FF793-0E31-4194-98AC-E5DFE0FA9B67}"/>
                  </a:ext>
                </a:extLst>
              </p:cNvPr>
              <p:cNvGrpSpPr/>
              <p:nvPr/>
            </p:nvGrpSpPr>
            <p:grpSpPr>
              <a:xfrm>
                <a:off x="7004937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EAE3D44E-126C-4830-98DB-A56228BE1BF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Ellipse 247">
                  <a:extLst>
                    <a:ext uri="{FF2B5EF4-FFF2-40B4-BE49-F238E27FC236}">
                      <a16:creationId xmlns:a16="http://schemas.microsoft.com/office/drawing/2014/main" id="{86F56BA6-DC39-47CB-9874-840E3353BADE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Arc partiel 248">
                  <a:extLst>
                    <a:ext uri="{FF2B5EF4-FFF2-40B4-BE49-F238E27FC236}">
                      <a16:creationId xmlns:a16="http://schemas.microsoft.com/office/drawing/2014/main" id="{37DE3707-BD8C-4255-AC54-F233CC3666F3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8A631E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50" name="Connecteur droit 249">
                  <a:extLst>
                    <a:ext uri="{FF2B5EF4-FFF2-40B4-BE49-F238E27FC236}">
                      <a16:creationId xmlns:a16="http://schemas.microsoft.com/office/drawing/2014/main" id="{48386A24-63DE-4803-8162-6400F23F7380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1" name="Connecteur droit 250">
                  <a:extLst>
                    <a:ext uri="{FF2B5EF4-FFF2-40B4-BE49-F238E27FC236}">
                      <a16:creationId xmlns:a16="http://schemas.microsoft.com/office/drawing/2014/main" id="{E6953EC9-D844-4106-99B0-3165D7FBB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212" name="Groupe 211">
              <a:extLst>
                <a:ext uri="{FF2B5EF4-FFF2-40B4-BE49-F238E27FC236}">
                  <a16:creationId xmlns:a16="http://schemas.microsoft.com/office/drawing/2014/main" id="{7A4894B7-8323-465D-A35B-D6924F3B0216}"/>
                </a:ext>
              </a:extLst>
            </p:cNvPr>
            <p:cNvGrpSpPr/>
            <p:nvPr/>
          </p:nvGrpSpPr>
          <p:grpSpPr>
            <a:xfrm>
              <a:off x="9481027" y="1180789"/>
              <a:ext cx="724324" cy="5187343"/>
              <a:chOff x="9481027" y="1107095"/>
              <a:chExt cx="724324" cy="5261037"/>
            </a:xfrm>
          </p:grpSpPr>
          <p:cxnSp>
            <p:nvCxnSpPr>
              <p:cNvPr id="224" name="Connecteur droit 223">
                <a:extLst>
                  <a:ext uri="{FF2B5EF4-FFF2-40B4-BE49-F238E27FC236}">
                    <a16:creationId xmlns:a16="http://schemas.microsoft.com/office/drawing/2014/main" id="{65995967-DA12-430E-B4D6-03DDB8393ED5}"/>
                  </a:ext>
                </a:extLst>
              </p:cNvPr>
              <p:cNvCxnSpPr/>
              <p:nvPr/>
            </p:nvCxnSpPr>
            <p:spPr>
              <a:xfrm>
                <a:off x="9839367" y="110709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25" name="Groupe 224">
                <a:extLst>
                  <a:ext uri="{FF2B5EF4-FFF2-40B4-BE49-F238E27FC236}">
                    <a16:creationId xmlns:a16="http://schemas.microsoft.com/office/drawing/2014/main" id="{22A2B389-AF1C-4341-A50B-7DE9276CC4E4}"/>
                  </a:ext>
                </a:extLst>
              </p:cNvPr>
              <p:cNvGrpSpPr/>
              <p:nvPr/>
            </p:nvGrpSpPr>
            <p:grpSpPr>
              <a:xfrm>
                <a:off x="9481027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F431DAB6-C051-475B-8E2B-8F741288076F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9" name="Ellipse 238">
                  <a:extLst>
                    <a:ext uri="{FF2B5EF4-FFF2-40B4-BE49-F238E27FC236}">
                      <a16:creationId xmlns:a16="http://schemas.microsoft.com/office/drawing/2014/main" id="{AF2E3F9F-D0F8-4968-958C-FEB02707A6C8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0" name="Arc partiel 239">
                  <a:extLst>
                    <a:ext uri="{FF2B5EF4-FFF2-40B4-BE49-F238E27FC236}">
                      <a16:creationId xmlns:a16="http://schemas.microsoft.com/office/drawing/2014/main" id="{F84DD6B8-8440-4E40-BFC3-1AADE263D886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6900393F-5A6D-401E-887A-0008CAB694B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" name="Connecteur droit 241">
                  <a:extLst>
                    <a:ext uri="{FF2B5EF4-FFF2-40B4-BE49-F238E27FC236}">
                      <a16:creationId xmlns:a16="http://schemas.microsoft.com/office/drawing/2014/main" id="{9D52244A-35E3-49FD-B613-53084499B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6" name="Groupe 225">
                <a:extLst>
                  <a:ext uri="{FF2B5EF4-FFF2-40B4-BE49-F238E27FC236}">
                    <a16:creationId xmlns:a16="http://schemas.microsoft.com/office/drawing/2014/main" id="{40098402-4BE7-49F5-B28D-4136A92CA436}"/>
                  </a:ext>
                </a:extLst>
              </p:cNvPr>
              <p:cNvGrpSpPr/>
              <p:nvPr/>
            </p:nvGrpSpPr>
            <p:grpSpPr>
              <a:xfrm>
                <a:off x="9481027" y="350564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74EBB5F6-D598-45A5-A1AE-C0FBCCFDCA41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4" name="Ellipse 233">
                  <a:extLst>
                    <a:ext uri="{FF2B5EF4-FFF2-40B4-BE49-F238E27FC236}">
                      <a16:creationId xmlns:a16="http://schemas.microsoft.com/office/drawing/2014/main" id="{330A9878-2370-43DB-9C2D-CD36CFC24B46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5" name="Arc partiel 234">
                  <a:extLst>
                    <a:ext uri="{FF2B5EF4-FFF2-40B4-BE49-F238E27FC236}">
                      <a16:creationId xmlns:a16="http://schemas.microsoft.com/office/drawing/2014/main" id="{9FB5F7BC-D553-45F4-9AEC-6AD0D39965D0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36" name="Connecteur droit 235">
                  <a:extLst>
                    <a:ext uri="{FF2B5EF4-FFF2-40B4-BE49-F238E27FC236}">
                      <a16:creationId xmlns:a16="http://schemas.microsoft.com/office/drawing/2014/main" id="{7C2808F3-EF5E-4DC0-9BF3-254F21A0EE0E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895C4C6C-96F1-456A-83B2-F038518C1D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7" name="Groupe 226">
                <a:extLst>
                  <a:ext uri="{FF2B5EF4-FFF2-40B4-BE49-F238E27FC236}">
                    <a16:creationId xmlns:a16="http://schemas.microsoft.com/office/drawing/2014/main" id="{26D71650-5C0F-41EA-839B-C8324D8842F4}"/>
                  </a:ext>
                </a:extLst>
              </p:cNvPr>
              <p:cNvGrpSpPr/>
              <p:nvPr/>
            </p:nvGrpSpPr>
            <p:grpSpPr>
              <a:xfrm>
                <a:off x="9523821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155FE26-D30D-47A3-B7B9-BBABF5AB0A36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9" name="Ellipse 228">
                  <a:extLst>
                    <a:ext uri="{FF2B5EF4-FFF2-40B4-BE49-F238E27FC236}">
                      <a16:creationId xmlns:a16="http://schemas.microsoft.com/office/drawing/2014/main" id="{7BFDB302-67AF-4574-AD84-75073C2978FA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0" name="Arc partiel 229">
                  <a:extLst>
                    <a:ext uri="{FF2B5EF4-FFF2-40B4-BE49-F238E27FC236}">
                      <a16:creationId xmlns:a16="http://schemas.microsoft.com/office/drawing/2014/main" id="{FA90071F-FD21-4063-8DF8-264BA9245855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0D1B6179-0704-496D-BD0D-BEAB9539D51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1A3298F2-91DA-47A9-B405-43C9E981B2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56" y="335211"/>
            <a:ext cx="11012488" cy="865186"/>
          </a:xfrm>
        </p:spPr>
        <p:txBody>
          <a:bodyPr/>
          <a:lstStyle/>
          <a:p>
            <a:r>
              <a:rPr lang="en-GB" dirty="0"/>
              <a:t>In Reality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39</a:t>
            </a:fld>
            <a:endParaRPr lang="en-GB" dirty="0"/>
          </a:p>
        </p:txBody>
      </p:sp>
      <p:sp>
        <p:nvSpPr>
          <p:cNvPr id="8" name="Date Placeholder 5"/>
          <p:cNvSpPr txBox="1">
            <a:spLocks/>
          </p:cNvSpPr>
          <p:nvPr/>
        </p:nvSpPr>
        <p:spPr>
          <a:xfrm>
            <a:off x="5187696" y="66002"/>
            <a:ext cx="1259191" cy="1965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Étienne Bourbeau</a:t>
            </a:r>
          </a:p>
        </p:txBody>
      </p:sp>
      <p:cxnSp>
        <p:nvCxnSpPr>
          <p:cNvPr id="287" name="Connecteur droit avec flèche 286">
            <a:extLst>
              <a:ext uri="{FF2B5EF4-FFF2-40B4-BE49-F238E27FC236}">
                <a16:creationId xmlns:a16="http://schemas.microsoft.com/office/drawing/2014/main" id="{2A18BC74-2319-4AFF-BB14-B5A32ED3071C}"/>
              </a:ext>
            </a:extLst>
          </p:cNvPr>
          <p:cNvCxnSpPr>
            <a:cxnSpLocks/>
          </p:cNvCxnSpPr>
          <p:nvPr/>
        </p:nvCxnSpPr>
        <p:spPr>
          <a:xfrm flipH="1">
            <a:off x="4496483" y="1058516"/>
            <a:ext cx="6240116" cy="5049485"/>
          </a:xfrm>
          <a:prstGeom prst="straightConnector1">
            <a:avLst/>
          </a:prstGeom>
          <a:noFill/>
          <a:ln w="76200" cap="rnd" cmpd="sng" algn="ctr">
            <a:solidFill>
              <a:schemeClr val="accent1"/>
            </a:solidFill>
            <a:prstDash val="solid"/>
            <a:tailEnd type="triangle"/>
          </a:ln>
          <a:effectLst/>
        </p:spPr>
      </p:cxnSp>
      <p:pic>
        <p:nvPicPr>
          <p:cNvPr id="288" name="Image 287">
            <a:extLst>
              <a:ext uri="{FF2B5EF4-FFF2-40B4-BE49-F238E27FC236}">
                <a16:creationId xmlns:a16="http://schemas.microsoft.com/office/drawing/2014/main" id="{187E5449-F86D-476E-A7C4-B07C6C2F3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92" t="20129" r="24083" b="34736"/>
          <a:stretch/>
        </p:blipFill>
        <p:spPr>
          <a:xfrm>
            <a:off x="5470371" y="4731322"/>
            <a:ext cx="661738" cy="572473"/>
          </a:xfrm>
          <a:prstGeom prst="rect">
            <a:avLst/>
          </a:prstGeom>
        </p:spPr>
      </p:pic>
      <p:grpSp>
        <p:nvGrpSpPr>
          <p:cNvPr id="289" name="Groupe 288">
            <a:extLst>
              <a:ext uri="{FF2B5EF4-FFF2-40B4-BE49-F238E27FC236}">
                <a16:creationId xmlns:a16="http://schemas.microsoft.com/office/drawing/2014/main" id="{0553A76A-3CB6-454D-8ED4-EFAC5195FC8C}"/>
              </a:ext>
            </a:extLst>
          </p:cNvPr>
          <p:cNvGrpSpPr/>
          <p:nvPr/>
        </p:nvGrpSpPr>
        <p:grpSpPr>
          <a:xfrm>
            <a:off x="5917212" y="2279540"/>
            <a:ext cx="1030080" cy="2036190"/>
            <a:chOff x="4880526" y="2978870"/>
            <a:chExt cx="1030080" cy="2036190"/>
          </a:xfrm>
        </p:grpSpPr>
        <p:cxnSp>
          <p:nvCxnSpPr>
            <p:cNvPr id="290" name="Connecteur droit 289">
              <a:extLst>
                <a:ext uri="{FF2B5EF4-FFF2-40B4-BE49-F238E27FC236}">
                  <a16:creationId xmlns:a16="http://schemas.microsoft.com/office/drawing/2014/main" id="{45918B12-B4FA-4283-8AF1-D312ABCF1778}"/>
                </a:ext>
              </a:extLst>
            </p:cNvPr>
            <p:cNvCxnSpPr/>
            <p:nvPr/>
          </p:nvCxnSpPr>
          <p:spPr>
            <a:xfrm flipV="1">
              <a:off x="5354425" y="2978870"/>
              <a:ext cx="556181" cy="2036190"/>
            </a:xfrm>
            <a:prstGeom prst="line">
              <a:avLst/>
            </a:prstGeom>
            <a:ln w="38100">
              <a:solidFill>
                <a:srgbClr val="E9C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necteur droit avec flèche 290">
              <a:extLst>
                <a:ext uri="{FF2B5EF4-FFF2-40B4-BE49-F238E27FC236}">
                  <a16:creationId xmlns:a16="http://schemas.microsoft.com/office/drawing/2014/main" id="{7E660C63-5DC3-410E-A0C5-64FCFD6B8428}"/>
                </a:ext>
              </a:extLst>
            </p:cNvPr>
            <p:cNvCxnSpPr/>
            <p:nvPr/>
          </p:nvCxnSpPr>
          <p:spPr>
            <a:xfrm flipH="1" flipV="1">
              <a:off x="5244697" y="3114083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cteur droit avec flèche 291">
              <a:extLst>
                <a:ext uri="{FF2B5EF4-FFF2-40B4-BE49-F238E27FC236}">
                  <a16:creationId xmlns:a16="http://schemas.microsoft.com/office/drawing/2014/main" id="{B6C35B00-061B-45D9-81F2-67B238A93038}"/>
                </a:ext>
              </a:extLst>
            </p:cNvPr>
            <p:cNvCxnSpPr/>
            <p:nvPr/>
          </p:nvCxnSpPr>
          <p:spPr>
            <a:xfrm flipH="1" flipV="1">
              <a:off x="5132835" y="354926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avec flèche 292">
              <a:extLst>
                <a:ext uri="{FF2B5EF4-FFF2-40B4-BE49-F238E27FC236}">
                  <a16:creationId xmlns:a16="http://schemas.microsoft.com/office/drawing/2014/main" id="{66C5D996-FD8B-4C1F-9361-4975672EBEFB}"/>
                </a:ext>
              </a:extLst>
            </p:cNvPr>
            <p:cNvCxnSpPr/>
            <p:nvPr/>
          </p:nvCxnSpPr>
          <p:spPr>
            <a:xfrm flipH="1" flipV="1">
              <a:off x="5001274" y="4011892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cteur droit avec flèche 293">
              <a:extLst>
                <a:ext uri="{FF2B5EF4-FFF2-40B4-BE49-F238E27FC236}">
                  <a16:creationId xmlns:a16="http://schemas.microsoft.com/office/drawing/2014/main" id="{61376F13-B010-45DF-8703-97FE0E5794E9}"/>
                </a:ext>
              </a:extLst>
            </p:cNvPr>
            <p:cNvCxnSpPr/>
            <p:nvPr/>
          </p:nvCxnSpPr>
          <p:spPr>
            <a:xfrm flipH="1" flipV="1">
              <a:off x="4880526" y="446361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Groupe 294">
            <a:extLst>
              <a:ext uri="{FF2B5EF4-FFF2-40B4-BE49-F238E27FC236}">
                <a16:creationId xmlns:a16="http://schemas.microsoft.com/office/drawing/2014/main" id="{B797A45F-1305-4767-A6F7-6C45FAC433F2}"/>
              </a:ext>
            </a:extLst>
          </p:cNvPr>
          <p:cNvGrpSpPr/>
          <p:nvPr/>
        </p:nvGrpSpPr>
        <p:grpSpPr>
          <a:xfrm rot="14589715">
            <a:off x="7343793" y="3564360"/>
            <a:ext cx="1030080" cy="2036190"/>
            <a:chOff x="4880526" y="2978870"/>
            <a:chExt cx="1030080" cy="2036190"/>
          </a:xfrm>
        </p:grpSpPr>
        <p:cxnSp>
          <p:nvCxnSpPr>
            <p:cNvPr id="296" name="Connecteur droit 295">
              <a:extLst>
                <a:ext uri="{FF2B5EF4-FFF2-40B4-BE49-F238E27FC236}">
                  <a16:creationId xmlns:a16="http://schemas.microsoft.com/office/drawing/2014/main" id="{E3C0ED07-8CB4-4C8C-AC66-9E5A6F466ADE}"/>
                </a:ext>
              </a:extLst>
            </p:cNvPr>
            <p:cNvCxnSpPr/>
            <p:nvPr/>
          </p:nvCxnSpPr>
          <p:spPr>
            <a:xfrm flipV="1">
              <a:off x="5354425" y="2978870"/>
              <a:ext cx="556181" cy="2036190"/>
            </a:xfrm>
            <a:prstGeom prst="line">
              <a:avLst/>
            </a:prstGeom>
            <a:ln w="38100">
              <a:solidFill>
                <a:srgbClr val="E9C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avec flèche 296">
              <a:extLst>
                <a:ext uri="{FF2B5EF4-FFF2-40B4-BE49-F238E27FC236}">
                  <a16:creationId xmlns:a16="http://schemas.microsoft.com/office/drawing/2014/main" id="{6637A35C-B5C8-438B-98FA-6C921AB1F3EC}"/>
                </a:ext>
              </a:extLst>
            </p:cNvPr>
            <p:cNvCxnSpPr/>
            <p:nvPr/>
          </p:nvCxnSpPr>
          <p:spPr>
            <a:xfrm flipH="1" flipV="1">
              <a:off x="5244697" y="3114083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cteur droit avec flèche 297">
              <a:extLst>
                <a:ext uri="{FF2B5EF4-FFF2-40B4-BE49-F238E27FC236}">
                  <a16:creationId xmlns:a16="http://schemas.microsoft.com/office/drawing/2014/main" id="{FBFAF306-919C-4AD4-9B8D-99B8B79EAC02}"/>
                </a:ext>
              </a:extLst>
            </p:cNvPr>
            <p:cNvCxnSpPr/>
            <p:nvPr/>
          </p:nvCxnSpPr>
          <p:spPr>
            <a:xfrm flipH="1" flipV="1">
              <a:off x="5132835" y="354926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avec flèche 298">
              <a:extLst>
                <a:ext uri="{FF2B5EF4-FFF2-40B4-BE49-F238E27FC236}">
                  <a16:creationId xmlns:a16="http://schemas.microsoft.com/office/drawing/2014/main" id="{4E90FEF2-3DDE-4B56-8B9E-C333AD3D25D4}"/>
                </a:ext>
              </a:extLst>
            </p:cNvPr>
            <p:cNvCxnSpPr/>
            <p:nvPr/>
          </p:nvCxnSpPr>
          <p:spPr>
            <a:xfrm flipH="1" flipV="1">
              <a:off x="5001274" y="4011892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necteur droit avec flèche 299">
              <a:extLst>
                <a:ext uri="{FF2B5EF4-FFF2-40B4-BE49-F238E27FC236}">
                  <a16:creationId xmlns:a16="http://schemas.microsoft.com/office/drawing/2014/main" id="{07622C39-8E8A-4BB2-A3CD-B86EAD406A8F}"/>
                </a:ext>
              </a:extLst>
            </p:cNvPr>
            <p:cNvCxnSpPr/>
            <p:nvPr/>
          </p:nvCxnSpPr>
          <p:spPr>
            <a:xfrm flipH="1" flipV="1">
              <a:off x="4880526" y="4463614"/>
              <a:ext cx="522154" cy="150828"/>
            </a:xfrm>
            <a:prstGeom prst="straightConnector1">
              <a:avLst/>
            </a:prstGeom>
            <a:ln w="76200">
              <a:solidFill>
                <a:srgbClr val="E9CBF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6283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2156" r="-1215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6100" y="2016135"/>
            <a:ext cx="2214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Strings are numbered 1-86</a:t>
            </a:r>
          </a:p>
          <a:p>
            <a:endParaRPr lang="en-US" dirty="0"/>
          </a:p>
          <a:p>
            <a:r>
              <a:rPr lang="en-US" dirty="0"/>
              <a:t>DOMs are numbered 1-60, top to bottom (in ice)</a:t>
            </a:r>
          </a:p>
          <a:p>
            <a:endParaRPr lang="en-US" dirty="0"/>
          </a:p>
          <a:p>
            <a:r>
              <a:rPr lang="en-US" dirty="0"/>
              <a:t>Surface (</a:t>
            </a:r>
            <a:r>
              <a:rPr lang="en-US" dirty="0" err="1"/>
              <a:t>IceTop</a:t>
            </a:r>
            <a:r>
              <a:rPr lang="en-US" dirty="0"/>
              <a:t>) DOMs are numbered 61-64, not used in flasher analysis</a:t>
            </a:r>
          </a:p>
        </p:txBody>
      </p:sp>
    </p:spTree>
    <p:extLst>
      <p:ext uri="{BB962C8B-B14F-4D97-AF65-F5344CB8AC3E}">
        <p14:creationId xmlns:p14="http://schemas.microsoft.com/office/powerpoint/2010/main" val="1506789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7C1FAE81-D004-415F-9E27-E345532CDB61}"/>
              </a:ext>
            </a:extLst>
          </p:cNvPr>
          <p:cNvGrpSpPr/>
          <p:nvPr/>
        </p:nvGrpSpPr>
        <p:grpSpPr>
          <a:xfrm>
            <a:off x="659876" y="1132689"/>
            <a:ext cx="10792495" cy="5261037"/>
            <a:chOff x="659876" y="1132689"/>
            <a:chExt cx="10792495" cy="5261037"/>
          </a:xfrm>
        </p:grpSpPr>
        <p:sp>
          <p:nvSpPr>
            <p:cNvPr id="194" name="Rectangle : coins arrondis 193">
              <a:extLst>
                <a:ext uri="{FF2B5EF4-FFF2-40B4-BE49-F238E27FC236}">
                  <a16:creationId xmlns:a16="http://schemas.microsoft.com/office/drawing/2014/main" id="{A1233DCD-6AFF-4199-B17D-AFD9432D9AE8}"/>
                </a:ext>
              </a:extLst>
            </p:cNvPr>
            <p:cNvSpPr/>
            <p:nvPr/>
          </p:nvSpPr>
          <p:spPr>
            <a:xfrm>
              <a:off x="748828" y="4732256"/>
              <a:ext cx="10590186" cy="1632831"/>
            </a:xfrm>
            <a:prstGeom prst="roundRect">
              <a:avLst/>
            </a:prstGeom>
            <a:solidFill>
              <a:srgbClr val="1C2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342E7F13-F55F-470F-AFF7-7B9C28159A60}"/>
                </a:ext>
              </a:extLst>
            </p:cNvPr>
            <p:cNvSpPr/>
            <p:nvPr/>
          </p:nvSpPr>
          <p:spPr>
            <a:xfrm>
              <a:off x="739629" y="3881851"/>
              <a:ext cx="10608815" cy="152140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6" name="Trapèze 195">
              <a:extLst>
                <a:ext uri="{FF2B5EF4-FFF2-40B4-BE49-F238E27FC236}">
                  <a16:creationId xmlns:a16="http://schemas.microsoft.com/office/drawing/2014/main" id="{5939A3F6-DF6C-4F77-98E6-693C45ED3AED}"/>
                </a:ext>
              </a:extLst>
            </p:cNvPr>
            <p:cNvSpPr/>
            <p:nvPr/>
          </p:nvSpPr>
          <p:spPr>
            <a:xfrm rot="16200000">
              <a:off x="4540467" y="-1415339"/>
              <a:ext cx="3016340" cy="10599619"/>
            </a:xfrm>
            <a:prstGeom prst="trapezoid">
              <a:avLst>
                <a:gd name="adj" fmla="val 3374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7" name="Trapèze 196">
              <a:extLst>
                <a:ext uri="{FF2B5EF4-FFF2-40B4-BE49-F238E27FC236}">
                  <a16:creationId xmlns:a16="http://schemas.microsoft.com/office/drawing/2014/main" id="{809DA1F7-BBE6-48DF-ACAD-E96D2BB20D9C}"/>
                </a:ext>
              </a:extLst>
            </p:cNvPr>
            <p:cNvSpPr/>
            <p:nvPr/>
          </p:nvSpPr>
          <p:spPr>
            <a:xfrm rot="16200000">
              <a:off x="5204948" y="11977"/>
              <a:ext cx="1668978" cy="10599619"/>
            </a:xfrm>
            <a:prstGeom prst="trapezoid">
              <a:avLst>
                <a:gd name="adj" fmla="val 33749"/>
              </a:avLst>
            </a:prstGeom>
            <a:solidFill>
              <a:srgbClr val="1C2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8" name="Rectangle : coins arrondis 197">
              <a:extLst>
                <a:ext uri="{FF2B5EF4-FFF2-40B4-BE49-F238E27FC236}">
                  <a16:creationId xmlns:a16="http://schemas.microsoft.com/office/drawing/2014/main" id="{2E7C023F-D8DE-44A3-BDD2-94C610D7FEA7}"/>
                </a:ext>
              </a:extLst>
            </p:cNvPr>
            <p:cNvSpPr/>
            <p:nvPr/>
          </p:nvSpPr>
          <p:spPr>
            <a:xfrm>
              <a:off x="730198" y="1132689"/>
              <a:ext cx="10608815" cy="5261037"/>
            </a:xfrm>
            <a:prstGeom prst="roundRect">
              <a:avLst>
                <a:gd name="adj" fmla="val 6177"/>
              </a:avLst>
            </a:prstGeom>
            <a:solidFill>
              <a:srgbClr val="0070C0">
                <a:alpha val="69804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681BC99D-F47F-45E9-849A-7D3E289D946F}"/>
                </a:ext>
              </a:extLst>
            </p:cNvPr>
            <p:cNvSpPr/>
            <p:nvPr/>
          </p:nvSpPr>
          <p:spPr>
            <a:xfrm>
              <a:off x="4294373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609DCD1-491C-4249-9BB0-A9F315A5F5C3}"/>
                </a:ext>
              </a:extLst>
            </p:cNvPr>
            <p:cNvSpPr/>
            <p:nvPr/>
          </p:nvSpPr>
          <p:spPr>
            <a:xfrm>
              <a:off x="6797158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1846ECF-189C-4131-9D34-A6B095FECBF8}"/>
                </a:ext>
              </a:extLst>
            </p:cNvPr>
            <p:cNvSpPr/>
            <p:nvPr/>
          </p:nvSpPr>
          <p:spPr>
            <a:xfrm>
              <a:off x="9268658" y="1143308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39220F9-754B-4BCA-97EE-0BA19EE8C642}"/>
                </a:ext>
              </a:extLst>
            </p:cNvPr>
            <p:cNvSpPr/>
            <p:nvPr/>
          </p:nvSpPr>
          <p:spPr>
            <a:xfrm>
              <a:off x="1706254" y="1132689"/>
              <a:ext cx="1227819" cy="5235443"/>
            </a:xfrm>
            <a:prstGeom prst="rect">
              <a:avLst/>
            </a:prstGeom>
            <a:solidFill>
              <a:srgbClr val="8BD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3" name="Connecteur droit 202">
              <a:extLst>
                <a:ext uri="{FF2B5EF4-FFF2-40B4-BE49-F238E27FC236}">
                  <a16:creationId xmlns:a16="http://schemas.microsoft.com/office/drawing/2014/main" id="{612AF3E1-1021-4B29-998F-0DDE03F5E0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628" y="4495352"/>
              <a:ext cx="10608814" cy="54223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>
              <a:extLst>
                <a:ext uri="{FF2B5EF4-FFF2-40B4-BE49-F238E27FC236}">
                  <a16:creationId xmlns:a16="http://schemas.microsoft.com/office/drawing/2014/main" id="{163FF9A1-F23D-4586-AE5B-CB34AFD04A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876" y="2371604"/>
              <a:ext cx="10792495" cy="99573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115ABB5-D183-47B5-8051-D857ECC24863}"/>
                </a:ext>
              </a:extLst>
            </p:cNvPr>
            <p:cNvSpPr/>
            <p:nvPr/>
          </p:nvSpPr>
          <p:spPr>
            <a:xfrm>
              <a:off x="2205499" y="1141364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06" name="Groupe 205">
              <a:extLst>
                <a:ext uri="{FF2B5EF4-FFF2-40B4-BE49-F238E27FC236}">
                  <a16:creationId xmlns:a16="http://schemas.microsoft.com/office/drawing/2014/main" id="{26F69FDD-D6F2-4160-B628-C0AB55B66031}"/>
                </a:ext>
              </a:extLst>
            </p:cNvPr>
            <p:cNvGrpSpPr/>
            <p:nvPr/>
          </p:nvGrpSpPr>
          <p:grpSpPr>
            <a:xfrm>
              <a:off x="1973606" y="1180789"/>
              <a:ext cx="681530" cy="5175623"/>
              <a:chOff x="1973606" y="1095375"/>
              <a:chExt cx="681530" cy="5261037"/>
            </a:xfrm>
          </p:grpSpPr>
          <p:cxnSp>
            <p:nvCxnSpPr>
              <p:cNvPr id="270" name="Connecteur droit 269">
                <a:extLst>
                  <a:ext uri="{FF2B5EF4-FFF2-40B4-BE49-F238E27FC236}">
                    <a16:creationId xmlns:a16="http://schemas.microsoft.com/office/drawing/2014/main" id="{723C972A-289D-4C00-98AD-DAC4104EEFB0}"/>
                  </a:ext>
                </a:extLst>
              </p:cNvPr>
              <p:cNvCxnSpPr/>
              <p:nvPr/>
            </p:nvCxnSpPr>
            <p:spPr>
              <a:xfrm>
                <a:off x="2319015" y="109537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71" name="Groupe 270">
                <a:extLst>
                  <a:ext uri="{FF2B5EF4-FFF2-40B4-BE49-F238E27FC236}">
                    <a16:creationId xmlns:a16="http://schemas.microsoft.com/office/drawing/2014/main" id="{EB86449D-C918-409E-8D68-0D62A18C59AD}"/>
                  </a:ext>
                </a:extLst>
              </p:cNvPr>
              <p:cNvGrpSpPr/>
              <p:nvPr/>
            </p:nvGrpSpPr>
            <p:grpSpPr>
              <a:xfrm>
                <a:off x="1973606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E530DE79-5CCA-46F3-B7A4-4CEE657B1D2B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Ellipse 284">
                  <a:extLst>
                    <a:ext uri="{FF2B5EF4-FFF2-40B4-BE49-F238E27FC236}">
                      <a16:creationId xmlns:a16="http://schemas.microsoft.com/office/drawing/2014/main" id="{5D4C6847-D541-4803-AB59-ED97A8DF1A26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Arc partiel 285">
                  <a:extLst>
                    <a:ext uri="{FF2B5EF4-FFF2-40B4-BE49-F238E27FC236}">
                      <a16:creationId xmlns:a16="http://schemas.microsoft.com/office/drawing/2014/main" id="{F024C2DE-D668-47F1-B437-5705EF6C71FC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CC7926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88" name="Connecteur droit 287">
                  <a:extLst>
                    <a:ext uri="{FF2B5EF4-FFF2-40B4-BE49-F238E27FC236}">
                      <a16:creationId xmlns:a16="http://schemas.microsoft.com/office/drawing/2014/main" id="{22320935-3F33-4D19-969F-CCA7D328D24C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9" name="Connecteur droit 288">
                  <a:extLst>
                    <a:ext uri="{FF2B5EF4-FFF2-40B4-BE49-F238E27FC236}">
                      <a16:creationId xmlns:a16="http://schemas.microsoft.com/office/drawing/2014/main" id="{690DF433-0BC7-4133-B171-6E4459FD66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2" name="Groupe 271">
                <a:extLst>
                  <a:ext uri="{FF2B5EF4-FFF2-40B4-BE49-F238E27FC236}">
                    <a16:creationId xmlns:a16="http://schemas.microsoft.com/office/drawing/2014/main" id="{344D91B5-F312-4DA5-8EE9-71BDD85EE3B3}"/>
                  </a:ext>
                </a:extLst>
              </p:cNvPr>
              <p:cNvGrpSpPr/>
              <p:nvPr/>
            </p:nvGrpSpPr>
            <p:grpSpPr>
              <a:xfrm>
                <a:off x="1973606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75B3935C-4192-42AB-A77B-098981E0046B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Ellipse 279">
                  <a:extLst>
                    <a:ext uri="{FF2B5EF4-FFF2-40B4-BE49-F238E27FC236}">
                      <a16:creationId xmlns:a16="http://schemas.microsoft.com/office/drawing/2014/main" id="{548A51ED-504E-4568-94CC-BE8149735763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Arc partiel 280">
                  <a:extLst>
                    <a:ext uri="{FF2B5EF4-FFF2-40B4-BE49-F238E27FC236}">
                      <a16:creationId xmlns:a16="http://schemas.microsoft.com/office/drawing/2014/main" id="{49C0467F-7A72-4F23-86B3-C070E4A059B2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82" name="Connecteur droit 281">
                  <a:extLst>
                    <a:ext uri="{FF2B5EF4-FFF2-40B4-BE49-F238E27FC236}">
                      <a16:creationId xmlns:a16="http://schemas.microsoft.com/office/drawing/2014/main" id="{64D4E28A-E77F-4038-B2BB-1EAF0D16F49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3" name="Connecteur droit 282">
                  <a:extLst>
                    <a:ext uri="{FF2B5EF4-FFF2-40B4-BE49-F238E27FC236}">
                      <a16:creationId xmlns:a16="http://schemas.microsoft.com/office/drawing/2014/main" id="{EBE252FC-6064-4831-9C32-290F5B371D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3" name="Groupe 272">
                <a:extLst>
                  <a:ext uri="{FF2B5EF4-FFF2-40B4-BE49-F238E27FC236}">
                    <a16:creationId xmlns:a16="http://schemas.microsoft.com/office/drawing/2014/main" id="{D406152D-B55C-46B5-9795-55DC41EB4D06}"/>
                  </a:ext>
                </a:extLst>
              </p:cNvPr>
              <p:cNvGrpSpPr/>
              <p:nvPr/>
            </p:nvGrpSpPr>
            <p:grpSpPr>
              <a:xfrm>
                <a:off x="1973606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75DF5CC1-46F4-4C4D-A772-2BFA055C12A2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Ellipse 274">
                  <a:extLst>
                    <a:ext uri="{FF2B5EF4-FFF2-40B4-BE49-F238E27FC236}">
                      <a16:creationId xmlns:a16="http://schemas.microsoft.com/office/drawing/2014/main" id="{89227BEA-7051-4FBE-9AD9-B2CC843A229A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Arc partiel 275">
                  <a:extLst>
                    <a:ext uri="{FF2B5EF4-FFF2-40B4-BE49-F238E27FC236}">
                      <a16:creationId xmlns:a16="http://schemas.microsoft.com/office/drawing/2014/main" id="{006449C1-7253-4222-AAA1-BFEAF7BCB847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C8C422"/>
                </a:solidFill>
                <a:ln w="12700" cap="flat" cmpd="sng" algn="ctr">
                  <a:solidFill>
                    <a:srgbClr val="C8C422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77" name="Connecteur droit 276">
                  <a:extLst>
                    <a:ext uri="{FF2B5EF4-FFF2-40B4-BE49-F238E27FC236}">
                      <a16:creationId xmlns:a16="http://schemas.microsoft.com/office/drawing/2014/main" id="{76DCA8F3-689A-4E4F-A8D7-DFEB16620946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" name="Connecteur droit 277">
                  <a:extLst>
                    <a:ext uri="{FF2B5EF4-FFF2-40B4-BE49-F238E27FC236}">
                      <a16:creationId xmlns:a16="http://schemas.microsoft.com/office/drawing/2014/main" id="{F3693860-7675-4396-B218-A42D12155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0975BB39-4624-4402-83FA-FAF32EB306B7}"/>
                </a:ext>
              </a:extLst>
            </p:cNvPr>
            <p:cNvSpPr/>
            <p:nvPr/>
          </p:nvSpPr>
          <p:spPr>
            <a:xfrm>
              <a:off x="4798436" y="1141364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5DA777-EA8D-45C1-AB41-D8159FD79C2B}"/>
                </a:ext>
              </a:extLst>
            </p:cNvPr>
            <p:cNvSpPr/>
            <p:nvPr/>
          </p:nvSpPr>
          <p:spPr>
            <a:xfrm>
              <a:off x="7259098" y="1142252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4B93A68-B6F0-499D-8909-B519B352962A}"/>
                </a:ext>
              </a:extLst>
            </p:cNvPr>
            <p:cNvSpPr/>
            <p:nvPr/>
          </p:nvSpPr>
          <p:spPr>
            <a:xfrm>
              <a:off x="9735334" y="1144932"/>
              <a:ext cx="223844" cy="523738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10" name="Groupe 209">
              <a:extLst>
                <a:ext uri="{FF2B5EF4-FFF2-40B4-BE49-F238E27FC236}">
                  <a16:creationId xmlns:a16="http://schemas.microsoft.com/office/drawing/2014/main" id="{271A56F9-53FA-4C05-A922-3B395CC84976}"/>
                </a:ext>
              </a:extLst>
            </p:cNvPr>
            <p:cNvGrpSpPr/>
            <p:nvPr/>
          </p:nvGrpSpPr>
          <p:grpSpPr>
            <a:xfrm>
              <a:off x="4531539" y="1180789"/>
              <a:ext cx="698033" cy="5153234"/>
              <a:chOff x="4531539" y="1072986"/>
              <a:chExt cx="698033" cy="5261037"/>
            </a:xfrm>
          </p:grpSpPr>
          <p:cxnSp>
            <p:nvCxnSpPr>
              <p:cNvPr id="251" name="Connecteur droit 250">
                <a:extLst>
                  <a:ext uri="{FF2B5EF4-FFF2-40B4-BE49-F238E27FC236}">
                    <a16:creationId xmlns:a16="http://schemas.microsoft.com/office/drawing/2014/main" id="{30DB58A4-B2F0-45D8-9227-18AF89C59FD4}"/>
                  </a:ext>
                </a:extLst>
              </p:cNvPr>
              <p:cNvCxnSpPr/>
              <p:nvPr/>
            </p:nvCxnSpPr>
            <p:spPr>
              <a:xfrm>
                <a:off x="4908283" y="1072986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52" name="Groupe 251">
                <a:extLst>
                  <a:ext uri="{FF2B5EF4-FFF2-40B4-BE49-F238E27FC236}">
                    <a16:creationId xmlns:a16="http://schemas.microsoft.com/office/drawing/2014/main" id="{49240440-9B9C-4DD0-A39E-BC240402D56A}"/>
                  </a:ext>
                </a:extLst>
              </p:cNvPr>
              <p:cNvGrpSpPr/>
              <p:nvPr/>
            </p:nvGrpSpPr>
            <p:grpSpPr>
              <a:xfrm>
                <a:off x="4548042" y="181763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86D5EAAB-BFD6-4B0F-806E-4C68C453B145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" name="Ellipse 265">
                  <a:extLst>
                    <a:ext uri="{FF2B5EF4-FFF2-40B4-BE49-F238E27FC236}">
                      <a16:creationId xmlns:a16="http://schemas.microsoft.com/office/drawing/2014/main" id="{DAD5FA22-F5E1-48F6-8DF6-FBA29CA52587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Arc partiel 266">
                  <a:extLst>
                    <a:ext uri="{FF2B5EF4-FFF2-40B4-BE49-F238E27FC236}">
                      <a16:creationId xmlns:a16="http://schemas.microsoft.com/office/drawing/2014/main" id="{93C4D638-583D-4937-BDBE-24DDEA851AD3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68" name="Connecteur droit 267">
                  <a:extLst>
                    <a:ext uri="{FF2B5EF4-FFF2-40B4-BE49-F238E27FC236}">
                      <a16:creationId xmlns:a16="http://schemas.microsoft.com/office/drawing/2014/main" id="{75BE2FD5-107D-4D82-A7F9-9588D704AFD6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" name="Connecteur droit 268">
                  <a:extLst>
                    <a:ext uri="{FF2B5EF4-FFF2-40B4-BE49-F238E27FC236}">
                      <a16:creationId xmlns:a16="http://schemas.microsoft.com/office/drawing/2014/main" id="{BA977A37-A8A2-496F-A6A6-46C5FE7D66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3" name="Groupe 252">
                <a:extLst>
                  <a:ext uri="{FF2B5EF4-FFF2-40B4-BE49-F238E27FC236}">
                    <a16:creationId xmlns:a16="http://schemas.microsoft.com/office/drawing/2014/main" id="{5FE448A0-7C79-4456-B118-4910D54D8438}"/>
                  </a:ext>
                </a:extLst>
              </p:cNvPr>
              <p:cNvGrpSpPr/>
              <p:nvPr/>
            </p:nvGrpSpPr>
            <p:grpSpPr>
              <a:xfrm>
                <a:off x="4540101" y="35067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F1B4B716-B262-47AC-952A-EA6ADE102F64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Ellipse 260">
                  <a:extLst>
                    <a:ext uri="{FF2B5EF4-FFF2-40B4-BE49-F238E27FC236}">
                      <a16:creationId xmlns:a16="http://schemas.microsoft.com/office/drawing/2014/main" id="{C64B941A-2586-44FD-A6F7-94918A3D812C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2" name="Arc partiel 261">
                  <a:extLst>
                    <a:ext uri="{FF2B5EF4-FFF2-40B4-BE49-F238E27FC236}">
                      <a16:creationId xmlns:a16="http://schemas.microsoft.com/office/drawing/2014/main" id="{31944C6A-AC45-4FB6-927B-3C9546F5DBB5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BAC57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63" name="Connecteur droit 262">
                  <a:extLst>
                    <a:ext uri="{FF2B5EF4-FFF2-40B4-BE49-F238E27FC236}">
                      <a16:creationId xmlns:a16="http://schemas.microsoft.com/office/drawing/2014/main" id="{BAA052BA-1FE4-4BE6-B793-0D2DF81F24AE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" name="Connecteur droit 263">
                  <a:extLst>
                    <a:ext uri="{FF2B5EF4-FFF2-40B4-BE49-F238E27FC236}">
                      <a16:creationId xmlns:a16="http://schemas.microsoft.com/office/drawing/2014/main" id="{471F40A7-58F6-4621-8C3A-30173B3B2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4" name="Groupe 253">
                <a:extLst>
                  <a:ext uri="{FF2B5EF4-FFF2-40B4-BE49-F238E27FC236}">
                    <a16:creationId xmlns:a16="http://schemas.microsoft.com/office/drawing/2014/main" id="{09A05357-E985-4746-918E-391C1132EB93}"/>
                  </a:ext>
                </a:extLst>
              </p:cNvPr>
              <p:cNvGrpSpPr/>
              <p:nvPr/>
            </p:nvGrpSpPr>
            <p:grpSpPr>
              <a:xfrm>
                <a:off x="4531539" y="519584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611F2194-78A8-475E-ACA2-E4E4459F7777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Ellipse 255">
                  <a:extLst>
                    <a:ext uri="{FF2B5EF4-FFF2-40B4-BE49-F238E27FC236}">
                      <a16:creationId xmlns:a16="http://schemas.microsoft.com/office/drawing/2014/main" id="{3DEED1CA-8094-4553-B7AC-4B8452C74544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Arc partiel 256">
                  <a:extLst>
                    <a:ext uri="{FF2B5EF4-FFF2-40B4-BE49-F238E27FC236}">
                      <a16:creationId xmlns:a16="http://schemas.microsoft.com/office/drawing/2014/main" id="{B2368BF5-DAC3-4E1B-A283-A59C8E4E3BC9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E76CDD8A-6802-4D39-AF8C-6A74D51FFAF4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9" name="Connecteur droit 258">
                  <a:extLst>
                    <a:ext uri="{FF2B5EF4-FFF2-40B4-BE49-F238E27FC236}">
                      <a16:creationId xmlns:a16="http://schemas.microsoft.com/office/drawing/2014/main" id="{EC497853-A193-4286-8668-55166F8FB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211" name="Groupe 210">
              <a:extLst>
                <a:ext uri="{FF2B5EF4-FFF2-40B4-BE49-F238E27FC236}">
                  <a16:creationId xmlns:a16="http://schemas.microsoft.com/office/drawing/2014/main" id="{5835F017-07C8-4B7B-828E-126BDAA33172}"/>
                </a:ext>
              </a:extLst>
            </p:cNvPr>
            <p:cNvGrpSpPr/>
            <p:nvPr/>
          </p:nvGrpSpPr>
          <p:grpSpPr>
            <a:xfrm>
              <a:off x="7004937" y="1180789"/>
              <a:ext cx="687157" cy="5152173"/>
              <a:chOff x="7004937" y="1071925"/>
              <a:chExt cx="687157" cy="5261037"/>
            </a:xfrm>
          </p:grpSpPr>
          <p:cxnSp>
            <p:nvCxnSpPr>
              <p:cNvPr id="232" name="Connecteur droit 231">
                <a:extLst>
                  <a:ext uri="{FF2B5EF4-FFF2-40B4-BE49-F238E27FC236}">
                    <a16:creationId xmlns:a16="http://schemas.microsoft.com/office/drawing/2014/main" id="{EA8F4B9D-3283-45CD-B7EF-5855CB97FACE}"/>
                  </a:ext>
                </a:extLst>
              </p:cNvPr>
              <p:cNvCxnSpPr/>
              <p:nvPr/>
            </p:nvCxnSpPr>
            <p:spPr>
              <a:xfrm>
                <a:off x="7359946" y="107192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33" name="Groupe 232">
                <a:extLst>
                  <a:ext uri="{FF2B5EF4-FFF2-40B4-BE49-F238E27FC236}">
                    <a16:creationId xmlns:a16="http://schemas.microsoft.com/office/drawing/2014/main" id="{800C4813-989A-44F0-80E5-C0E2396FBC1D}"/>
                  </a:ext>
                </a:extLst>
              </p:cNvPr>
              <p:cNvGrpSpPr/>
              <p:nvPr/>
            </p:nvGrpSpPr>
            <p:grpSpPr>
              <a:xfrm>
                <a:off x="7010564" y="1817635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D014CD44-0513-4DB8-AD47-B0EE854BC209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Ellipse 246">
                  <a:extLst>
                    <a:ext uri="{FF2B5EF4-FFF2-40B4-BE49-F238E27FC236}">
                      <a16:creationId xmlns:a16="http://schemas.microsoft.com/office/drawing/2014/main" id="{2E2B08C1-CD62-4E45-AE91-8A955AA01CAB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15667F7E-EC0A-4D91-A05A-2B9AC22479E1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99533F7C-EA8A-4595-9195-4F4E99FDB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50" name="Arc partiel 249">
                  <a:extLst>
                    <a:ext uri="{FF2B5EF4-FFF2-40B4-BE49-F238E27FC236}">
                      <a16:creationId xmlns:a16="http://schemas.microsoft.com/office/drawing/2014/main" id="{C293CE90-5CBA-4C5C-B8F2-DDBA6B39B9CF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34" name="Groupe 233">
                <a:extLst>
                  <a:ext uri="{FF2B5EF4-FFF2-40B4-BE49-F238E27FC236}">
                    <a16:creationId xmlns:a16="http://schemas.microsoft.com/office/drawing/2014/main" id="{F61E19D0-417F-44C0-9175-949C282BCEDF}"/>
                  </a:ext>
                </a:extLst>
              </p:cNvPr>
              <p:cNvGrpSpPr/>
              <p:nvPr/>
            </p:nvGrpSpPr>
            <p:grpSpPr>
              <a:xfrm>
                <a:off x="7010564" y="350674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ECE0FE89-D60B-44BC-B895-35ED4D5C86B3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2" name="Ellipse 241">
                  <a:extLst>
                    <a:ext uri="{FF2B5EF4-FFF2-40B4-BE49-F238E27FC236}">
                      <a16:creationId xmlns:a16="http://schemas.microsoft.com/office/drawing/2014/main" id="{E23561AB-2A0B-47C1-B7AB-30EBFA68B356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3" name="Arc partiel 242">
                  <a:extLst>
                    <a:ext uri="{FF2B5EF4-FFF2-40B4-BE49-F238E27FC236}">
                      <a16:creationId xmlns:a16="http://schemas.microsoft.com/office/drawing/2014/main" id="{946D805B-4E84-4F4C-86B6-5BCAE84C5F63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523B12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A3C16695-B161-4DCE-AFF9-BF7A6D03D678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F6D1F432-6829-4619-A1EB-4D335B6E86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5" name="Groupe 234">
                <a:extLst>
                  <a:ext uri="{FF2B5EF4-FFF2-40B4-BE49-F238E27FC236}">
                    <a16:creationId xmlns:a16="http://schemas.microsoft.com/office/drawing/2014/main" id="{ECC76252-BC39-4F3A-AA1F-CFE11DFB2337}"/>
                  </a:ext>
                </a:extLst>
              </p:cNvPr>
              <p:cNvGrpSpPr/>
              <p:nvPr/>
            </p:nvGrpSpPr>
            <p:grpSpPr>
              <a:xfrm>
                <a:off x="7004937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8CD5A8C-3661-4695-9AA9-07A1828A6C2E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7" name="Ellipse 236">
                  <a:extLst>
                    <a:ext uri="{FF2B5EF4-FFF2-40B4-BE49-F238E27FC236}">
                      <a16:creationId xmlns:a16="http://schemas.microsoft.com/office/drawing/2014/main" id="{381EE3C6-A13D-4122-A67F-86EE41FC6752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8" name="Arc partiel 237">
                  <a:extLst>
                    <a:ext uri="{FF2B5EF4-FFF2-40B4-BE49-F238E27FC236}">
                      <a16:creationId xmlns:a16="http://schemas.microsoft.com/office/drawing/2014/main" id="{8B53849C-FB11-4726-94AE-E8E881D50C74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8A631E"/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39" name="Connecteur droit 238">
                  <a:extLst>
                    <a:ext uri="{FF2B5EF4-FFF2-40B4-BE49-F238E27FC236}">
                      <a16:creationId xmlns:a16="http://schemas.microsoft.com/office/drawing/2014/main" id="{B77A88C6-DB8E-4C11-B627-4024E91CFF6E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0" name="Connecteur droit 239">
                  <a:extLst>
                    <a:ext uri="{FF2B5EF4-FFF2-40B4-BE49-F238E27FC236}">
                      <a16:creationId xmlns:a16="http://schemas.microsoft.com/office/drawing/2014/main" id="{0E3677BF-914F-4738-8C46-4686DF2B48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212" name="Groupe 211">
              <a:extLst>
                <a:ext uri="{FF2B5EF4-FFF2-40B4-BE49-F238E27FC236}">
                  <a16:creationId xmlns:a16="http://schemas.microsoft.com/office/drawing/2014/main" id="{B737B0A8-CE21-4D37-A073-77BBFBCE4BDA}"/>
                </a:ext>
              </a:extLst>
            </p:cNvPr>
            <p:cNvGrpSpPr/>
            <p:nvPr/>
          </p:nvGrpSpPr>
          <p:grpSpPr>
            <a:xfrm>
              <a:off x="9481027" y="1180789"/>
              <a:ext cx="724324" cy="5187343"/>
              <a:chOff x="9481027" y="1107095"/>
              <a:chExt cx="724324" cy="5261037"/>
            </a:xfrm>
          </p:grpSpPr>
          <p:cxnSp>
            <p:nvCxnSpPr>
              <p:cNvPr id="213" name="Connecteur droit 212">
                <a:extLst>
                  <a:ext uri="{FF2B5EF4-FFF2-40B4-BE49-F238E27FC236}">
                    <a16:creationId xmlns:a16="http://schemas.microsoft.com/office/drawing/2014/main" id="{2B49396A-5682-40E7-BE3D-9FEB638979CC}"/>
                  </a:ext>
                </a:extLst>
              </p:cNvPr>
              <p:cNvCxnSpPr/>
              <p:nvPr/>
            </p:nvCxnSpPr>
            <p:spPr>
              <a:xfrm>
                <a:off x="9839367" y="1107095"/>
                <a:ext cx="0" cy="5261037"/>
              </a:xfrm>
              <a:prstGeom prst="line">
                <a:avLst/>
              </a:prstGeom>
              <a:noFill/>
              <a:ln w="76200" cap="rnd" cmpd="sng" algn="ctr">
                <a:solidFill>
                  <a:srgbClr val="5F99C9">
                    <a:lumMod val="50000"/>
                  </a:srgbClr>
                </a:solidFill>
                <a:prstDash val="solid"/>
              </a:ln>
              <a:effectLst/>
            </p:spPr>
          </p:cxnSp>
          <p:grpSp>
            <p:nvGrpSpPr>
              <p:cNvPr id="214" name="Groupe 213">
                <a:extLst>
                  <a:ext uri="{FF2B5EF4-FFF2-40B4-BE49-F238E27FC236}">
                    <a16:creationId xmlns:a16="http://schemas.microsoft.com/office/drawing/2014/main" id="{50FD6775-0A93-4349-9791-83C31B101625}"/>
                  </a:ext>
                </a:extLst>
              </p:cNvPr>
              <p:cNvGrpSpPr/>
              <p:nvPr/>
            </p:nvGrpSpPr>
            <p:grpSpPr>
              <a:xfrm>
                <a:off x="9481027" y="1816541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92B383E5-90FF-450C-9375-52B2C4A1705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8" name="Ellipse 227">
                  <a:extLst>
                    <a:ext uri="{FF2B5EF4-FFF2-40B4-BE49-F238E27FC236}">
                      <a16:creationId xmlns:a16="http://schemas.microsoft.com/office/drawing/2014/main" id="{42B7A2D8-10AA-4C30-9A3B-C2BE8262CDD1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9" name="Arc partiel 228">
                  <a:extLst>
                    <a:ext uri="{FF2B5EF4-FFF2-40B4-BE49-F238E27FC236}">
                      <a16:creationId xmlns:a16="http://schemas.microsoft.com/office/drawing/2014/main" id="{FEA3FDCF-3C30-49E3-8206-793FF91D00E9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30" name="Connecteur droit 229">
                  <a:extLst>
                    <a:ext uri="{FF2B5EF4-FFF2-40B4-BE49-F238E27FC236}">
                      <a16:creationId xmlns:a16="http://schemas.microsoft.com/office/drawing/2014/main" id="{D404E1A4-7E29-4572-AAA6-940C3141681F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83246B92-583F-4D42-BC6D-543FB6A0C1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5" name="Groupe 214">
                <a:extLst>
                  <a:ext uri="{FF2B5EF4-FFF2-40B4-BE49-F238E27FC236}">
                    <a16:creationId xmlns:a16="http://schemas.microsoft.com/office/drawing/2014/main" id="{EA6399BF-88F1-4D4A-92B3-F0090A1722BD}"/>
                  </a:ext>
                </a:extLst>
              </p:cNvPr>
              <p:cNvGrpSpPr/>
              <p:nvPr/>
            </p:nvGrpSpPr>
            <p:grpSpPr>
              <a:xfrm>
                <a:off x="9481027" y="3505646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6152DC65-F785-40B1-A100-6D1ADF8D152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3" name="Ellipse 222">
                  <a:extLst>
                    <a:ext uri="{FF2B5EF4-FFF2-40B4-BE49-F238E27FC236}">
                      <a16:creationId xmlns:a16="http://schemas.microsoft.com/office/drawing/2014/main" id="{715F6E00-D396-46AE-8690-9F316238761B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4" name="Arc partiel 223">
                  <a:extLst>
                    <a:ext uri="{FF2B5EF4-FFF2-40B4-BE49-F238E27FC236}">
                      <a16:creationId xmlns:a16="http://schemas.microsoft.com/office/drawing/2014/main" id="{DBE7BAB5-A82E-4DA2-81A0-2DFC000BAC43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25" name="Connecteur droit 224">
                  <a:extLst>
                    <a:ext uri="{FF2B5EF4-FFF2-40B4-BE49-F238E27FC236}">
                      <a16:creationId xmlns:a16="http://schemas.microsoft.com/office/drawing/2014/main" id="{0DD1AF87-894D-4F93-9152-DDA5265334D5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6" name="Connecteur droit 225">
                  <a:extLst>
                    <a:ext uri="{FF2B5EF4-FFF2-40B4-BE49-F238E27FC236}">
                      <a16:creationId xmlns:a16="http://schemas.microsoft.com/office/drawing/2014/main" id="{EFCE316C-EEAF-4D29-9E88-F54D5C188A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6" name="Groupe 215">
                <a:extLst>
                  <a:ext uri="{FF2B5EF4-FFF2-40B4-BE49-F238E27FC236}">
                    <a16:creationId xmlns:a16="http://schemas.microsoft.com/office/drawing/2014/main" id="{B0324464-9B2A-47A1-820F-3FAB9AFA89C1}"/>
                  </a:ext>
                </a:extLst>
              </p:cNvPr>
              <p:cNvGrpSpPr/>
              <p:nvPr/>
            </p:nvGrpSpPr>
            <p:grpSpPr>
              <a:xfrm>
                <a:off x="9523821" y="5194750"/>
                <a:ext cx="681530" cy="681531"/>
                <a:chOff x="7779895" y="2578308"/>
                <a:chExt cx="1873771" cy="1873771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658BADB4-9041-4B39-931D-760D698D02AD}"/>
                    </a:ext>
                  </a:extLst>
                </p:cNvPr>
                <p:cNvSpPr/>
                <p:nvPr/>
              </p:nvSpPr>
              <p:spPr>
                <a:xfrm>
                  <a:off x="8439463" y="2878111"/>
                  <a:ext cx="569626" cy="73451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" name="Ellipse 217">
                  <a:extLst>
                    <a:ext uri="{FF2B5EF4-FFF2-40B4-BE49-F238E27FC236}">
                      <a16:creationId xmlns:a16="http://schemas.microsoft.com/office/drawing/2014/main" id="{C094D026-57EA-45D2-88DB-76D365010026}"/>
                    </a:ext>
                  </a:extLst>
                </p:cNvPr>
                <p:cNvSpPr/>
                <p:nvPr/>
              </p:nvSpPr>
              <p:spPr>
                <a:xfrm>
                  <a:off x="7779895" y="2578308"/>
                  <a:ext cx="1873771" cy="1873771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5F99C9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" name="Arc partiel 218">
                  <a:extLst>
                    <a:ext uri="{FF2B5EF4-FFF2-40B4-BE49-F238E27FC236}">
                      <a16:creationId xmlns:a16="http://schemas.microsoft.com/office/drawing/2014/main" id="{7BC15C36-7CD9-45F5-9C0E-D086CFD355F3}"/>
                    </a:ext>
                  </a:extLst>
                </p:cNvPr>
                <p:cNvSpPr/>
                <p:nvPr/>
              </p:nvSpPr>
              <p:spPr>
                <a:xfrm>
                  <a:off x="7899816" y="2698229"/>
                  <a:ext cx="1633928" cy="1633928"/>
                </a:xfrm>
                <a:prstGeom prst="pie">
                  <a:avLst>
                    <a:gd name="adj1" fmla="val 54472"/>
                    <a:gd name="adj2" fmla="val 10856956"/>
                  </a:avLst>
                </a:prstGeom>
                <a:solidFill>
                  <a:srgbClr val="D49F3A">
                    <a:lumMod val="75000"/>
                  </a:srgbClr>
                </a:solidFill>
                <a:ln w="12700" cap="flat" cmpd="sng" algn="ctr">
                  <a:solidFill>
                    <a:srgbClr val="A31D2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20" name="Connecteur droit 219">
                  <a:extLst>
                    <a:ext uri="{FF2B5EF4-FFF2-40B4-BE49-F238E27FC236}">
                      <a16:creationId xmlns:a16="http://schemas.microsoft.com/office/drawing/2014/main" id="{9FB5F72E-5D68-44E3-9B3A-1566F214A3B9}"/>
                    </a:ext>
                  </a:extLst>
                </p:cNvPr>
                <p:cNvCxnSpPr/>
                <p:nvPr/>
              </p:nvCxnSpPr>
              <p:spPr>
                <a:xfrm>
                  <a:off x="7899816" y="3335310"/>
                  <a:ext cx="163392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" name="Connecteur droit 220">
                  <a:extLst>
                    <a:ext uri="{FF2B5EF4-FFF2-40B4-BE49-F238E27FC236}">
                      <a16:creationId xmlns:a16="http://schemas.microsoft.com/office/drawing/2014/main" id="{0D03A7ED-12C9-4223-BE64-F2D43AD44D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12176" y="3202900"/>
                  <a:ext cx="122669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87" y="258243"/>
            <a:ext cx="11012488" cy="865186"/>
          </a:xfrm>
        </p:spPr>
        <p:txBody>
          <a:bodyPr/>
          <a:lstStyle/>
          <a:p>
            <a:r>
              <a:rPr lang="en-GB" dirty="0"/>
              <a:t>In Reality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40</a:t>
            </a:fld>
            <a:endParaRPr lang="en-GB" dirty="0"/>
          </a:p>
        </p:txBody>
      </p:sp>
      <p:sp>
        <p:nvSpPr>
          <p:cNvPr id="8" name="Date Placeholder 5"/>
          <p:cNvSpPr txBox="1">
            <a:spLocks/>
          </p:cNvSpPr>
          <p:nvPr/>
        </p:nvSpPr>
        <p:spPr>
          <a:xfrm>
            <a:off x="5187696" y="66002"/>
            <a:ext cx="1259191" cy="1965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Étienne Bourbeau</a:t>
            </a:r>
          </a:p>
        </p:txBody>
      </p:sp>
      <p:cxnSp>
        <p:nvCxnSpPr>
          <p:cNvPr id="287" name="Connecteur droit avec flèche 286">
            <a:extLst>
              <a:ext uri="{FF2B5EF4-FFF2-40B4-BE49-F238E27FC236}">
                <a16:creationId xmlns:a16="http://schemas.microsoft.com/office/drawing/2014/main" id="{2A18BC74-2319-4AFF-BB14-B5A32ED3071C}"/>
              </a:ext>
            </a:extLst>
          </p:cNvPr>
          <p:cNvCxnSpPr>
            <a:cxnSpLocks/>
          </p:cNvCxnSpPr>
          <p:nvPr/>
        </p:nvCxnSpPr>
        <p:spPr>
          <a:xfrm flipH="1">
            <a:off x="4496483" y="1058516"/>
            <a:ext cx="6240116" cy="5049485"/>
          </a:xfrm>
          <a:prstGeom prst="straightConnector1">
            <a:avLst/>
          </a:prstGeom>
          <a:noFill/>
          <a:ln w="76200" cap="rnd" cmpd="sng" algn="ctr">
            <a:solidFill>
              <a:schemeClr val="accent1"/>
            </a:solidFill>
            <a:prstDash val="solid"/>
            <a:tailEnd type="triangle"/>
          </a:ln>
          <a:effectLst/>
        </p:spPr>
      </p:cxnSp>
      <p:sp>
        <p:nvSpPr>
          <p:cNvPr id="181" name="Ellipse 180">
            <a:extLst>
              <a:ext uri="{FF2B5EF4-FFF2-40B4-BE49-F238E27FC236}">
                <a16:creationId xmlns:a16="http://schemas.microsoft.com/office/drawing/2014/main" id="{2D1C0F1A-C5DB-4304-8E01-1EE5376C6BD3}"/>
              </a:ext>
            </a:extLst>
          </p:cNvPr>
          <p:cNvSpPr/>
          <p:nvPr/>
        </p:nvSpPr>
        <p:spPr>
          <a:xfrm>
            <a:off x="6837109" y="1662399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906246CC-0A8A-43AD-80ED-3990CD69393B}"/>
              </a:ext>
            </a:extLst>
          </p:cNvPr>
          <p:cNvSpPr/>
          <p:nvPr/>
        </p:nvSpPr>
        <p:spPr>
          <a:xfrm>
            <a:off x="6847694" y="3311470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6B96A3C6-B7C4-45EA-913B-E90631348E56}"/>
              </a:ext>
            </a:extLst>
          </p:cNvPr>
          <p:cNvSpPr/>
          <p:nvPr/>
        </p:nvSpPr>
        <p:spPr>
          <a:xfrm>
            <a:off x="4368626" y="5051868"/>
            <a:ext cx="1046211" cy="970960"/>
          </a:xfrm>
          <a:prstGeom prst="ellipse">
            <a:avLst/>
          </a:prstGeom>
          <a:solidFill>
            <a:srgbClr val="3BE93F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09E7B1A-FDFE-4FF5-948C-5E3C1D9CBB0C}"/>
              </a:ext>
            </a:extLst>
          </p:cNvPr>
          <p:cNvSpPr/>
          <p:nvPr/>
        </p:nvSpPr>
        <p:spPr>
          <a:xfrm>
            <a:off x="4351053" y="3356003"/>
            <a:ext cx="1046211" cy="970960"/>
          </a:xfrm>
          <a:prstGeom prst="ellipse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07D272B2-8CE5-46DB-896C-337006615538}"/>
              </a:ext>
            </a:extLst>
          </p:cNvPr>
          <p:cNvSpPr/>
          <p:nvPr/>
        </p:nvSpPr>
        <p:spPr>
          <a:xfrm>
            <a:off x="6829033" y="5024460"/>
            <a:ext cx="1046211" cy="970960"/>
          </a:xfrm>
          <a:prstGeom prst="ellipse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32115B7-B495-4647-A107-29D653C757C5}"/>
              </a:ext>
            </a:extLst>
          </p:cNvPr>
          <p:cNvSpPr/>
          <p:nvPr/>
        </p:nvSpPr>
        <p:spPr>
          <a:xfrm>
            <a:off x="9312264" y="1662399"/>
            <a:ext cx="1046211" cy="970960"/>
          </a:xfrm>
          <a:prstGeom prst="ellipse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D79887F6-9B93-4D91-947C-B7CBE71C29A8}"/>
              </a:ext>
            </a:extLst>
          </p:cNvPr>
          <p:cNvSpPr/>
          <p:nvPr/>
        </p:nvSpPr>
        <p:spPr>
          <a:xfrm>
            <a:off x="9303823" y="3348212"/>
            <a:ext cx="1046211" cy="970960"/>
          </a:xfrm>
          <a:prstGeom prst="ellipse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4458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light in the 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“dust logger” (deployment only)</a:t>
            </a:r>
          </a:p>
          <a:p>
            <a:r>
              <a:rPr lang="en-US" dirty="0"/>
              <a:t>Occasional glowing due to the DOM HV supply </a:t>
            </a:r>
          </a:p>
          <a:p>
            <a:r>
              <a:rPr lang="en-US" dirty="0"/>
              <a:t>Dark noise – mostly single hits, mostly in the glass, radioactive decay, scintillation (hundreds of Hz per DOM)</a:t>
            </a:r>
          </a:p>
          <a:p>
            <a:r>
              <a:rPr lang="en-US" dirty="0"/>
              <a:t>Cosmic ray muons (several kHz)</a:t>
            </a:r>
          </a:p>
          <a:p>
            <a:r>
              <a:rPr lang="en-US" dirty="0"/>
              <a:t>Products from neutrino interactions</a:t>
            </a:r>
          </a:p>
          <a:p>
            <a:r>
              <a:rPr lang="en-US" dirty="0"/>
              <a:t>Artificial light sources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LED flashers</a:t>
            </a:r>
          </a:p>
          <a:p>
            <a:pPr lvl="1"/>
            <a:r>
              <a:rPr lang="en-US" dirty="0"/>
              <a:t>Laser “standard candle” 💀</a:t>
            </a:r>
          </a:p>
          <a:p>
            <a:pPr lvl="1"/>
            <a:r>
              <a:rPr lang="en-US" dirty="0"/>
              <a:t>Laser lighting for the “Swedish camera” (R.I.P.)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36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144" y="89933"/>
            <a:ext cx="9322856" cy="840268"/>
          </a:xfrm>
        </p:spPr>
        <p:txBody>
          <a:bodyPr/>
          <a:lstStyle/>
          <a:p>
            <a:r>
              <a:rPr lang="en-US" dirty="0"/>
              <a:t>Calibration: from photon to data</a:t>
            </a:r>
          </a:p>
        </p:txBody>
      </p:sp>
      <p:pic>
        <p:nvPicPr>
          <p:cNvPr id="4" name="Picture 2" descr="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5" r="81506" b="21530"/>
          <a:stretch>
            <a:fillRect/>
          </a:stretch>
        </p:blipFill>
        <p:spPr bwMode="auto">
          <a:xfrm>
            <a:off x="8423919" y="1855037"/>
            <a:ext cx="1566862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2394989" y="2862158"/>
            <a:ext cx="1176637" cy="518766"/>
          </a:xfrm>
          <a:custGeom>
            <a:avLst/>
            <a:gdLst>
              <a:gd name="connsiteX0" fmla="*/ 17886 w 1699130"/>
              <a:gd name="connsiteY0" fmla="*/ 0 h 518766"/>
              <a:gd name="connsiteX1" fmla="*/ 0 w 1699130"/>
              <a:gd name="connsiteY1" fmla="*/ 89442 h 518766"/>
              <a:gd name="connsiteX2" fmla="*/ 17886 w 1699130"/>
              <a:gd name="connsiteY2" fmla="*/ 196773 h 518766"/>
              <a:gd name="connsiteX3" fmla="*/ 71543 w 1699130"/>
              <a:gd name="connsiteY3" fmla="*/ 357769 h 518766"/>
              <a:gd name="connsiteX4" fmla="*/ 125199 w 1699130"/>
              <a:gd name="connsiteY4" fmla="*/ 482989 h 518766"/>
              <a:gd name="connsiteX5" fmla="*/ 160971 w 1699130"/>
              <a:gd name="connsiteY5" fmla="*/ 518766 h 518766"/>
              <a:gd name="connsiteX6" fmla="*/ 214627 w 1699130"/>
              <a:gd name="connsiteY6" fmla="*/ 465100 h 518766"/>
              <a:gd name="connsiteX7" fmla="*/ 286170 w 1699130"/>
              <a:gd name="connsiteY7" fmla="*/ 339881 h 518766"/>
              <a:gd name="connsiteX8" fmla="*/ 339826 w 1699130"/>
              <a:gd name="connsiteY8" fmla="*/ 268327 h 518766"/>
              <a:gd name="connsiteX9" fmla="*/ 357712 w 1699130"/>
              <a:gd name="connsiteY9" fmla="*/ 53665 h 518766"/>
              <a:gd name="connsiteX10" fmla="*/ 411369 w 1699130"/>
              <a:gd name="connsiteY10" fmla="*/ 17888 h 518766"/>
              <a:gd name="connsiteX11" fmla="*/ 482911 w 1699130"/>
              <a:gd name="connsiteY11" fmla="*/ 143108 h 518766"/>
              <a:gd name="connsiteX12" fmla="*/ 500797 w 1699130"/>
              <a:gd name="connsiteY12" fmla="*/ 375658 h 518766"/>
              <a:gd name="connsiteX13" fmla="*/ 572339 w 1699130"/>
              <a:gd name="connsiteY13" fmla="*/ 357769 h 518766"/>
              <a:gd name="connsiteX14" fmla="*/ 661767 w 1699130"/>
              <a:gd name="connsiteY14" fmla="*/ 214661 h 518766"/>
              <a:gd name="connsiteX15" fmla="*/ 697538 w 1699130"/>
              <a:gd name="connsiteY15" fmla="*/ 107331 h 518766"/>
              <a:gd name="connsiteX16" fmla="*/ 715423 w 1699130"/>
              <a:gd name="connsiteY16" fmla="*/ 53665 h 518766"/>
              <a:gd name="connsiteX17" fmla="*/ 822737 w 1699130"/>
              <a:gd name="connsiteY17" fmla="*/ 71554 h 518766"/>
              <a:gd name="connsiteX18" fmla="*/ 840622 w 1699130"/>
              <a:gd name="connsiteY18" fmla="*/ 143108 h 518766"/>
              <a:gd name="connsiteX19" fmla="*/ 912165 w 1699130"/>
              <a:gd name="connsiteY19" fmla="*/ 393546 h 518766"/>
              <a:gd name="connsiteX20" fmla="*/ 965821 w 1699130"/>
              <a:gd name="connsiteY20" fmla="*/ 375658 h 518766"/>
              <a:gd name="connsiteX21" fmla="*/ 1019478 w 1699130"/>
              <a:gd name="connsiteY21" fmla="*/ 268327 h 518766"/>
              <a:gd name="connsiteX22" fmla="*/ 1037364 w 1699130"/>
              <a:gd name="connsiteY22" fmla="*/ 143108 h 518766"/>
              <a:gd name="connsiteX23" fmla="*/ 1144677 w 1699130"/>
              <a:gd name="connsiteY23" fmla="*/ 89442 h 518766"/>
              <a:gd name="connsiteX24" fmla="*/ 1198334 w 1699130"/>
              <a:gd name="connsiteY24" fmla="*/ 107331 h 518766"/>
              <a:gd name="connsiteX25" fmla="*/ 1251991 w 1699130"/>
              <a:gd name="connsiteY25" fmla="*/ 232550 h 518766"/>
              <a:gd name="connsiteX26" fmla="*/ 1323533 w 1699130"/>
              <a:gd name="connsiteY26" fmla="*/ 339881 h 518766"/>
              <a:gd name="connsiteX27" fmla="*/ 1395075 w 1699130"/>
              <a:gd name="connsiteY27" fmla="*/ 357769 h 518766"/>
              <a:gd name="connsiteX28" fmla="*/ 1466618 w 1699130"/>
              <a:gd name="connsiteY28" fmla="*/ 339881 h 518766"/>
              <a:gd name="connsiteX29" fmla="*/ 1520274 w 1699130"/>
              <a:gd name="connsiteY29" fmla="*/ 160996 h 518766"/>
              <a:gd name="connsiteX30" fmla="*/ 1538160 w 1699130"/>
              <a:gd name="connsiteY30" fmla="*/ 89442 h 518766"/>
              <a:gd name="connsiteX31" fmla="*/ 1591817 w 1699130"/>
              <a:gd name="connsiteY31" fmla="*/ 71554 h 518766"/>
              <a:gd name="connsiteX32" fmla="*/ 1699130 w 1699130"/>
              <a:gd name="connsiteY32" fmla="*/ 53665 h 51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9130" h="518766">
                <a:moveTo>
                  <a:pt x="17886" y="0"/>
                </a:moveTo>
                <a:cubicBezTo>
                  <a:pt x="11924" y="29814"/>
                  <a:pt x="0" y="59038"/>
                  <a:pt x="0" y="89442"/>
                </a:cubicBezTo>
                <a:cubicBezTo>
                  <a:pt x="0" y="125712"/>
                  <a:pt x="10774" y="161207"/>
                  <a:pt x="17886" y="196773"/>
                </a:cubicBezTo>
                <a:cubicBezTo>
                  <a:pt x="35012" y="282415"/>
                  <a:pt x="37805" y="267786"/>
                  <a:pt x="71543" y="357769"/>
                </a:cubicBezTo>
                <a:cubicBezTo>
                  <a:pt x="91984" y="412287"/>
                  <a:pt x="89305" y="429140"/>
                  <a:pt x="125199" y="482989"/>
                </a:cubicBezTo>
                <a:cubicBezTo>
                  <a:pt x="134553" y="497022"/>
                  <a:pt x="149047" y="506840"/>
                  <a:pt x="160971" y="518766"/>
                </a:cubicBezTo>
                <a:cubicBezTo>
                  <a:pt x="178856" y="500877"/>
                  <a:pt x="198435" y="484534"/>
                  <a:pt x="214627" y="465100"/>
                </a:cubicBezTo>
                <a:cubicBezTo>
                  <a:pt x="263855" y="406016"/>
                  <a:pt x="242438" y="409863"/>
                  <a:pt x="286170" y="339881"/>
                </a:cubicBezTo>
                <a:cubicBezTo>
                  <a:pt x="301969" y="314599"/>
                  <a:pt x="321941" y="292178"/>
                  <a:pt x="339826" y="268327"/>
                </a:cubicBezTo>
                <a:cubicBezTo>
                  <a:pt x="345788" y="196773"/>
                  <a:pt x="337989" y="122705"/>
                  <a:pt x="357712" y="53665"/>
                </a:cubicBezTo>
                <a:cubicBezTo>
                  <a:pt x="363617" y="32995"/>
                  <a:pt x="390290" y="13671"/>
                  <a:pt x="411369" y="17888"/>
                </a:cubicBezTo>
                <a:cubicBezTo>
                  <a:pt x="425413" y="20697"/>
                  <a:pt x="482820" y="142927"/>
                  <a:pt x="482911" y="143108"/>
                </a:cubicBezTo>
                <a:cubicBezTo>
                  <a:pt x="488873" y="220625"/>
                  <a:pt x="470899" y="303891"/>
                  <a:pt x="500797" y="375658"/>
                </a:cubicBezTo>
                <a:cubicBezTo>
                  <a:pt x="510250" y="398349"/>
                  <a:pt x="554959" y="375152"/>
                  <a:pt x="572339" y="357769"/>
                </a:cubicBezTo>
                <a:cubicBezTo>
                  <a:pt x="612111" y="317990"/>
                  <a:pt x="661767" y="214661"/>
                  <a:pt x="661767" y="214661"/>
                </a:cubicBezTo>
                <a:lnTo>
                  <a:pt x="697538" y="107331"/>
                </a:lnTo>
                <a:lnTo>
                  <a:pt x="715423" y="53665"/>
                </a:lnTo>
                <a:cubicBezTo>
                  <a:pt x="751194" y="59628"/>
                  <a:pt x="793229" y="50473"/>
                  <a:pt x="822737" y="71554"/>
                </a:cubicBezTo>
                <a:cubicBezTo>
                  <a:pt x="842742" y="85845"/>
                  <a:pt x="837750" y="118691"/>
                  <a:pt x="840622" y="143108"/>
                </a:cubicBezTo>
                <a:cubicBezTo>
                  <a:pt x="870605" y="398007"/>
                  <a:pt x="782170" y="350209"/>
                  <a:pt x="912165" y="393546"/>
                </a:cubicBezTo>
                <a:cubicBezTo>
                  <a:pt x="930050" y="387583"/>
                  <a:pt x="951100" y="387437"/>
                  <a:pt x="965821" y="375658"/>
                </a:cubicBezTo>
                <a:cubicBezTo>
                  <a:pt x="997342" y="350437"/>
                  <a:pt x="1007696" y="303679"/>
                  <a:pt x="1019478" y="268327"/>
                </a:cubicBezTo>
                <a:cubicBezTo>
                  <a:pt x="1025440" y="226587"/>
                  <a:pt x="1020242" y="181638"/>
                  <a:pt x="1037364" y="143108"/>
                </a:cubicBezTo>
                <a:cubicBezTo>
                  <a:pt x="1049423" y="115970"/>
                  <a:pt x="1120866" y="97380"/>
                  <a:pt x="1144677" y="89442"/>
                </a:cubicBezTo>
                <a:cubicBezTo>
                  <a:pt x="1162563" y="95405"/>
                  <a:pt x="1183613" y="95552"/>
                  <a:pt x="1198334" y="107331"/>
                </a:cubicBezTo>
                <a:cubicBezTo>
                  <a:pt x="1252584" y="150738"/>
                  <a:pt x="1223354" y="175266"/>
                  <a:pt x="1251991" y="232550"/>
                </a:cubicBezTo>
                <a:cubicBezTo>
                  <a:pt x="1271217" y="271008"/>
                  <a:pt x="1281821" y="329451"/>
                  <a:pt x="1323533" y="339881"/>
                </a:cubicBezTo>
                <a:lnTo>
                  <a:pt x="1395075" y="357769"/>
                </a:lnTo>
                <a:cubicBezTo>
                  <a:pt x="1418923" y="351806"/>
                  <a:pt x="1447735" y="355619"/>
                  <a:pt x="1466618" y="339881"/>
                </a:cubicBezTo>
                <a:cubicBezTo>
                  <a:pt x="1507980" y="305407"/>
                  <a:pt x="1512461" y="200066"/>
                  <a:pt x="1520274" y="160996"/>
                </a:cubicBezTo>
                <a:cubicBezTo>
                  <a:pt x="1525095" y="136888"/>
                  <a:pt x="1522803" y="108641"/>
                  <a:pt x="1538160" y="89442"/>
                </a:cubicBezTo>
                <a:cubicBezTo>
                  <a:pt x="1549937" y="74719"/>
                  <a:pt x="1573689" y="76734"/>
                  <a:pt x="1591817" y="71554"/>
                </a:cubicBezTo>
                <a:cubicBezTo>
                  <a:pt x="1664540" y="50773"/>
                  <a:pt x="1643816" y="53665"/>
                  <a:pt x="1699130" y="53665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3-05-01 at 7.56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25" y="1855037"/>
            <a:ext cx="3779160" cy="228299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7350785" y="2862158"/>
            <a:ext cx="1073135" cy="518766"/>
          </a:xfrm>
          <a:custGeom>
            <a:avLst/>
            <a:gdLst>
              <a:gd name="connsiteX0" fmla="*/ 17886 w 1699130"/>
              <a:gd name="connsiteY0" fmla="*/ 0 h 518766"/>
              <a:gd name="connsiteX1" fmla="*/ 0 w 1699130"/>
              <a:gd name="connsiteY1" fmla="*/ 89442 h 518766"/>
              <a:gd name="connsiteX2" fmla="*/ 17886 w 1699130"/>
              <a:gd name="connsiteY2" fmla="*/ 196773 h 518766"/>
              <a:gd name="connsiteX3" fmla="*/ 71543 w 1699130"/>
              <a:gd name="connsiteY3" fmla="*/ 357769 h 518766"/>
              <a:gd name="connsiteX4" fmla="*/ 125199 w 1699130"/>
              <a:gd name="connsiteY4" fmla="*/ 482989 h 518766"/>
              <a:gd name="connsiteX5" fmla="*/ 160971 w 1699130"/>
              <a:gd name="connsiteY5" fmla="*/ 518766 h 518766"/>
              <a:gd name="connsiteX6" fmla="*/ 214627 w 1699130"/>
              <a:gd name="connsiteY6" fmla="*/ 465100 h 518766"/>
              <a:gd name="connsiteX7" fmla="*/ 286170 w 1699130"/>
              <a:gd name="connsiteY7" fmla="*/ 339881 h 518766"/>
              <a:gd name="connsiteX8" fmla="*/ 339826 w 1699130"/>
              <a:gd name="connsiteY8" fmla="*/ 268327 h 518766"/>
              <a:gd name="connsiteX9" fmla="*/ 357712 w 1699130"/>
              <a:gd name="connsiteY9" fmla="*/ 53665 h 518766"/>
              <a:gd name="connsiteX10" fmla="*/ 411369 w 1699130"/>
              <a:gd name="connsiteY10" fmla="*/ 17888 h 518766"/>
              <a:gd name="connsiteX11" fmla="*/ 482911 w 1699130"/>
              <a:gd name="connsiteY11" fmla="*/ 143108 h 518766"/>
              <a:gd name="connsiteX12" fmla="*/ 500797 w 1699130"/>
              <a:gd name="connsiteY12" fmla="*/ 375658 h 518766"/>
              <a:gd name="connsiteX13" fmla="*/ 572339 w 1699130"/>
              <a:gd name="connsiteY13" fmla="*/ 357769 h 518766"/>
              <a:gd name="connsiteX14" fmla="*/ 661767 w 1699130"/>
              <a:gd name="connsiteY14" fmla="*/ 214661 h 518766"/>
              <a:gd name="connsiteX15" fmla="*/ 697538 w 1699130"/>
              <a:gd name="connsiteY15" fmla="*/ 107331 h 518766"/>
              <a:gd name="connsiteX16" fmla="*/ 715423 w 1699130"/>
              <a:gd name="connsiteY16" fmla="*/ 53665 h 518766"/>
              <a:gd name="connsiteX17" fmla="*/ 822737 w 1699130"/>
              <a:gd name="connsiteY17" fmla="*/ 71554 h 518766"/>
              <a:gd name="connsiteX18" fmla="*/ 840622 w 1699130"/>
              <a:gd name="connsiteY18" fmla="*/ 143108 h 518766"/>
              <a:gd name="connsiteX19" fmla="*/ 912165 w 1699130"/>
              <a:gd name="connsiteY19" fmla="*/ 393546 h 518766"/>
              <a:gd name="connsiteX20" fmla="*/ 965821 w 1699130"/>
              <a:gd name="connsiteY20" fmla="*/ 375658 h 518766"/>
              <a:gd name="connsiteX21" fmla="*/ 1019478 w 1699130"/>
              <a:gd name="connsiteY21" fmla="*/ 268327 h 518766"/>
              <a:gd name="connsiteX22" fmla="*/ 1037364 w 1699130"/>
              <a:gd name="connsiteY22" fmla="*/ 143108 h 518766"/>
              <a:gd name="connsiteX23" fmla="*/ 1144677 w 1699130"/>
              <a:gd name="connsiteY23" fmla="*/ 89442 h 518766"/>
              <a:gd name="connsiteX24" fmla="*/ 1198334 w 1699130"/>
              <a:gd name="connsiteY24" fmla="*/ 107331 h 518766"/>
              <a:gd name="connsiteX25" fmla="*/ 1251991 w 1699130"/>
              <a:gd name="connsiteY25" fmla="*/ 232550 h 518766"/>
              <a:gd name="connsiteX26" fmla="*/ 1323533 w 1699130"/>
              <a:gd name="connsiteY26" fmla="*/ 339881 h 518766"/>
              <a:gd name="connsiteX27" fmla="*/ 1395075 w 1699130"/>
              <a:gd name="connsiteY27" fmla="*/ 357769 h 518766"/>
              <a:gd name="connsiteX28" fmla="*/ 1466618 w 1699130"/>
              <a:gd name="connsiteY28" fmla="*/ 339881 h 518766"/>
              <a:gd name="connsiteX29" fmla="*/ 1520274 w 1699130"/>
              <a:gd name="connsiteY29" fmla="*/ 160996 h 518766"/>
              <a:gd name="connsiteX30" fmla="*/ 1538160 w 1699130"/>
              <a:gd name="connsiteY30" fmla="*/ 89442 h 518766"/>
              <a:gd name="connsiteX31" fmla="*/ 1591817 w 1699130"/>
              <a:gd name="connsiteY31" fmla="*/ 71554 h 518766"/>
              <a:gd name="connsiteX32" fmla="*/ 1699130 w 1699130"/>
              <a:gd name="connsiteY32" fmla="*/ 53665 h 51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9130" h="518766">
                <a:moveTo>
                  <a:pt x="17886" y="0"/>
                </a:moveTo>
                <a:cubicBezTo>
                  <a:pt x="11924" y="29814"/>
                  <a:pt x="0" y="59038"/>
                  <a:pt x="0" y="89442"/>
                </a:cubicBezTo>
                <a:cubicBezTo>
                  <a:pt x="0" y="125712"/>
                  <a:pt x="10774" y="161207"/>
                  <a:pt x="17886" y="196773"/>
                </a:cubicBezTo>
                <a:cubicBezTo>
                  <a:pt x="35012" y="282415"/>
                  <a:pt x="37805" y="267786"/>
                  <a:pt x="71543" y="357769"/>
                </a:cubicBezTo>
                <a:cubicBezTo>
                  <a:pt x="91984" y="412287"/>
                  <a:pt x="89305" y="429140"/>
                  <a:pt x="125199" y="482989"/>
                </a:cubicBezTo>
                <a:cubicBezTo>
                  <a:pt x="134553" y="497022"/>
                  <a:pt x="149047" y="506840"/>
                  <a:pt x="160971" y="518766"/>
                </a:cubicBezTo>
                <a:cubicBezTo>
                  <a:pt x="178856" y="500877"/>
                  <a:pt x="198435" y="484534"/>
                  <a:pt x="214627" y="465100"/>
                </a:cubicBezTo>
                <a:cubicBezTo>
                  <a:pt x="263855" y="406016"/>
                  <a:pt x="242438" y="409863"/>
                  <a:pt x="286170" y="339881"/>
                </a:cubicBezTo>
                <a:cubicBezTo>
                  <a:pt x="301969" y="314599"/>
                  <a:pt x="321941" y="292178"/>
                  <a:pt x="339826" y="268327"/>
                </a:cubicBezTo>
                <a:cubicBezTo>
                  <a:pt x="345788" y="196773"/>
                  <a:pt x="337989" y="122705"/>
                  <a:pt x="357712" y="53665"/>
                </a:cubicBezTo>
                <a:cubicBezTo>
                  <a:pt x="363617" y="32995"/>
                  <a:pt x="390290" y="13671"/>
                  <a:pt x="411369" y="17888"/>
                </a:cubicBezTo>
                <a:cubicBezTo>
                  <a:pt x="425413" y="20697"/>
                  <a:pt x="482820" y="142927"/>
                  <a:pt x="482911" y="143108"/>
                </a:cubicBezTo>
                <a:cubicBezTo>
                  <a:pt x="488873" y="220625"/>
                  <a:pt x="470899" y="303891"/>
                  <a:pt x="500797" y="375658"/>
                </a:cubicBezTo>
                <a:cubicBezTo>
                  <a:pt x="510250" y="398349"/>
                  <a:pt x="554959" y="375152"/>
                  <a:pt x="572339" y="357769"/>
                </a:cubicBezTo>
                <a:cubicBezTo>
                  <a:pt x="612111" y="317990"/>
                  <a:pt x="661767" y="214661"/>
                  <a:pt x="661767" y="214661"/>
                </a:cubicBezTo>
                <a:lnTo>
                  <a:pt x="697538" y="107331"/>
                </a:lnTo>
                <a:lnTo>
                  <a:pt x="715423" y="53665"/>
                </a:lnTo>
                <a:cubicBezTo>
                  <a:pt x="751194" y="59628"/>
                  <a:pt x="793229" y="50473"/>
                  <a:pt x="822737" y="71554"/>
                </a:cubicBezTo>
                <a:cubicBezTo>
                  <a:pt x="842742" y="85845"/>
                  <a:pt x="837750" y="118691"/>
                  <a:pt x="840622" y="143108"/>
                </a:cubicBezTo>
                <a:cubicBezTo>
                  <a:pt x="870605" y="398007"/>
                  <a:pt x="782170" y="350209"/>
                  <a:pt x="912165" y="393546"/>
                </a:cubicBezTo>
                <a:cubicBezTo>
                  <a:pt x="930050" y="387583"/>
                  <a:pt x="951100" y="387437"/>
                  <a:pt x="965821" y="375658"/>
                </a:cubicBezTo>
                <a:cubicBezTo>
                  <a:pt x="997342" y="350437"/>
                  <a:pt x="1007696" y="303679"/>
                  <a:pt x="1019478" y="268327"/>
                </a:cubicBezTo>
                <a:cubicBezTo>
                  <a:pt x="1025440" y="226587"/>
                  <a:pt x="1020242" y="181638"/>
                  <a:pt x="1037364" y="143108"/>
                </a:cubicBezTo>
                <a:cubicBezTo>
                  <a:pt x="1049423" y="115970"/>
                  <a:pt x="1120866" y="97380"/>
                  <a:pt x="1144677" y="89442"/>
                </a:cubicBezTo>
                <a:cubicBezTo>
                  <a:pt x="1162563" y="95405"/>
                  <a:pt x="1183613" y="95552"/>
                  <a:pt x="1198334" y="107331"/>
                </a:cubicBezTo>
                <a:cubicBezTo>
                  <a:pt x="1252584" y="150738"/>
                  <a:pt x="1223354" y="175266"/>
                  <a:pt x="1251991" y="232550"/>
                </a:cubicBezTo>
                <a:cubicBezTo>
                  <a:pt x="1271217" y="271008"/>
                  <a:pt x="1281821" y="329451"/>
                  <a:pt x="1323533" y="339881"/>
                </a:cubicBezTo>
                <a:lnTo>
                  <a:pt x="1395075" y="357769"/>
                </a:lnTo>
                <a:cubicBezTo>
                  <a:pt x="1418923" y="351806"/>
                  <a:pt x="1447735" y="355619"/>
                  <a:pt x="1466618" y="339881"/>
                </a:cubicBezTo>
                <a:cubicBezTo>
                  <a:pt x="1507980" y="305407"/>
                  <a:pt x="1512461" y="200066"/>
                  <a:pt x="1520274" y="160996"/>
                </a:cubicBezTo>
                <a:cubicBezTo>
                  <a:pt x="1525095" y="136888"/>
                  <a:pt x="1522803" y="108641"/>
                  <a:pt x="1538160" y="89442"/>
                </a:cubicBezTo>
                <a:cubicBezTo>
                  <a:pt x="1549937" y="74719"/>
                  <a:pt x="1573689" y="76734"/>
                  <a:pt x="1591817" y="71554"/>
                </a:cubicBezTo>
                <a:cubicBezTo>
                  <a:pt x="1664540" y="50773"/>
                  <a:pt x="1643816" y="53665"/>
                  <a:pt x="1699130" y="53665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1626" y="1413191"/>
            <a:ext cx="392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Propagation through ice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2065867" y="2839058"/>
            <a:ext cx="643466" cy="795867"/>
          </a:xfrm>
          <a:prstGeom prst="irregularSeal1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8565" y="2169132"/>
            <a:ext cx="101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source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5868" y="4656892"/>
            <a:ext cx="7527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 flashers:</a:t>
            </a:r>
          </a:p>
          <a:p>
            <a:pPr marL="342900" indent="-342900">
              <a:buAutoNum type="arabicParenR"/>
            </a:pPr>
            <a:r>
              <a:rPr lang="en-US" dirty="0"/>
              <a:t>To verify that DOMs are properly connected and functioning during commissioning</a:t>
            </a:r>
          </a:p>
          <a:p>
            <a:pPr marL="342900" indent="-342900">
              <a:buAutoNum type="arabicParenR"/>
            </a:pPr>
            <a:r>
              <a:rPr lang="en-US" dirty="0"/>
              <a:t>To verify the detector geometry</a:t>
            </a:r>
          </a:p>
          <a:p>
            <a:pPr marL="342900" indent="-342900">
              <a:buAutoNum type="arabicParenR"/>
            </a:pPr>
            <a:r>
              <a:rPr lang="en-US" dirty="0"/>
              <a:t>To study the optical properties of the ice</a:t>
            </a:r>
          </a:p>
          <a:p>
            <a:pPr marL="342900" indent="-342900">
              <a:buAutoNum type="arabicParenR"/>
            </a:pPr>
            <a:r>
              <a:rPr lang="en-US" dirty="0"/>
              <a:t>To study the response of the DOMs themselves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</p:spTree>
    <p:extLst>
      <p:ext uri="{BB962C8B-B14F-4D97-AF65-F5344CB8AC3E}">
        <p14:creationId xmlns:p14="http://schemas.microsoft.com/office/powerpoint/2010/main" val="451052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Flasher wiki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https://wiki.icecube.wisc.edu/index.php/Flashers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wiki.icecube.wisc.edu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CDOM_Info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3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Flasher Board</a:t>
            </a:r>
          </a:p>
        </p:txBody>
      </p:sp>
      <p:pic>
        <p:nvPicPr>
          <p:cNvPr id="7" name="Content Placeholder 6" descr="Screen Shot 2016-06-11 at 2.24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4" r="-29694"/>
          <a:stretch>
            <a:fillRect/>
          </a:stretch>
        </p:blipFill>
        <p:spPr>
          <a:xfrm>
            <a:off x="838200" y="1825625"/>
            <a:ext cx="7379275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17475" y="1746334"/>
            <a:ext cx="220911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LEDs</a:t>
            </a:r>
          </a:p>
          <a:p>
            <a:endParaRPr lang="en-US" dirty="0"/>
          </a:p>
          <a:p>
            <a:r>
              <a:rPr lang="en-US" dirty="0"/>
              <a:t>Arranged in pairs, evenly spaced 60° apart</a:t>
            </a:r>
          </a:p>
          <a:p>
            <a:endParaRPr lang="en-US" dirty="0"/>
          </a:p>
          <a:p>
            <a:r>
              <a:rPr lang="en-US" dirty="0"/>
              <a:t>1&amp;7, 2&amp;8, 3&amp;9, 4&amp;10, 5&amp;11, 6&amp;12, going clockwise seen from above</a:t>
            </a:r>
          </a:p>
          <a:p>
            <a:endParaRPr lang="en-US" dirty="0"/>
          </a:p>
          <a:p>
            <a:r>
              <a:rPr lang="en-US" dirty="0"/>
              <a:t>1-6 are tilted, upward at about 45° from horizontal</a:t>
            </a:r>
          </a:p>
          <a:p>
            <a:endParaRPr lang="en-US" dirty="0"/>
          </a:p>
          <a:p>
            <a:r>
              <a:rPr lang="en-US" dirty="0"/>
              <a:t>7-12 are horizontal</a:t>
            </a:r>
          </a:p>
        </p:txBody>
      </p:sp>
    </p:spTree>
    <p:extLst>
      <p:ext uri="{BB962C8B-B14F-4D97-AF65-F5344CB8AC3E}">
        <p14:creationId xmlns:p14="http://schemas.microsoft.com/office/powerpoint/2010/main" val="1574693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Flasher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vast majority of </a:t>
            </a:r>
            <a:r>
              <a:rPr lang="en-US" dirty="0" err="1"/>
              <a:t>IceCube</a:t>
            </a:r>
            <a:r>
              <a:rPr lang="en-US" dirty="0"/>
              <a:t> LEDs are ETG-5UV405-30, nominally 405 nm wavelength, actually 399 nm, FWHM of 14 nm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45</a:t>
            </a:fld>
            <a:endParaRPr lang="en-US" dirty="0"/>
          </a:p>
        </p:txBody>
      </p:sp>
      <p:pic>
        <p:nvPicPr>
          <p:cNvPr id="7" name="Picture 6" descr="Screen Shot 2016-06-11 at 2.29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61" y="3255786"/>
            <a:ext cx="3876910" cy="3100564"/>
          </a:xfrm>
          <a:prstGeom prst="rect">
            <a:avLst/>
          </a:prstGeom>
        </p:spPr>
      </p:pic>
      <p:pic>
        <p:nvPicPr>
          <p:cNvPr id="8" name="Picture 7" descr="Screen Shot 2016-06-11 at 2.35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22" y="3361454"/>
            <a:ext cx="3884890" cy="29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3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cDOMs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 DOMs each on string 14 and string 79 have </a:t>
            </a:r>
            <a:r>
              <a:rPr lang="en-US" dirty="0" err="1"/>
              <a:t>multiwavelength</a:t>
            </a:r>
            <a:r>
              <a:rPr lang="en-US" dirty="0"/>
              <a:t> flashers called </a:t>
            </a:r>
            <a:r>
              <a:rPr lang="en-US" dirty="0" err="1"/>
              <a:t>cDOMs</a:t>
            </a:r>
            <a:endParaRPr lang="en-US" dirty="0"/>
          </a:p>
          <a:p>
            <a:r>
              <a:rPr lang="en-US" dirty="0"/>
              <a:t>See the CDOM wiki for the appropriate masks</a:t>
            </a:r>
          </a:p>
          <a:p>
            <a:r>
              <a:rPr lang="en-US" dirty="0"/>
              <a:t>For the remainder of this lesson we will use the standard 400 nm flashers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897" b="-25897"/>
          <a:stretch>
            <a:fillRect/>
          </a:stretch>
        </p:blipFill>
        <p:spPr>
          <a:xfrm>
            <a:off x="6172200" y="933450"/>
            <a:ext cx="4876800" cy="52435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8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Flasher properties: Angular emission profile (beam width)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Nominal beam width is 30° in air</a:t>
            </a:r>
          </a:p>
          <a:p>
            <a:r>
              <a:rPr lang="en-US" dirty="0"/>
              <a:t>In ice, accounting for refraction from air to glass and glass to ice, the beam width is 10°</a:t>
            </a:r>
          </a:p>
          <a:p>
            <a:r>
              <a:rPr lang="en-US" dirty="0"/>
              <a:t>Can be modeled as a 2-D Gaussian with </a:t>
            </a:r>
            <a:r>
              <a:rPr lang="en-US" dirty="0" err="1"/>
              <a:t>σ</a:t>
            </a:r>
            <a:r>
              <a:rPr lang="en-US" dirty="0"/>
              <a:t> = 10° in both directions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4810" b="-14810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0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Flasher operating parameters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92301" y="1397000"/>
          <a:ext cx="8191500" cy="40364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9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0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Allowed</a:t>
                      </a:r>
                      <a:r>
                        <a:rPr lang="en-US" baseline="0" dirty="0"/>
                        <a:t> values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1 - 86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String where</a:t>
                      </a:r>
                      <a:r>
                        <a:rPr lang="en-US" baseline="0" dirty="0"/>
                        <a:t> flashing DOM is located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– 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Flashing</a:t>
                      </a:r>
                      <a:r>
                        <a:rPr lang="en-US" baseline="0" dirty="0"/>
                        <a:t> DOM number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brightness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0 -</a:t>
                      </a:r>
                      <a:r>
                        <a:rPr lang="en-US" baseline="0" dirty="0"/>
                        <a:t> 127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LED driver current intensity, up to 240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0 - 127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 duration</a:t>
                      </a:r>
                      <a:r>
                        <a:rPr lang="en-US" baseline="0" dirty="0"/>
                        <a:t> of LED current pulse, in 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0001 - 0FFF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Hex</a:t>
                      </a:r>
                      <a:r>
                        <a:rPr lang="en-US" baseline="0" dirty="0"/>
                        <a:t> representation of bitmask controlling which LEDs flash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dirty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0 - 610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Rate of LED flashes in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001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Flasher operation: String and DOM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Multiple flashers can be run simultaneously</a:t>
            </a:r>
          </a:p>
          <a:p>
            <a:r>
              <a:rPr lang="en-US" dirty="0"/>
              <a:t>The data acquisition system can withstand at least 3x the normal background rate from muons (~70 bright flashing DOMs simultaneously)</a:t>
            </a:r>
          </a:p>
          <a:p>
            <a:r>
              <a:rPr lang="en-US" dirty="0"/>
              <a:t>A typical run might have a few to ~30 flashers simultaneously</a:t>
            </a:r>
          </a:p>
          <a:p>
            <a:r>
              <a:rPr lang="en-US" dirty="0"/>
              <a:t>Neighboring flashers on the same string cannot run simultaneously</a:t>
            </a:r>
          </a:p>
          <a:p>
            <a:r>
              <a:rPr lang="en-US" dirty="0"/>
              <a:t>Old DOMs (produced in 2004 and 2005) have “</a:t>
            </a:r>
            <a:r>
              <a:rPr lang="en-US" dirty="0" err="1"/>
              <a:t>afterburst</a:t>
            </a:r>
            <a:r>
              <a:rPr lang="en-US" dirty="0"/>
              <a:t>” properties </a:t>
            </a:r>
          </a:p>
          <a:p>
            <a:r>
              <a:rPr lang="en-US" dirty="0"/>
              <a:t>Flashers cannot be synchronized using the current firmware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49</a:t>
            </a:fld>
            <a:endParaRPr lang="en-US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9448" b="-39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402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Strings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0351" b="-10351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034" b="-603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9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flashers: brightness and width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Maximum photon output per LED is 1.17e10 photons per flash</a:t>
            </a:r>
          </a:p>
          <a:p>
            <a:r>
              <a:rPr lang="en-US" dirty="0"/>
              <a:t>With all 12 LEDs running this is about equal to a 500 </a:t>
            </a:r>
            <a:r>
              <a:rPr lang="en-US" dirty="0" err="1"/>
              <a:t>TeV</a:t>
            </a:r>
            <a:r>
              <a:rPr lang="en-US" dirty="0"/>
              <a:t> cascade</a:t>
            </a:r>
          </a:p>
          <a:p>
            <a:r>
              <a:rPr lang="en-US" dirty="0"/>
              <a:t>The brightness and width parameters determine the photon output </a:t>
            </a:r>
          </a:p>
          <a:p>
            <a:pPr lvl="1"/>
            <a:r>
              <a:rPr lang="en-US" dirty="0"/>
              <a:t>Width: duration of driver current, effectively 10-70 ns</a:t>
            </a:r>
          </a:p>
          <a:p>
            <a:pPr lvl="1"/>
            <a:r>
              <a:rPr lang="en-US" dirty="0"/>
              <a:t>Brightness: amplitude of driver current, up to 240 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417639"/>
            <a:ext cx="4305300" cy="2938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356005"/>
            <a:ext cx="2467676" cy="2253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91600" y="1981201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Width 15</a:t>
            </a:r>
          </a:p>
          <a:p>
            <a:r>
              <a:rPr lang="en-US" b="1" dirty="0"/>
              <a:t>Width 124 </a:t>
            </a:r>
          </a:p>
        </p:txBody>
      </p:sp>
    </p:spTree>
    <p:extLst>
      <p:ext uri="{BB962C8B-B14F-4D97-AF65-F5344CB8AC3E}">
        <p14:creationId xmlns:p14="http://schemas.microsoft.com/office/powerpoint/2010/main" val="913051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0"/>
            <a:ext cx="657808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2159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light output scales with brightness and width</a:t>
            </a:r>
          </a:p>
        </p:txBody>
      </p:sp>
    </p:spTree>
    <p:extLst>
      <p:ext uri="{BB962C8B-B14F-4D97-AF65-F5344CB8AC3E}">
        <p14:creationId xmlns:p14="http://schemas.microsoft.com/office/powerpoint/2010/main" val="1877784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n-US" dirty="0"/>
              <a:t>Running flashers: mask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82794" y="3898900"/>
          <a:ext cx="8001006" cy="93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r>
                        <a:rPr lang="en-US" dirty="0"/>
                        <a:t>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r>
                        <a:rPr lang="en-US" dirty="0"/>
                        <a:t>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09794" y="1676400"/>
            <a:ext cx="621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12 LEDs can be run in an combination. Each LED is controlled by a bit, and the “mask” is the hex representation of the bits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7100" y="2538968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flash LED 7 only</a:t>
            </a:r>
          </a:p>
        </p:txBody>
      </p:sp>
      <p:sp>
        <p:nvSpPr>
          <p:cNvPr id="11" name="Left Brace 10"/>
          <p:cNvSpPr/>
          <p:nvPr/>
        </p:nvSpPr>
        <p:spPr>
          <a:xfrm rot="5400000">
            <a:off x="4346573" y="1749429"/>
            <a:ext cx="349255" cy="3683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8067675" y="1749430"/>
            <a:ext cx="349255" cy="3683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94150" y="2908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5550" y="2908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tilted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2794" y="5053568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HEX mask is 0064 </a:t>
            </a:r>
          </a:p>
        </p:txBody>
      </p:sp>
    </p:spTree>
    <p:extLst>
      <p:ext uri="{BB962C8B-B14F-4D97-AF65-F5344CB8AC3E}">
        <p14:creationId xmlns:p14="http://schemas.microsoft.com/office/powerpoint/2010/main" val="511205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n-US" dirty="0"/>
              <a:t>Running flashers: mask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82794" y="3898900"/>
          <a:ext cx="8001006" cy="93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r>
                        <a:rPr lang="en-US" dirty="0"/>
                        <a:t>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r>
                        <a:rPr lang="en-US" dirty="0"/>
                        <a:t>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09794" y="1676400"/>
            <a:ext cx="621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12 LEDs can be run in an combination. Each LED is controlled by a bit, and the “mask” is the hex representation of the bits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7100" y="2538968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flash all tilted LEDs</a:t>
            </a:r>
          </a:p>
        </p:txBody>
      </p:sp>
      <p:sp>
        <p:nvSpPr>
          <p:cNvPr id="11" name="Left Brace 10"/>
          <p:cNvSpPr/>
          <p:nvPr/>
        </p:nvSpPr>
        <p:spPr>
          <a:xfrm rot="5400000">
            <a:off x="4346573" y="1749429"/>
            <a:ext cx="349255" cy="3683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8067675" y="1749430"/>
            <a:ext cx="349255" cy="3683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94150" y="2908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5550" y="2908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tilted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2794" y="5053568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HEX mask is 003f </a:t>
            </a:r>
          </a:p>
        </p:txBody>
      </p:sp>
    </p:spTree>
    <p:extLst>
      <p:ext uri="{BB962C8B-B14F-4D97-AF65-F5344CB8AC3E}">
        <p14:creationId xmlns:p14="http://schemas.microsoft.com/office/powerpoint/2010/main" val="1891477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n-US" dirty="0"/>
              <a:t>Running flashers: mask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82794" y="3898900"/>
          <a:ext cx="8001006" cy="93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r>
                        <a:rPr lang="en-US" dirty="0"/>
                        <a:t>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r>
                        <a:rPr lang="en-US" dirty="0"/>
                        <a:t>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09794" y="1676400"/>
            <a:ext cx="621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12 LEDs can be run in an combination. Each LED is controlled by a bit, and the “mask” is the hex representation of the bits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7100" y="2538968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flash all horizontal LEDs</a:t>
            </a:r>
          </a:p>
        </p:txBody>
      </p:sp>
      <p:sp>
        <p:nvSpPr>
          <p:cNvPr id="11" name="Left Brace 10"/>
          <p:cNvSpPr/>
          <p:nvPr/>
        </p:nvSpPr>
        <p:spPr>
          <a:xfrm rot="5400000">
            <a:off x="4346573" y="1749429"/>
            <a:ext cx="349255" cy="3683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8067675" y="1749430"/>
            <a:ext cx="349255" cy="3683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94150" y="2908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5550" y="2908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tilted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399" y="5095438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HEX mask is 0fc0</a:t>
            </a:r>
          </a:p>
        </p:txBody>
      </p:sp>
    </p:spTree>
    <p:extLst>
      <p:ext uri="{BB962C8B-B14F-4D97-AF65-F5344CB8AC3E}">
        <p14:creationId xmlns:p14="http://schemas.microsoft.com/office/powerpoint/2010/main" val="858756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flashers: rate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rate is 610 Hz, lower rates are 610 Hz divided by a power of 2</a:t>
            </a:r>
          </a:p>
          <a:p>
            <a:r>
              <a:rPr lang="en-US" dirty="0"/>
              <a:t>The setting in the configuration is an integer, the actual value of the rate is the next lowest value to that integer which is 610 divided by a power of 2</a:t>
            </a:r>
          </a:p>
          <a:p>
            <a:r>
              <a:rPr lang="en-US" dirty="0"/>
              <a:t>So for example if the rate setting is 2, the actual rate is 1.191 Hz = 610 Hz/2</a:t>
            </a:r>
            <a:r>
              <a:rPr lang="en-US" baseline="30000" dirty="0"/>
              <a:t>9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682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56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n-US" dirty="0"/>
              <a:t>Flasher data processing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1866900" y="2032000"/>
          <a:ext cx="4737100" cy="314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Screen Shot 2016-06-11 at 3.43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98" y="1417638"/>
            <a:ext cx="3242302" cy="2298700"/>
          </a:xfrm>
          <a:prstGeom prst="rect">
            <a:avLst/>
          </a:prstGeom>
        </p:spPr>
      </p:pic>
      <p:pic>
        <p:nvPicPr>
          <p:cNvPr id="9" name="Picture 8" descr="Screen Shot 2016-06-11 at 3.43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89" y="3746500"/>
            <a:ext cx="3382211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57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33CEC2-4B7F-EE42-9005-5218561F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Flasher data and the ice model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3B25087B-B96B-F14C-B749-6AB3460A5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680" y="1825625"/>
            <a:ext cx="8246640" cy="4351338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9A2E9-49A2-7B4F-8DFB-F88E67E0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7F9FB-5767-924E-9C6E-1E8592FD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95093-AEC8-894F-B8E3-F8E914906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73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60F3-9A55-2241-942A-0CB9D5FA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5784"/>
          </a:xfrm>
        </p:spPr>
        <p:txBody>
          <a:bodyPr/>
          <a:lstStyle/>
          <a:p>
            <a:r>
              <a:rPr lang="en-US" dirty="0"/>
              <a:t>History of flasher data and the ice model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F1D05C-B31E-374D-921B-1B97EFD98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96" y="845089"/>
            <a:ext cx="9642942" cy="552195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4E565-5BBB-9445-87EC-92F823A4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1D02E-B750-8846-9025-9FDBDFC4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FC786-45BE-E54B-A737-F004848D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22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0652-4DC2-B149-8551-70CA3735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3" y="193675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IceCube</a:t>
            </a:r>
            <a:r>
              <a:rPr lang="en-US" dirty="0"/>
              <a:t> Upgrade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5CB892-90D1-6A42-994E-BB3629146C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250950"/>
            <a:ext cx="6850505" cy="5315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C012F-D1BA-C94F-B2A9-FD0463E70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05" y="776766"/>
            <a:ext cx="4932252" cy="542452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04E10-72D6-DD4F-B5CB-669D366E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984EA-10CF-084B-A00C-3ECC21D6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7ED75-23EE-EB4A-9FB9-994481AD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47-08DA-7E48-8147-CAB36B53D1D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1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IceCube</a:t>
            </a:r>
            <a:r>
              <a:rPr lang="en-US" dirty="0"/>
              <a:t> Digital Optical Module (DOM)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23300" y="1865403"/>
            <a:ext cx="2344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Every DOM in </a:t>
            </a:r>
            <a:r>
              <a:rPr lang="en-US" b="1" dirty="0" err="1"/>
              <a:t>IceCube</a:t>
            </a:r>
            <a:r>
              <a:rPr lang="en-US" b="1" dirty="0"/>
              <a:t> is equipped with flasher LEDs</a:t>
            </a:r>
          </a:p>
          <a:p>
            <a:endParaRPr lang="en-US" b="1" dirty="0"/>
          </a:p>
          <a:p>
            <a:r>
              <a:rPr lang="en-US" b="1" dirty="0"/>
              <a:t>This gives us a controlled light source at every location in the detector</a:t>
            </a:r>
          </a:p>
          <a:p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12" y="2161169"/>
            <a:ext cx="5047488" cy="3267456"/>
          </a:xfrm>
        </p:spPr>
      </p:pic>
    </p:spTree>
    <p:extLst>
      <p:ext uri="{BB962C8B-B14F-4D97-AF65-F5344CB8AC3E}">
        <p14:creationId xmlns:p14="http://schemas.microsoft.com/office/powerpoint/2010/main" val="1453719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7;p7" descr="mDOM_closed_symmetric.jpg">
            <a:extLst>
              <a:ext uri="{FF2B5EF4-FFF2-40B4-BE49-F238E27FC236}">
                <a16:creationId xmlns:a16="http://schemas.microsoft.com/office/drawing/2014/main" id="{CB542E2C-D4E1-BC4D-9C66-02348BD3A3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59485" y="455176"/>
            <a:ext cx="1967268" cy="220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;p7" descr="Image">
            <a:extLst>
              <a:ext uri="{FF2B5EF4-FFF2-40B4-BE49-F238E27FC236}">
                <a16:creationId xmlns:a16="http://schemas.microsoft.com/office/drawing/2014/main" id="{E3AB962B-F339-9242-996D-F4F43A10CE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1083" y="455176"/>
            <a:ext cx="1338233" cy="240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6232DBF-E339-9D4E-BBD0-F3352008F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4343"/>
            <a:ext cx="10515600" cy="3993657"/>
          </a:xfrm>
          <a:prstGeom prst="rect">
            <a:avLst/>
          </a:prstGeom>
        </p:spPr>
      </p:pic>
      <p:pic>
        <p:nvPicPr>
          <p:cNvPr id="8" name="Google Shape;39;p7" descr="PDOM.png">
            <a:extLst>
              <a:ext uri="{FF2B5EF4-FFF2-40B4-BE49-F238E27FC236}">
                <a16:creationId xmlns:a16="http://schemas.microsoft.com/office/drawing/2014/main" id="{FB343219-81A1-0D46-B055-C5935572DB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10" y="617581"/>
            <a:ext cx="1882267" cy="17222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BBE72C-8EE1-3F4E-8922-91E232C48CE1}"/>
              </a:ext>
            </a:extLst>
          </p:cNvPr>
          <p:cNvCxnSpPr>
            <a:cxnSpLocks/>
          </p:cNvCxnSpPr>
          <p:nvPr/>
        </p:nvCxnSpPr>
        <p:spPr>
          <a:xfrm>
            <a:off x="1813810" y="2339816"/>
            <a:ext cx="597067" cy="973010"/>
          </a:xfrm>
          <a:prstGeom prst="straightConnector1">
            <a:avLst/>
          </a:prstGeom>
          <a:ln w="25400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1AD3A7-19E5-0D4B-ABA3-782C14265A70}"/>
              </a:ext>
            </a:extLst>
          </p:cNvPr>
          <p:cNvCxnSpPr>
            <a:cxnSpLocks/>
          </p:cNvCxnSpPr>
          <p:nvPr/>
        </p:nvCxnSpPr>
        <p:spPr>
          <a:xfrm>
            <a:off x="3597639" y="2864343"/>
            <a:ext cx="0" cy="448483"/>
          </a:xfrm>
          <a:prstGeom prst="line">
            <a:avLst/>
          </a:prstGeom>
          <a:ln w="25400">
            <a:solidFill>
              <a:srgbClr val="FFBF1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F0DEFA-8637-844D-89DA-CF549155FF9A}"/>
              </a:ext>
            </a:extLst>
          </p:cNvPr>
          <p:cNvCxnSpPr/>
          <p:nvPr/>
        </p:nvCxnSpPr>
        <p:spPr>
          <a:xfrm flipH="1">
            <a:off x="4846491" y="2657836"/>
            <a:ext cx="629587" cy="65499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70F8F-46AB-5E40-91E7-825A6C8C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B0B4-DEDD-2D42-B543-5F87B36F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1083" y="6492875"/>
            <a:ext cx="6316394" cy="365125"/>
          </a:xfrm>
        </p:spPr>
        <p:txBody>
          <a:bodyPr/>
          <a:lstStyle/>
          <a:p>
            <a:r>
              <a:rPr lang="en-US"/>
              <a:t>IceCube bootcamp 2021 - Calibration - Williams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376D5E-2317-F544-8BFB-2993ED26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47-08DA-7E48-8147-CAB36B53D1DD}" type="slidenum">
              <a:rPr lang="en-US" smtClean="0"/>
              <a:t>60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9CDBC-A2D6-3B49-BE1F-4A512871C763}"/>
              </a:ext>
            </a:extLst>
          </p:cNvPr>
          <p:cNvSpPr txBox="1"/>
          <p:nvPr/>
        </p:nvSpPr>
        <p:spPr>
          <a:xfrm>
            <a:off x="7596922" y="1556506"/>
            <a:ext cx="412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IceCube</a:t>
            </a:r>
            <a:r>
              <a:rPr lang="en-US" b="1" dirty="0"/>
              <a:t> Upgrade sensors are more densely spaced, with multi-PMT designs, increased photocathode area</a:t>
            </a:r>
          </a:p>
        </p:txBody>
      </p:sp>
    </p:spTree>
    <p:extLst>
      <p:ext uri="{BB962C8B-B14F-4D97-AF65-F5344CB8AC3E}">
        <p14:creationId xmlns:p14="http://schemas.microsoft.com/office/powerpoint/2010/main" val="2958608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Upgrade Calibration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D71D8-B577-734A-9E7C-0DF2BA474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37911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Upgrade timing and geometry measurements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DOM optical efficiency determination </a:t>
            </a:r>
            <a:r>
              <a:rPr lang="en-US" i="1" dirty="0"/>
              <a:t>in situ </a:t>
            </a:r>
            <a:r>
              <a:rPr lang="en-US" dirty="0"/>
              <a:t>to better than 3%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2x reduction in uncertainty due to refrozen hole 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the source and depth dependence of anisotropy in optical scattering in bulk 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Measure acoustic properties of bulk ice for Gen2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Measure properties of ice below instrumented </a:t>
            </a:r>
            <a:r>
              <a:rPr lang="en-US" dirty="0" err="1"/>
              <a:t>IceCube</a:t>
            </a:r>
            <a:r>
              <a:rPr lang="en-US" dirty="0"/>
              <a:t>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5AE6-D9C6-3B4B-B87A-CB7DB7AFAE46}" type="slidenum">
              <a:rPr lang="en-US" smtClean="0"/>
              <a:t>61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451669-70A5-F949-82D6-FA6FBBD5C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762194"/>
              </p:ext>
            </p:extLst>
          </p:nvPr>
        </p:nvGraphicFramePr>
        <p:xfrm>
          <a:off x="7617933" y="419823"/>
          <a:ext cx="4211568" cy="5681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9985">
                  <a:extLst>
                    <a:ext uri="{9D8B030D-6E8A-4147-A177-3AD203B41FA5}">
                      <a16:colId xmlns:a16="http://schemas.microsoft.com/office/drawing/2014/main" val="338891836"/>
                    </a:ext>
                  </a:extLst>
                </a:gridCol>
                <a:gridCol w="1431583">
                  <a:extLst>
                    <a:ext uri="{9D8B030D-6E8A-4147-A177-3AD203B41FA5}">
                      <a16:colId xmlns:a16="http://schemas.microsoft.com/office/drawing/2014/main" val="3888455679"/>
                    </a:ext>
                  </a:extLst>
                </a:gridCol>
              </a:tblGrid>
              <a:tr h="811649">
                <a:tc>
                  <a:txBody>
                    <a:bodyPr/>
                    <a:lstStyle/>
                    <a:p>
                      <a:r>
                        <a:rPr lang="en-US" dirty="0"/>
                        <a:t>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740338"/>
                  </a:ext>
                </a:extLst>
              </a:tr>
              <a:tr h="811649">
                <a:tc>
                  <a:txBody>
                    <a:bodyPr/>
                    <a:lstStyle/>
                    <a:p>
                      <a:r>
                        <a:rPr lang="en-US" dirty="0"/>
                        <a:t>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41922"/>
                  </a:ext>
                </a:extLst>
              </a:tr>
              <a:tr h="811649">
                <a:tc>
                  <a:txBody>
                    <a:bodyPr/>
                    <a:lstStyle/>
                    <a:p>
                      <a:r>
                        <a:rPr lang="en-US" dirty="0"/>
                        <a:t>Flashers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81466"/>
                  </a:ext>
                </a:extLst>
              </a:tr>
              <a:tr h="811649">
                <a:tc>
                  <a:txBody>
                    <a:bodyPr/>
                    <a:lstStyle/>
                    <a:p>
                      <a:r>
                        <a:rPr lang="en-US" dirty="0"/>
                        <a:t>POCAM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2, 3, 6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06215"/>
                  </a:ext>
                </a:extLst>
              </a:tr>
              <a:tr h="811649">
                <a:tc>
                  <a:txBody>
                    <a:bodyPr/>
                    <a:lstStyle/>
                    <a:p>
                      <a:r>
                        <a:rPr lang="en-US" dirty="0" err="1"/>
                        <a:t>PencilBeam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34926"/>
                  </a:ext>
                </a:extLst>
              </a:tr>
              <a:tr h="811649">
                <a:tc>
                  <a:txBody>
                    <a:bodyPr/>
                    <a:lstStyle/>
                    <a:p>
                      <a:r>
                        <a:rPr lang="en-US" dirty="0"/>
                        <a:t>Acoustic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442385"/>
                  </a:ext>
                </a:extLst>
              </a:tr>
              <a:tr h="811649">
                <a:tc>
                  <a:txBody>
                    <a:bodyPr/>
                    <a:lstStyle/>
                    <a:p>
                      <a:r>
                        <a:rPr lang="en-US" dirty="0"/>
                        <a:t>Dust Logger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56390"/>
                  </a:ext>
                </a:extLst>
              </a:tr>
            </a:tbl>
          </a:graphicData>
        </a:graphic>
      </p:graphicFrame>
      <p:pic>
        <p:nvPicPr>
          <p:cNvPr id="10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598061BD-7D01-D74E-81C8-EC14ACDA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788" y="2246758"/>
            <a:ext cx="1137120" cy="58999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56A6577-CA3A-9D46-A550-424F93D4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526" y="2885262"/>
            <a:ext cx="483836" cy="7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676DCB5-CB6C-7244-8A34-8B4EE779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788" y="1344332"/>
            <a:ext cx="1003842" cy="610762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CC12305-15DA-2545-A98F-E2BCCBC41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526" y="3660225"/>
            <a:ext cx="958382" cy="80062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4E0CC34-FCF3-334F-B14E-43771871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737" y="4558081"/>
            <a:ext cx="633786" cy="6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AB3FD31-389A-2444-835C-9429A706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7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FA6CD-A266-9A49-A653-E5A8BC30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5748" cy="1325563"/>
          </a:xfrm>
        </p:spPr>
        <p:txBody>
          <a:bodyPr/>
          <a:lstStyle/>
          <a:p>
            <a:r>
              <a:rPr lang="en-US" dirty="0"/>
              <a:t>The future: calibration in the </a:t>
            </a:r>
            <a:r>
              <a:rPr lang="en-US" dirty="0" err="1"/>
              <a:t>IceCube</a:t>
            </a:r>
            <a:r>
              <a:rPr lang="en-US" dirty="0"/>
              <a:t> Upgrade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AB3EF202-054F-C84A-A97B-D860E2499C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99967"/>
              </p:ext>
            </p:extLst>
          </p:nvPr>
        </p:nvGraphicFramePr>
        <p:xfrm>
          <a:off x="578126" y="1690688"/>
          <a:ext cx="11035748" cy="4145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713">
                  <a:extLst>
                    <a:ext uri="{9D8B030D-6E8A-4147-A177-3AD203B41FA5}">
                      <a16:colId xmlns:a16="http://schemas.microsoft.com/office/drawing/2014/main" val="2142551086"/>
                    </a:ext>
                  </a:extLst>
                </a:gridCol>
                <a:gridCol w="1444487">
                  <a:extLst>
                    <a:ext uri="{9D8B030D-6E8A-4147-A177-3AD203B41FA5}">
                      <a16:colId xmlns:a16="http://schemas.microsoft.com/office/drawing/2014/main" val="3625930110"/>
                    </a:ext>
                  </a:extLst>
                </a:gridCol>
                <a:gridCol w="2001078">
                  <a:extLst>
                    <a:ext uri="{9D8B030D-6E8A-4147-A177-3AD203B41FA5}">
                      <a16:colId xmlns:a16="http://schemas.microsoft.com/office/drawing/2014/main" val="3655035845"/>
                    </a:ext>
                  </a:extLst>
                </a:gridCol>
                <a:gridCol w="5910470">
                  <a:extLst>
                    <a:ext uri="{9D8B030D-6E8A-4147-A177-3AD203B41FA5}">
                      <a16:colId xmlns:a16="http://schemas.microsoft.com/office/drawing/2014/main" val="872255875"/>
                    </a:ext>
                  </a:extLst>
                </a:gridCol>
              </a:tblGrid>
              <a:tr h="391604">
                <a:tc>
                  <a:txBody>
                    <a:bodyPr/>
                    <a:lstStyle/>
                    <a:p>
                      <a:r>
                        <a:rPr lang="en-US" dirty="0"/>
                        <a:t>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IceCube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IceCube</a:t>
                      </a:r>
                      <a:r>
                        <a:rPr lang="en-US" dirty="0"/>
                        <a:t>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610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Flasher LEDs in DOMs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DOMs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DOMs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Upgrade spacing will be below a scattering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50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camera, not onboard 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Onboard DOMs, additional standalone 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Camera has been very useful in informing us about hole ice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Standalone light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laser ”standard candles”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POCAM and Pencil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POCAM and Pencil beam designed to be isotropic/multidirectional and probe hole ice and scattering function respectively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639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Acoustic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Modules on each 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Cross-check geometry measurements, R&amp;D for extended detector calibration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5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Inclinometers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DOMs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Mainboard mounted off the shelf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35914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DE24C-6265-C141-8533-AE851CC3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C725-F532-DE4A-8462-9CE91ACD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8A78-AC43-2447-AB68-73AB93E9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EBE-2153-8447-83F5-AD38790C50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2DC5-0D39-A54B-86D3-C2D08FAE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65" y="638734"/>
            <a:ext cx="10515600" cy="1325563"/>
          </a:xfrm>
        </p:spPr>
        <p:txBody>
          <a:bodyPr/>
          <a:lstStyle/>
          <a:p>
            <a:r>
              <a:rPr lang="en-US" dirty="0"/>
              <a:t>Light sources onboard the modules:</a:t>
            </a:r>
            <a:br>
              <a:rPr lang="en-US" dirty="0"/>
            </a:br>
            <a:r>
              <a:rPr lang="en-US" dirty="0"/>
              <a:t>LED flashers</a:t>
            </a:r>
          </a:p>
        </p:txBody>
      </p:sp>
      <p:pic>
        <p:nvPicPr>
          <p:cNvPr id="3" name="Picture 2" descr="https://lh3.googleusercontent.com/9k13_by7u0UZXQU9zM1DSOEXYLjOs-vufCVsC9b3ld5x-f3S0ZMMgV9L5VyNLU-wA0Z64f1l-P66uLXmgR_oy2gBfj_dnTGepSX61uRPn5TosrdxUm_0O66XnxYl4XK3BLqaK0zR">
            <a:extLst>
              <a:ext uri="{FF2B5EF4-FFF2-40B4-BE49-F238E27FC236}">
                <a16:creationId xmlns:a16="http://schemas.microsoft.com/office/drawing/2014/main" id="{900956E6-25D8-594B-B5CC-8843DF36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55" y="3011429"/>
            <a:ext cx="4906145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D324E-4093-144C-A690-14FB9A39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505" y="1849661"/>
            <a:ext cx="1446189" cy="90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BA364-BECA-AE4A-AEDC-240DE0C8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573" y="1863693"/>
            <a:ext cx="1554290" cy="893509"/>
          </a:xfrm>
          <a:prstGeom prst="rect">
            <a:avLst/>
          </a:prstGeom>
        </p:spPr>
      </p:pic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4A1F27D0-C206-9E42-9D32-A42B8B46A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239" y="4199001"/>
            <a:ext cx="2257453" cy="2221903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13C4CD87-F0B8-4E43-A3FE-8BBEB454E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52" y="2590544"/>
            <a:ext cx="2515968" cy="3684588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040B34E-767E-2946-8C25-AA48BE933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230" y="1910209"/>
            <a:ext cx="3488251" cy="1502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AB8259-3833-1A4A-B6AF-87D3612FF567}"/>
              </a:ext>
            </a:extLst>
          </p:cNvPr>
          <p:cNvSpPr txBox="1"/>
          <p:nvPr/>
        </p:nvSpPr>
        <p:spPr>
          <a:xfrm>
            <a:off x="2918970" y="3549105"/>
            <a:ext cx="140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3C5CC-E8AB-2443-BCC0-BA8E8BD0A667}"/>
              </a:ext>
            </a:extLst>
          </p:cNvPr>
          <p:cNvSpPr txBox="1"/>
          <p:nvPr/>
        </p:nvSpPr>
        <p:spPr>
          <a:xfrm>
            <a:off x="2768731" y="4299539"/>
            <a:ext cx="183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Calibration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E3E7C-9B8C-684E-95B4-B4DCB4A8D509}"/>
              </a:ext>
            </a:extLst>
          </p:cNvPr>
          <p:cNvSpPr txBox="1"/>
          <p:nvPr/>
        </p:nvSpPr>
        <p:spPr>
          <a:xfrm>
            <a:off x="2708065" y="5049973"/>
            <a:ext cx="183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34B8C-1BC8-2C4B-8475-29AF3933A424}"/>
              </a:ext>
            </a:extLst>
          </p:cNvPr>
          <p:cNvSpPr txBox="1"/>
          <p:nvPr/>
        </p:nvSpPr>
        <p:spPr>
          <a:xfrm>
            <a:off x="2840130" y="5728228"/>
            <a:ext cx="183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flashers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F6528C3-3AAF-F441-8ADD-C49FB41E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C7D8C19-E14D-0742-A6DF-88E1CFA0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E495C53-98ED-9447-A018-07FBED77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EBE-2153-8447-83F5-AD38790C50E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8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4E925-1FAC-AA4A-8728-1EBFBFE6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68760-BB13-8649-82A6-D3513DACD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55" y="1505180"/>
            <a:ext cx="3055105" cy="2429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74356-3A26-4146-ABE6-44B725C4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087" y="3412166"/>
            <a:ext cx="2259236" cy="2410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8B39C-5F58-4E47-9AB6-056979422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661" y="365125"/>
            <a:ext cx="3084368" cy="2513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7A69BF-FA76-2245-818B-834A2165F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974" y="3310959"/>
            <a:ext cx="3011055" cy="2438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06D36-022A-4D43-97CE-9C6C657AE42C}"/>
              </a:ext>
            </a:extLst>
          </p:cNvPr>
          <p:cNvSpPr txBox="1"/>
          <p:nvPr/>
        </p:nvSpPr>
        <p:spPr>
          <a:xfrm>
            <a:off x="8825922" y="2223874"/>
            <a:ext cx="2527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mDOM</a:t>
            </a:r>
            <a:r>
              <a:rPr lang="en-US" b="1" dirty="0"/>
              <a:t>: 2 outward cameras, 1 downward</a:t>
            </a:r>
          </a:p>
          <a:p>
            <a:endParaRPr lang="en-US" b="1" dirty="0"/>
          </a:p>
          <a:p>
            <a:r>
              <a:rPr lang="en-US" b="1" dirty="0"/>
              <a:t>D-egg: 3 outward cameras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92749C0-5BA1-E447-AED2-E06B2692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F798E0C-4F90-5340-A70F-14D149B8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86A38E-C2A7-0340-AA15-94BDEC7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EBE-2153-8447-83F5-AD38790C50E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21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333D-7683-5747-8486-585F56D7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light sources</a:t>
            </a:r>
          </a:p>
        </p:txBody>
      </p:sp>
      <p:pic>
        <p:nvPicPr>
          <p:cNvPr id="3" name="Picture 2" descr="https://lh3.googleusercontent.com/vClk9Iov0pqXMcQOjyfq7Y_lzh__TBLpR6Fr12nlv1MmQ_vecu4_siitzHxPcmcye7iFgQZOHCf--xvLlBjc-VXma-vJLw1w6B7YDVOKQYxtX_rtjsWn3jRKTbMGxWhq2iDBvyfwcKc">
            <a:extLst>
              <a:ext uri="{FF2B5EF4-FFF2-40B4-BE49-F238E27FC236}">
                <a16:creationId xmlns:a16="http://schemas.microsoft.com/office/drawing/2014/main" id="{156D71F3-BBE5-CE47-B1BF-7F7BBDC2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31107"/>
            <a:ext cx="3633842" cy="27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C2F726-BACD-8D4C-BEFC-934A6A36470E}"/>
              </a:ext>
            </a:extLst>
          </p:cNvPr>
          <p:cNvGrpSpPr/>
          <p:nvPr/>
        </p:nvGrpSpPr>
        <p:grpSpPr>
          <a:xfrm>
            <a:off x="227865" y="900979"/>
            <a:ext cx="8687535" cy="4212771"/>
            <a:chOff x="15630" y="209529"/>
            <a:chExt cx="12102983" cy="64743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F65A38-14A8-514E-94B3-A5630D823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1891" y="209529"/>
              <a:ext cx="2246722" cy="211889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FCB5ED-35B3-EA44-B204-6AD753496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2944" y="1847654"/>
              <a:ext cx="2309567" cy="233659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F94D612-0E9D-F144-9262-DD62F3F33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0450" y="1772241"/>
              <a:ext cx="5169096" cy="8513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E8687E-CCBD-3848-A2FE-7AD2D3B1415F}"/>
                </a:ext>
              </a:extLst>
            </p:cNvPr>
            <p:cNvCxnSpPr/>
            <p:nvPr/>
          </p:nvCxnSpPr>
          <p:spPr>
            <a:xfrm flipV="1">
              <a:off x="2582944" y="2111604"/>
              <a:ext cx="7663992" cy="207264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3F73C7-83F7-2D4D-90C3-7CDE2A8DD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727" y="1928094"/>
              <a:ext cx="6414941" cy="108785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32">
              <a:extLst>
                <a:ext uri="{FF2B5EF4-FFF2-40B4-BE49-F238E27FC236}">
                  <a16:creationId xmlns:a16="http://schemas.microsoft.com/office/drawing/2014/main" id="{129272DE-6E9E-6345-BB25-155C94ED196F}"/>
                </a:ext>
              </a:extLst>
            </p:cNvPr>
            <p:cNvSpPr/>
            <p:nvPr/>
          </p:nvSpPr>
          <p:spPr>
            <a:xfrm rot="4646785">
              <a:off x="7092098" y="2356701"/>
              <a:ext cx="150829" cy="17911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33">
              <a:extLst>
                <a:ext uri="{FF2B5EF4-FFF2-40B4-BE49-F238E27FC236}">
                  <a16:creationId xmlns:a16="http://schemas.microsoft.com/office/drawing/2014/main" id="{D9731202-89F7-E743-B4C8-445A20A4F1F7}"/>
                </a:ext>
              </a:extLst>
            </p:cNvPr>
            <p:cNvSpPr/>
            <p:nvPr/>
          </p:nvSpPr>
          <p:spPr>
            <a:xfrm rot="5138120">
              <a:off x="6933993" y="1737238"/>
              <a:ext cx="150829" cy="17911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34">
              <a:extLst>
                <a:ext uri="{FF2B5EF4-FFF2-40B4-BE49-F238E27FC236}">
                  <a16:creationId xmlns:a16="http://schemas.microsoft.com/office/drawing/2014/main" id="{CA7661D0-3314-3B40-A16F-903C07964FE1}"/>
                </a:ext>
              </a:extLst>
            </p:cNvPr>
            <p:cNvSpPr/>
            <p:nvPr/>
          </p:nvSpPr>
          <p:spPr>
            <a:xfrm rot="4275662">
              <a:off x="7187132" y="2844386"/>
              <a:ext cx="150829" cy="17911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5F6403-C311-484B-B87F-454CC71FB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0" y="4193677"/>
              <a:ext cx="2605021" cy="249023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370BC7-10F3-2E4E-BFCF-22BE180CE1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6240" y="4168775"/>
              <a:ext cx="932498" cy="89148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https://lh4.googleusercontent.com/8sdHYpmzykPmPXg2hX5pd3wyf8lNNasuNBQBnLF6NhCDcryuYT-Ct1xi0elqmncJBxeSGCjKeh5miLiJEHGQgMOkhQrvVON5bhdyP0xwnqZvG3Uznbe4BLNN12SM4NHBGcHh9upRGfE">
            <a:extLst>
              <a:ext uri="{FF2B5EF4-FFF2-40B4-BE49-F238E27FC236}">
                <a16:creationId xmlns:a16="http://schemas.microsoft.com/office/drawing/2014/main" id="{0B1D96B6-7343-3249-A2E4-9F0AD5B4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50" y="4466146"/>
            <a:ext cx="3409238" cy="17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EA1758-6F76-074B-BF38-9CE51BDA978C}"/>
              </a:ext>
            </a:extLst>
          </p:cNvPr>
          <p:cNvSpPr txBox="1"/>
          <p:nvPr/>
        </p:nvSpPr>
        <p:spPr>
          <a:xfrm>
            <a:off x="9342120" y="1203960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Pencil Beam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22F19E-3866-8C41-B912-0B00159107C1}"/>
              </a:ext>
            </a:extLst>
          </p:cNvPr>
          <p:cNvSpPr txBox="1"/>
          <p:nvPr/>
        </p:nvSpPr>
        <p:spPr>
          <a:xfrm>
            <a:off x="2097752" y="5353524"/>
            <a:ext cx="188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Precision Optical Calibration Module (POCAM)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A6D6B33-CD82-EC40-8827-2AF9171D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8567439-4E2D-F540-A261-1216128E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EFC59E-4EE3-3549-AE35-F1F6863E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EBE-2153-8447-83F5-AD38790C50E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94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97BA-2DD1-4749-B4AC-FD5E0387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Pencil Beam in the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3F42B-85D4-E04F-8BEE-D0D85802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46933-6427-DE4A-B4EE-690A7457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3DE1F-086D-3B40-AE9A-508D2402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DDBE48F-CF80-4448-99E3-7FCC92C4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071"/>
            <a:ext cx="11353800" cy="512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55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6B05-5722-6C4C-84D6-E7229C5E0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4F403-335D-624F-95CB-793603B43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ice is a fundamental part of our detector and knowledge of the ice is critical to the science of </a:t>
            </a:r>
            <a:r>
              <a:rPr lang="en-US" dirty="0" err="1"/>
              <a:t>IceCube</a:t>
            </a:r>
            <a:endParaRPr lang="en-US" dirty="0"/>
          </a:p>
          <a:p>
            <a:r>
              <a:rPr lang="en-US" dirty="0"/>
              <a:t>Our model of the ice has been evolving in complexity ever since </a:t>
            </a:r>
            <a:r>
              <a:rPr lang="en-US" dirty="0" err="1"/>
              <a:t>IceCube</a:t>
            </a:r>
            <a:r>
              <a:rPr lang="en-US" dirty="0"/>
              <a:t> was constructed</a:t>
            </a:r>
          </a:p>
          <a:p>
            <a:r>
              <a:rPr lang="en-US" dirty="0"/>
              <a:t>The </a:t>
            </a:r>
            <a:r>
              <a:rPr lang="en-US" dirty="0" err="1"/>
              <a:t>IceCube</a:t>
            </a:r>
            <a:r>
              <a:rPr lang="en-US" dirty="0"/>
              <a:t> Upgrade will deliver improved measurements of the ice which will be used as the basis of knowledge for the next generation </a:t>
            </a:r>
            <a:r>
              <a:rPr lang="en-US" dirty="0" err="1"/>
              <a:t>IceCube</a:t>
            </a:r>
            <a:r>
              <a:rPr lang="en-US" dirty="0"/>
              <a:t>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2F7A3-A09F-D647-8A23-824AE95A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6A18E-F512-D245-A641-E3319EE3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1323F-A4F6-1D4E-B316-C522C29E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65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600201"/>
            <a:ext cx="5791200" cy="4525963"/>
          </a:xfrm>
        </p:spPr>
        <p:txBody>
          <a:bodyPr>
            <a:normAutofit/>
          </a:bodyPr>
          <a:lstStyle/>
          <a:p>
            <a:r>
              <a:rPr lang="en-US" dirty="0"/>
              <a:t>DOM = digital optical module</a:t>
            </a:r>
          </a:p>
          <a:p>
            <a:pPr lvl="1"/>
            <a:r>
              <a:rPr lang="en-US" dirty="0"/>
              <a:t>Basic sensor unit</a:t>
            </a:r>
          </a:p>
          <a:p>
            <a:r>
              <a:rPr lang="en-US" dirty="0"/>
              <a:t>String = cable with 60 DOMs</a:t>
            </a:r>
          </a:p>
          <a:p>
            <a:pPr lvl="1"/>
            <a:r>
              <a:rPr lang="en-US" dirty="0"/>
              <a:t>86 strings in final detector</a:t>
            </a:r>
          </a:p>
          <a:p>
            <a:r>
              <a:rPr lang="en-US" dirty="0" err="1"/>
              <a:t>IceTop</a:t>
            </a:r>
            <a:r>
              <a:rPr lang="en-US" dirty="0"/>
              <a:t> = surface detector</a:t>
            </a:r>
          </a:p>
          <a:p>
            <a:r>
              <a:rPr lang="en-US" dirty="0" err="1"/>
              <a:t>InIce</a:t>
            </a:r>
            <a:r>
              <a:rPr lang="en-US" dirty="0"/>
              <a:t>  = all strings</a:t>
            </a:r>
          </a:p>
          <a:p>
            <a:r>
              <a:rPr lang="en-US" dirty="0" err="1"/>
              <a:t>DeepCore</a:t>
            </a:r>
            <a:r>
              <a:rPr lang="en-US" dirty="0"/>
              <a:t> = closely spaced center strings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752600"/>
            <a:ext cx="21526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96200" y="1447800"/>
            <a:ext cx="9906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0" y="1600200"/>
            <a:ext cx="9906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12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BF74-B719-8344-AB07-2FCC6421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in a Photomultiplier Tube</a:t>
            </a:r>
          </a:p>
        </p:txBody>
      </p:sp>
      <p:pic>
        <p:nvPicPr>
          <p:cNvPr id="7" name="Content Placeholder 9" descr="A picture containing object, clock, table, white&#10;&#10;Description automatically generated">
            <a:extLst>
              <a:ext uri="{FF2B5EF4-FFF2-40B4-BE49-F238E27FC236}">
                <a16:creationId xmlns:a16="http://schemas.microsoft.com/office/drawing/2014/main" id="{06ECEDF1-8924-0F4D-B010-CF6915BD5B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919" y="2672861"/>
            <a:ext cx="7825153" cy="313006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4B080-007C-6643-990B-DF5BD67F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536F9-6B00-8E49-AB82-B39F07CF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9F459-2A0B-A84B-BB5E-3127B5D4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1290D2-475A-C040-8FD2-993E17C302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69" y="3098860"/>
            <a:ext cx="4119617" cy="18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1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4038600" cy="48895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Photomultiplier tube or PMT = light detector</a:t>
            </a:r>
          </a:p>
          <a:p>
            <a:r>
              <a:rPr lang="en-US" dirty="0"/>
              <a:t>HV = high voltage</a:t>
            </a:r>
          </a:p>
          <a:p>
            <a:r>
              <a:rPr lang="en-US" dirty="0"/>
              <a:t>Photoelectron: an electron ejected from a metal surface in the PMT by a photon</a:t>
            </a:r>
          </a:p>
          <a:p>
            <a:r>
              <a:rPr lang="en-US" dirty="0" err="1"/>
              <a:t>Mainboard</a:t>
            </a:r>
            <a:r>
              <a:rPr lang="en-US" dirty="0"/>
              <a:t> = digitizing electronics</a:t>
            </a:r>
          </a:p>
          <a:p>
            <a:r>
              <a:rPr lang="en-US" dirty="0"/>
              <a:t>ATWD = analog transient waveform digitizer</a:t>
            </a:r>
          </a:p>
          <a:p>
            <a:pPr lvl="1"/>
            <a:r>
              <a:rPr lang="en-US" dirty="0"/>
              <a:t>128 samples, 3 ns per sample</a:t>
            </a:r>
          </a:p>
          <a:p>
            <a:r>
              <a:rPr lang="en-US" dirty="0"/>
              <a:t>FADC </a:t>
            </a:r>
            <a:r>
              <a:rPr lang="en-US"/>
              <a:t>= fast </a:t>
            </a:r>
            <a:r>
              <a:rPr lang="en-US" dirty="0"/>
              <a:t>analog to digital converter</a:t>
            </a:r>
          </a:p>
          <a:p>
            <a:r>
              <a:rPr lang="en-US" dirty="0"/>
              <a:t>Waveform = digitized current pulse</a:t>
            </a:r>
          </a:p>
          <a:p>
            <a:r>
              <a:rPr lang="en-US" dirty="0"/>
              <a:t>Timestamp = time a waveform was recorded</a:t>
            </a:r>
          </a:p>
          <a:p>
            <a:r>
              <a:rPr lang="en-US" dirty="0"/>
              <a:t>Flashers = onboard LEDs for calibration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773772"/>
            <a:ext cx="4038600" cy="3715928"/>
          </a:xfrm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23" y="223838"/>
            <a:ext cx="3550977" cy="2298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81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PMT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393FA-6E54-3944-BF5C-03D6B482C64E}" type="slidenum">
              <a:rPr lang="en-US" smtClean="0"/>
              <a:t>71</a:t>
            </a:fld>
            <a:endParaRPr lang="en-US"/>
          </a:p>
        </p:txBody>
      </p:sp>
      <p:pic>
        <p:nvPicPr>
          <p:cNvPr id="1026" name="Picture 2" descr="http://icecube.wisc.edu/%7Ekjero/Bootcamp/2015/Notebooks/PhotomultiplierTu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70" y="1600201"/>
            <a:ext cx="31834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1815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Hit = single DOM sees light (threshold = 0.25 PE)</a:t>
            </a:r>
          </a:p>
          <a:p>
            <a:r>
              <a:rPr lang="en-US" dirty="0"/>
              <a:t>Local coincidence = neighboring DOMs see light within a certain time window</a:t>
            </a:r>
          </a:p>
          <a:p>
            <a:r>
              <a:rPr lang="en-US" dirty="0"/>
              <a:t>Hard Local Coincidence (HLC) = no information is sent on unless local coincidence condition is met</a:t>
            </a:r>
          </a:p>
          <a:p>
            <a:r>
              <a:rPr lang="en-US" dirty="0"/>
              <a:t>Soft Local Coincidence (SLC) = only minimal information is sent on unless local coincidence condition is met</a:t>
            </a:r>
          </a:p>
          <a:p>
            <a:r>
              <a:rPr lang="en-US" dirty="0"/>
              <a:t>These decisions are all made in the ice by the onboard electronics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86" y="1600201"/>
            <a:ext cx="2900229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6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Trigger = multiple DOMs hit in a certain pattern or time window</a:t>
            </a:r>
          </a:p>
          <a:p>
            <a:pPr lvl="1"/>
            <a:r>
              <a:rPr lang="en-US" dirty="0"/>
              <a:t>Simple majority (SMT) = some number of DOMs hit, currently 8, i.e. SMT8</a:t>
            </a:r>
          </a:p>
          <a:p>
            <a:pPr lvl="1"/>
            <a:r>
              <a:rPr lang="en-US" dirty="0"/>
              <a:t>Calibration trigger = flashers</a:t>
            </a:r>
          </a:p>
          <a:p>
            <a:pPr lvl="1"/>
            <a:r>
              <a:rPr lang="en-US" dirty="0"/>
              <a:t>Minimum bias/</a:t>
            </a:r>
            <a:r>
              <a:rPr lang="en-US" dirty="0" err="1"/>
              <a:t>minbias</a:t>
            </a:r>
            <a:r>
              <a:rPr lang="en-US" dirty="0"/>
              <a:t> trigger = capture whatever is in the detector regardless of pattern</a:t>
            </a:r>
          </a:p>
          <a:p>
            <a:pPr lvl="1"/>
            <a:r>
              <a:rPr lang="en-US" dirty="0"/>
              <a:t>Many others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0154"/>
            <a:ext cx="4038600" cy="43660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9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Event = all information captured within a certain time window around a trigger</a:t>
            </a:r>
          </a:p>
          <a:p>
            <a:pPr lvl="1"/>
            <a:r>
              <a:rPr lang="en-US" dirty="0"/>
              <a:t>An event may have multiple triggers</a:t>
            </a:r>
          </a:p>
          <a:p>
            <a:r>
              <a:rPr lang="en-US" dirty="0"/>
              <a:t>Event Builder = software that constructs events</a:t>
            </a:r>
          </a:p>
          <a:p>
            <a:r>
              <a:rPr lang="en-US" dirty="0"/>
              <a:t>Processing and filtering (PNF) = software that runs online data reduction</a:t>
            </a:r>
          </a:p>
          <a:p>
            <a:r>
              <a:rPr lang="en-US" dirty="0"/>
              <a:t>Online = </a:t>
            </a:r>
            <a:r>
              <a:rPr lang="en-US" dirty="0" err="1"/>
              <a:t>realtime</a:t>
            </a:r>
            <a:r>
              <a:rPr lang="en-US" dirty="0"/>
              <a:t> data processing</a:t>
            </a:r>
          </a:p>
          <a:p>
            <a:r>
              <a:rPr lang="en-US" dirty="0"/>
              <a:t>Offline = non-</a:t>
            </a:r>
            <a:r>
              <a:rPr lang="en-US" dirty="0" err="1"/>
              <a:t>realtime</a:t>
            </a:r>
            <a:r>
              <a:rPr lang="en-US" dirty="0"/>
              <a:t> data processing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0154"/>
            <a:ext cx="4038600" cy="43660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 Output: single photoelectron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15313"/>
            <a:ext cx="4038600" cy="309573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4742"/>
            <a:ext cx="4038600" cy="3156878"/>
          </a:xfrm>
        </p:spPr>
      </p:pic>
      <p:sp>
        <p:nvSpPr>
          <p:cNvPr id="4" name="TextBox 3"/>
          <p:cNvSpPr txBox="1"/>
          <p:nvPr/>
        </p:nvSpPr>
        <p:spPr>
          <a:xfrm>
            <a:off x="2857500" y="5729604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This is what we record when light hits the DOM: a waveform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7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76E4-D729-8F45-887D-13D7E96F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Photoelectron Charge Distribution</a:t>
            </a:r>
          </a:p>
        </p:txBody>
      </p:sp>
      <p:pic>
        <p:nvPicPr>
          <p:cNvPr id="10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8E2CF5E0-375D-EB42-8E42-8DB2B0B92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393" y="1825625"/>
            <a:ext cx="5993213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E948F-D0A5-084A-AF24-26679D10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747EC-8647-A44A-9E98-5E722EF5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bootcamp 2021 - Calibration - Williams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A8E57-972E-FF42-B728-12C638FC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401B7-6220-FB49-9029-27E0264B2782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5A583-D9BA-7141-ABF0-3850BB21DD3D}"/>
              </a:ext>
            </a:extLst>
          </p:cNvPr>
          <p:cNvSpPr txBox="1"/>
          <p:nvPr/>
        </p:nvSpPr>
        <p:spPr>
          <a:xfrm>
            <a:off x="9601200" y="2343150"/>
            <a:ext cx="2128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measured individually for every single DOM and forms the basis for energy calibration</a:t>
            </a:r>
          </a:p>
        </p:txBody>
      </p:sp>
    </p:spTree>
    <p:extLst>
      <p:ext uri="{BB962C8B-B14F-4D97-AF65-F5344CB8AC3E}">
        <p14:creationId xmlns:p14="http://schemas.microsoft.com/office/powerpoint/2010/main" val="739636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5528</TotalTime>
  <Words>3118</Words>
  <Application>Microsoft Macintosh PowerPoint</Application>
  <PresentationFormat>Widescreen</PresentationFormat>
  <Paragraphs>655</Paragraphs>
  <Slides>74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Century Gothic</vt:lpstr>
      <vt:lpstr>Office Theme</vt:lpstr>
      <vt:lpstr>Calibration and the  Ice Model</vt:lpstr>
      <vt:lpstr>IceCube Detector and Ice references</vt:lpstr>
      <vt:lpstr>Acknowledgment</vt:lpstr>
      <vt:lpstr>IceCube</vt:lpstr>
      <vt:lpstr>IceCube Strings</vt:lpstr>
      <vt:lpstr>IceCube Digital Optical Module (DOM)</vt:lpstr>
      <vt:lpstr>Signal in a Photomultiplier Tube</vt:lpstr>
      <vt:lpstr>DOM Output: single photoelectron</vt:lpstr>
      <vt:lpstr>Single Photoelectron Charge Distribution</vt:lpstr>
      <vt:lpstr>DOM output: complex waveform</vt:lpstr>
      <vt:lpstr>Waveforms to pulses</vt:lpstr>
      <vt:lpstr>Pulses in a PMT</vt:lpstr>
      <vt:lpstr>Pulses in a PMT</vt:lpstr>
      <vt:lpstr>Pulses in a PMT</vt:lpstr>
      <vt:lpstr>Noise</vt:lpstr>
      <vt:lpstr>An IceCube neutrino (“Big Bird”)</vt:lpstr>
      <vt:lpstr>The ideal picture</vt:lpstr>
      <vt:lpstr>The ideal picture</vt:lpstr>
      <vt:lpstr>The ideal picture</vt:lpstr>
      <vt:lpstr>The ice model</vt:lpstr>
      <vt:lpstr>Calibration: from photon to data</vt:lpstr>
      <vt:lpstr>Ice vs. water</vt:lpstr>
      <vt:lpstr>Effect of Scattering in Ice</vt:lpstr>
      <vt:lpstr>Effect of scattering in ice (toy simulation of tau double pulse waveform)</vt:lpstr>
      <vt:lpstr>The ice is complex…</vt:lpstr>
      <vt:lpstr>What causes scattering in ice?</vt:lpstr>
      <vt:lpstr>Why not Greenland? Ask the IceCube DustLogger</vt:lpstr>
      <vt:lpstr>PowerPoint Presentation</vt:lpstr>
      <vt:lpstr>Effects of the dust layer: IC-190331</vt:lpstr>
      <vt:lpstr>PowerPoint Presentation</vt:lpstr>
      <vt:lpstr>Ice flow in Antarctica</vt:lpstr>
      <vt:lpstr>Dust layer tilt at the Pole</vt:lpstr>
      <vt:lpstr>Why not drill deeper? Is shear a problem?</vt:lpstr>
      <vt:lpstr>The hole ice</vt:lpstr>
      <vt:lpstr>PowerPoint Presentation</vt:lpstr>
      <vt:lpstr>Anisotropy</vt:lpstr>
      <vt:lpstr>Modeling anisotropy</vt:lpstr>
      <vt:lpstr>Our Understanding of IceCube’s ice</vt:lpstr>
      <vt:lpstr>In Reality</vt:lpstr>
      <vt:lpstr>In Reality</vt:lpstr>
      <vt:lpstr>Sources of light in the ice</vt:lpstr>
      <vt:lpstr>Calibration: from photon to data</vt:lpstr>
      <vt:lpstr>Flasher wiki references</vt:lpstr>
      <vt:lpstr>LED Flasher Board</vt:lpstr>
      <vt:lpstr>Flasher properties</vt:lpstr>
      <vt:lpstr>cDOMs</vt:lpstr>
      <vt:lpstr>Flasher properties: Angular emission profile (beam width)</vt:lpstr>
      <vt:lpstr>Flasher operating parameters</vt:lpstr>
      <vt:lpstr>Flasher operation: String and DOM</vt:lpstr>
      <vt:lpstr>Running flashers: brightness and width</vt:lpstr>
      <vt:lpstr>PowerPoint Presentation</vt:lpstr>
      <vt:lpstr>Running flashers: mask</vt:lpstr>
      <vt:lpstr>Running flashers: mask</vt:lpstr>
      <vt:lpstr>Running flashers: mask</vt:lpstr>
      <vt:lpstr>Running flashers: rate</vt:lpstr>
      <vt:lpstr>Flasher data processing</vt:lpstr>
      <vt:lpstr>Flasher data and the ice model</vt:lpstr>
      <vt:lpstr>History of flasher data and the ice model</vt:lpstr>
      <vt:lpstr>The IceCube Upgrade</vt:lpstr>
      <vt:lpstr>PowerPoint Presentation</vt:lpstr>
      <vt:lpstr>Upgrade Calibration Goals</vt:lpstr>
      <vt:lpstr>The future: calibration in the IceCube Upgrade</vt:lpstr>
      <vt:lpstr>Light sources onboard the modules: LED flashers</vt:lpstr>
      <vt:lpstr>Cameras</vt:lpstr>
      <vt:lpstr>External light sources</vt:lpstr>
      <vt:lpstr>The Pencil Beam in the Upgrade</vt:lpstr>
      <vt:lpstr>Summary</vt:lpstr>
      <vt:lpstr>Backup</vt:lpstr>
      <vt:lpstr>Vocabulary</vt:lpstr>
      <vt:lpstr>Vocabulary</vt:lpstr>
      <vt:lpstr>IceCube PMT</vt:lpstr>
      <vt:lpstr>Vocabulary</vt:lpstr>
      <vt:lpstr>Vocabulary</vt:lpstr>
      <vt:lpstr>Vocabulary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 and the  Ice Model</dc:title>
  <dc:creator>Microsoft Office User</dc:creator>
  <cp:lastModifiedBy>Williams, Dawn</cp:lastModifiedBy>
  <cp:revision>35</cp:revision>
  <dcterms:created xsi:type="dcterms:W3CDTF">2018-06-18T19:35:03Z</dcterms:created>
  <dcterms:modified xsi:type="dcterms:W3CDTF">2021-06-09T18:54:48Z</dcterms:modified>
</cp:coreProperties>
</file>