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79" r:id="rId3"/>
    <p:sldId id="273" r:id="rId4"/>
    <p:sldId id="280" r:id="rId5"/>
    <p:sldId id="274" r:id="rId6"/>
    <p:sldId id="278" r:id="rId7"/>
    <p:sldId id="275" r:id="rId8"/>
    <p:sldId id="276" r:id="rId9"/>
    <p:sldId id="277" r:id="rId10"/>
    <p:sldId id="281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77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6A7C2-F19D-774C-8D88-E1DB36C8D04D}" type="datetimeFigureOut">
              <a:rPr lang="en-US" smtClean="0"/>
              <a:t>1/19/21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D8C6F6-8051-CB4D-ABDC-8B128C390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276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1945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defTabSz="584200" eaLnBrk="1">
              <a:lnSpc>
                <a:spcPct val="100000"/>
              </a:lnSpc>
              <a:defRPr/>
            </a:pPr>
            <a:r>
              <a:rPr lang="en-US" sz="1800">
                <a:latin typeface="Arial" charset="0"/>
                <a:cs typeface="Arial" charset="0"/>
                <a:sym typeface="Arial" charset="0"/>
              </a:rPr>
              <a:t>in 2012 started a collaboration with an ice scientist to design and construct a new drilling platform to...</a:t>
            </a:r>
          </a:p>
          <a:p>
            <a:pPr defTabSz="584200" eaLnBrk="1">
              <a:lnSpc>
                <a:spcPct val="100000"/>
              </a:lnSpc>
              <a:defRPr/>
            </a:pPr>
            <a:endParaRPr lang="en-US" sz="1800">
              <a:latin typeface="Arial" charset="0"/>
              <a:cs typeface="Arial" charset="0"/>
              <a:sym typeface="Arial" charset="0"/>
            </a:endParaRPr>
          </a:p>
          <a:p>
            <a:pPr defTabSz="584200" eaLnBrk="1">
              <a:lnSpc>
                <a:spcPct val="100000"/>
              </a:lnSpc>
              <a:defRPr/>
            </a:pPr>
            <a:r>
              <a:rPr lang="en-US" sz="1800">
                <a:latin typeface="Arial" charset="0"/>
                <a:cs typeface="Arial" charset="0"/>
                <a:sym typeface="Arial" charset="0"/>
              </a:rPr>
              <a:t>2500 m = 8000 ft</a:t>
            </a:r>
          </a:p>
          <a:p>
            <a:pPr defTabSz="584200" eaLnBrk="1">
              <a:lnSpc>
                <a:spcPct val="100000"/>
              </a:lnSpc>
              <a:defRPr/>
            </a:pPr>
            <a:endParaRPr lang="en-US" sz="1800">
              <a:latin typeface="Arial" charset="0"/>
              <a:cs typeface="Arial" charset="0"/>
              <a:sym typeface="Arial" charset="0"/>
            </a:endParaRPr>
          </a:p>
          <a:p>
            <a:pPr defTabSz="584200" eaLnBrk="1">
              <a:lnSpc>
                <a:spcPct val="100000"/>
              </a:lnSpc>
              <a:defRPr/>
            </a:pPr>
            <a:r>
              <a:rPr lang="en-US" sz="1800">
                <a:latin typeface="Arial" charset="0"/>
                <a:cs typeface="Arial" charset="0"/>
                <a:sym typeface="Arial" charset="0"/>
              </a:rPr>
              <a:t>Tom Cruise for scale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AAA4-9F57-0F4B-9D03-4761154A31B4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3EE9-8CBE-9849-B688-3F20DA68D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04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AAA4-9F57-0F4B-9D03-4761154A31B4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3EE9-8CBE-9849-B688-3F20DA68D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065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AAA4-9F57-0F4B-9D03-4761154A31B4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3EE9-8CBE-9849-B688-3F20DA68D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54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AAA4-9F57-0F4B-9D03-4761154A31B4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3EE9-8CBE-9849-B688-3F20DA68D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3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AAA4-9F57-0F4B-9D03-4761154A31B4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3EE9-8CBE-9849-B688-3F20DA68D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137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AAA4-9F57-0F4B-9D03-4761154A31B4}" type="datetimeFigureOut">
              <a:rPr lang="en-US" smtClean="0"/>
              <a:t>1/19/21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3EE9-8CBE-9849-B688-3F20DA68D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430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AAA4-9F57-0F4B-9D03-4761154A31B4}" type="datetimeFigureOut">
              <a:rPr lang="en-US" smtClean="0"/>
              <a:t>1/19/21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3EE9-8CBE-9849-B688-3F20DA68D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17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AAA4-9F57-0F4B-9D03-4761154A31B4}" type="datetimeFigureOut">
              <a:rPr lang="en-US" smtClean="0"/>
              <a:t>1/19/21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3EE9-8CBE-9849-B688-3F20DA68D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68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AAA4-9F57-0F4B-9D03-4761154A31B4}" type="datetimeFigureOut">
              <a:rPr lang="en-US" smtClean="0"/>
              <a:t>1/19/21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3EE9-8CBE-9849-B688-3F20DA68D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608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AAA4-9F57-0F4B-9D03-4761154A31B4}" type="datetimeFigureOut">
              <a:rPr lang="en-US" smtClean="0"/>
              <a:t>1/19/21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3EE9-8CBE-9849-B688-3F20DA68D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8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AAA4-9F57-0F4B-9D03-4761154A31B4}" type="datetimeFigureOut">
              <a:rPr lang="en-US" smtClean="0"/>
              <a:t>1/19/21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3EE9-8CBE-9849-B688-3F20DA68D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75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DAAA4-9F57-0F4B-9D03-4761154A31B4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E3EE9-8CBE-9849-B688-3F20DA68D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90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2702205"/>
            <a:ext cx="8190731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A Gen-2 calibration borehole </a:t>
            </a:r>
            <a:r>
              <a:rPr lang="en-US" dirty="0" smtClean="0"/>
              <a:t>with the </a:t>
            </a:r>
            <a:r>
              <a:rPr lang="en-US" dirty="0"/>
              <a:t>U.S. Rapid Access Ice Drill (RAID)?</a:t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3100" dirty="0">
                <a:solidFill>
                  <a:srgbClr val="0000FF"/>
                </a:solidFill>
              </a:rPr>
              <a:t>Jeff Severinghaus (University of California, San Diego)</a:t>
            </a:r>
            <a:br>
              <a:rPr lang="en-US" sz="3100" dirty="0">
                <a:solidFill>
                  <a:srgbClr val="0000FF"/>
                </a:solidFill>
              </a:rPr>
            </a:br>
            <a:r>
              <a:rPr lang="en-US" sz="3100" dirty="0">
                <a:solidFill>
                  <a:srgbClr val="0000FF"/>
                </a:solidFill>
              </a:rPr>
              <a:t>John Goodge (University of Minnesota, Duluth)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52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 of RAID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123" y="1600200"/>
            <a:ext cx="8531408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Designed for speed, not for perfectly vertical hole.  Borehole can be up to 10 </a:t>
            </a:r>
            <a:r>
              <a:rPr lang="en-US" dirty="0" err="1" smtClean="0"/>
              <a:t>deg</a:t>
            </a:r>
            <a:r>
              <a:rPr lang="en-US" dirty="0" smtClean="0"/>
              <a:t> off vertical</a:t>
            </a:r>
          </a:p>
          <a:p>
            <a:r>
              <a:rPr lang="en-US" dirty="0" smtClean="0"/>
              <a:t>Cannot penetrate wet bed (for bio stewardship)</a:t>
            </a:r>
            <a:endParaRPr lang="en-US" dirty="0"/>
          </a:p>
          <a:p>
            <a:r>
              <a:rPr lang="en-US" dirty="0" smtClean="0"/>
              <a:t>Five ski-mounted modules require 3-5 Challenger tractors to pull, depending on snow conditions &amp; grade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						</a:t>
            </a:r>
            <a:r>
              <a:rPr lang="en-US" sz="4000" dirty="0" smtClean="0"/>
              <a:t>QUESTIONS?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05000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rapid-access ice drilling?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Conventional ice coring takes ~5 yr, $50M</a:t>
            </a:r>
          </a:p>
          <a:p>
            <a:r>
              <a:rPr lang="en-US" dirty="0" smtClean="0"/>
              <a:t>High risk of not getting target ice </a:t>
            </a:r>
          </a:p>
          <a:p>
            <a:r>
              <a:rPr lang="en-US" dirty="0" smtClean="0"/>
              <a:t>Most new science targets are near the bed</a:t>
            </a:r>
          </a:p>
          <a:p>
            <a:pPr>
              <a:buNone/>
            </a:pPr>
            <a:r>
              <a:rPr lang="en-US" dirty="0" smtClean="0"/>
              <a:t>  (e.g. last interglacial, &gt;1 million yr old ice, </a:t>
            </a:r>
            <a:r>
              <a:rPr lang="en-US" dirty="0" err="1" smtClean="0"/>
              <a:t>subglacial</a:t>
            </a:r>
            <a:r>
              <a:rPr lang="en-US" dirty="0" smtClean="0"/>
              <a:t> biology, </a:t>
            </a:r>
            <a:r>
              <a:rPr lang="en-US" dirty="0" smtClean="0"/>
              <a:t>bed and </a:t>
            </a:r>
            <a:r>
              <a:rPr lang="en-US" dirty="0" smtClean="0"/>
              <a:t>till properties)</a:t>
            </a:r>
          </a:p>
          <a:p>
            <a:r>
              <a:rPr lang="en-US" dirty="0" smtClean="0"/>
              <a:t>Borehole logging is a new science frontier</a:t>
            </a:r>
          </a:p>
          <a:p>
            <a:r>
              <a:rPr lang="en-US" dirty="0" smtClean="0"/>
              <a:t>Geophysical instruments, heat flow probes need boreholes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7998" y="2139888"/>
            <a:ext cx="839558" cy="7723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/>
          </p:cNvSpPr>
          <p:nvPr/>
        </p:nvSpPr>
        <p:spPr bwMode="auto">
          <a:xfrm>
            <a:off x="387220" y="2753668"/>
            <a:ext cx="5786437" cy="3836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533400" indent="-304800" defTabSz="457200">
              <a:tabLst>
                <a:tab pos="457200" algn="l"/>
              </a:tabLs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457200">
              <a:tabLst>
                <a:tab pos="457200" algn="l"/>
              </a:tabLs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457200">
              <a:tabLst>
                <a:tab pos="457200" algn="l"/>
              </a:tabLs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457200">
              <a:tabLst>
                <a:tab pos="457200" algn="l"/>
              </a:tabLs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457200">
              <a:tabLst>
                <a:tab pos="457200" algn="l"/>
              </a:tabLs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457200" indent="914400" algn="ctr" defTabSz="45720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914400" indent="914400" algn="ctr" defTabSz="45720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1371600" indent="914400" algn="ctr" defTabSz="45720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1828800" indent="914400" algn="ctr" defTabSz="45720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spcBef>
                <a:spcPts val="844"/>
              </a:spcBef>
              <a:buSzPct val="100000"/>
              <a:buFont typeface="Lucida Grande" charset="0"/>
              <a:buChar char="‣"/>
              <a:defRPr/>
            </a:pPr>
            <a:r>
              <a:rPr lang="en-US" altLang="en-US" sz="2400" b="1" i="1" dirty="0">
                <a:latin typeface="Gill Sans"/>
                <a:ea typeface="Seravek" charset="0"/>
                <a:cs typeface="Gill Sans"/>
                <a:sym typeface="Seravek" charset="0"/>
              </a:rPr>
              <a:t>new concept </a:t>
            </a:r>
            <a:r>
              <a:rPr lang="en-US" altLang="en-US" sz="2400" dirty="0">
                <a:latin typeface="Gill Sans"/>
                <a:ea typeface="Seravek" charset="0"/>
                <a:cs typeface="Gill Sans"/>
                <a:sym typeface="Seravek" charset="0"/>
              </a:rPr>
              <a:t>for exploring deep ice &amp; bedrock</a:t>
            </a:r>
          </a:p>
          <a:p>
            <a:pPr>
              <a:spcBef>
                <a:spcPts val="844"/>
              </a:spcBef>
              <a:buSzPct val="100000"/>
              <a:buFont typeface="Lucida Grande" charset="0"/>
              <a:buChar char="‣"/>
              <a:defRPr/>
            </a:pPr>
            <a:r>
              <a:rPr lang="en-US" altLang="en-US" sz="2400" dirty="0">
                <a:latin typeface="Gill Sans"/>
                <a:ea typeface="Seravek" charset="0"/>
                <a:cs typeface="Gill Sans"/>
                <a:sym typeface="Seravek" charset="0"/>
              </a:rPr>
              <a:t>ability to </a:t>
            </a:r>
            <a:r>
              <a:rPr lang="en-US" altLang="en-US" sz="2400" b="1" i="1" dirty="0">
                <a:latin typeface="Gill Sans"/>
                <a:ea typeface="Seravek" charset="0"/>
                <a:cs typeface="Gill Sans"/>
                <a:sym typeface="Seravek" charset="0"/>
              </a:rPr>
              <a:t>go deep </a:t>
            </a:r>
            <a:r>
              <a:rPr lang="en-US" altLang="en-US" sz="2400" dirty="0">
                <a:latin typeface="Gill Sans"/>
                <a:ea typeface="Seravek" charset="0"/>
                <a:cs typeface="Gill Sans"/>
                <a:sym typeface="Seravek" charset="0"/>
              </a:rPr>
              <a:t>(2500-3300 m)</a:t>
            </a:r>
          </a:p>
          <a:p>
            <a:pPr>
              <a:spcBef>
                <a:spcPts val="844"/>
              </a:spcBef>
              <a:buSzPct val="100000"/>
              <a:buFont typeface="Lucida Grande" charset="0"/>
              <a:buChar char="‣"/>
              <a:defRPr/>
            </a:pPr>
            <a:r>
              <a:rPr lang="en-US" altLang="en-US" sz="2400" dirty="0">
                <a:latin typeface="Gill Sans"/>
                <a:ea typeface="Seravek" charset="0"/>
                <a:cs typeface="Gill Sans"/>
                <a:sym typeface="Seravek" charset="0"/>
              </a:rPr>
              <a:t>cuts entire ice sheet in </a:t>
            </a:r>
            <a:r>
              <a:rPr lang="en-US" altLang="en-US" sz="2400" b="1" i="1" dirty="0" smtClean="0">
                <a:latin typeface="Gill Sans"/>
                <a:ea typeface="Seravek" charset="0"/>
                <a:cs typeface="Gill Sans"/>
                <a:sym typeface="Seravek" charset="0"/>
              </a:rPr>
              <a:t>two days</a:t>
            </a:r>
            <a:endParaRPr lang="en-US" altLang="en-US" sz="2400" b="1" i="1" dirty="0">
              <a:latin typeface="Gill Sans"/>
              <a:ea typeface="Seravek" charset="0"/>
              <a:cs typeface="Gill Sans"/>
              <a:sym typeface="Seravek" charset="0"/>
            </a:endParaRPr>
          </a:p>
          <a:p>
            <a:pPr>
              <a:spcBef>
                <a:spcPts val="844"/>
              </a:spcBef>
              <a:buSzPct val="100000"/>
              <a:buFont typeface="Lucida Grande" charset="0"/>
              <a:buChar char="‣"/>
              <a:defRPr/>
            </a:pPr>
            <a:r>
              <a:rPr lang="en-US" altLang="en-US" sz="2400" dirty="0">
                <a:latin typeface="Gill Sans"/>
                <a:ea typeface="Seravek" charset="0"/>
                <a:cs typeface="Gill Sans"/>
                <a:sym typeface="Seravek" charset="0"/>
              </a:rPr>
              <a:t>rapid </a:t>
            </a:r>
            <a:r>
              <a:rPr lang="en-US" altLang="en-US" sz="2400" b="1" i="1" dirty="0">
                <a:latin typeface="Gill Sans"/>
                <a:ea typeface="Seravek" charset="0"/>
                <a:cs typeface="Gill Sans"/>
                <a:sym typeface="Seravek" charset="0"/>
              </a:rPr>
              <a:t>mobility</a:t>
            </a:r>
            <a:r>
              <a:rPr lang="en-US" altLang="en-US" sz="2400" dirty="0">
                <a:latin typeface="Gill Sans"/>
                <a:ea typeface="Seravek" charset="0"/>
                <a:cs typeface="Gill Sans"/>
                <a:sym typeface="Seravek" charset="0"/>
              </a:rPr>
              <a:t> on sleds allows for many holes</a:t>
            </a:r>
          </a:p>
          <a:p>
            <a:pPr>
              <a:spcBef>
                <a:spcPts val="844"/>
              </a:spcBef>
              <a:buSzPct val="100000"/>
              <a:buFont typeface="Lucida Grande" charset="0"/>
              <a:buChar char="‣"/>
              <a:defRPr/>
            </a:pPr>
            <a:r>
              <a:rPr lang="en-US" altLang="en-US" sz="2400" dirty="0">
                <a:latin typeface="Gill Sans"/>
                <a:ea typeface="Seravek" charset="0"/>
                <a:cs typeface="Gill Sans"/>
                <a:sym typeface="Seravek" charset="0"/>
              </a:rPr>
              <a:t>creates </a:t>
            </a:r>
            <a:r>
              <a:rPr lang="en-US" altLang="en-US" sz="2400" b="1" i="1" dirty="0">
                <a:latin typeface="Gill Sans"/>
                <a:ea typeface="Seravek" charset="0"/>
                <a:cs typeface="Gill Sans"/>
                <a:sym typeface="Seravek" charset="0"/>
              </a:rPr>
              <a:t>observatory</a:t>
            </a:r>
            <a:r>
              <a:rPr lang="en-US" altLang="en-US" sz="2400" dirty="0">
                <a:latin typeface="Gill Sans"/>
                <a:ea typeface="Seravek" charset="0"/>
                <a:cs typeface="Gill Sans"/>
                <a:sym typeface="Seravek" charset="0"/>
              </a:rPr>
              <a:t> of legacy holes</a:t>
            </a:r>
          </a:p>
          <a:p>
            <a:pPr>
              <a:spcBef>
                <a:spcPts val="844"/>
              </a:spcBef>
              <a:buSzPct val="100000"/>
              <a:buFont typeface="Lucida Grande" charset="0"/>
              <a:buChar char="‣"/>
              <a:defRPr/>
            </a:pPr>
            <a:r>
              <a:rPr lang="en-US" altLang="en-US" sz="2400" dirty="0">
                <a:latin typeface="Gill Sans"/>
                <a:ea typeface="Seravek" charset="0"/>
                <a:cs typeface="Gill Sans"/>
                <a:sym typeface="Seravek" charset="0"/>
              </a:rPr>
              <a:t>potentially </a:t>
            </a:r>
            <a:r>
              <a:rPr lang="en-US" altLang="en-US" sz="2400" b="1" i="1" dirty="0">
                <a:latin typeface="Gill Sans"/>
                <a:ea typeface="Seravek" charset="0"/>
                <a:cs typeface="Gill Sans"/>
                <a:sym typeface="Seravek" charset="0"/>
              </a:rPr>
              <a:t>transformative</a:t>
            </a:r>
            <a:r>
              <a:rPr lang="en-US" altLang="en-US" sz="2400" dirty="0">
                <a:latin typeface="Gill Sans"/>
                <a:ea typeface="Seravek" charset="0"/>
                <a:cs typeface="Gill Sans"/>
                <a:sym typeface="Seravek" charset="0"/>
              </a:rPr>
              <a:t> with new multi-disciplinary opportunities</a:t>
            </a:r>
          </a:p>
        </p:txBody>
      </p:sp>
      <p:sp>
        <p:nvSpPr>
          <p:cNvPr id="18434" name="Rectangle 2"/>
          <p:cNvSpPr>
            <a:spLocks/>
          </p:cNvSpPr>
          <p:nvPr/>
        </p:nvSpPr>
        <p:spPr bwMode="auto">
          <a:xfrm>
            <a:off x="387220" y="19645"/>
            <a:ext cx="5786438" cy="118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>
            <a:spAutoFit/>
          </a:bodyPr>
          <a:lstStyle>
            <a:lvl1pPr marL="39688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457200" indent="914400" algn="ctr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914400" indent="914400" algn="ctr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1371600" indent="914400" algn="ctr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1828800" indent="914400" algn="ctr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defTabSz="642915">
              <a:defRPr/>
            </a:pPr>
            <a:r>
              <a:rPr lang="en-US" altLang="en-US" b="1" dirty="0">
                <a:latin typeface="Gill Sans"/>
                <a:ea typeface="Hoefler Text" charset="0"/>
                <a:cs typeface="Gill Sans"/>
                <a:sym typeface="Hoefler Text" charset="0"/>
              </a:rPr>
              <a:t>Rapid Access Ice Drill (RAID)</a:t>
            </a:r>
          </a:p>
        </p:txBody>
      </p:sp>
      <p:pic>
        <p:nvPicPr>
          <p:cNvPr id="18435" name="Picture 3" descr="RAID logo color_withA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44" y="1170102"/>
            <a:ext cx="1696641" cy="120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36" name="Picture 4" descr="nsf4c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865" y="1098122"/>
            <a:ext cx="1279720" cy="1279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34CE2D9-04D8-C24E-9B67-5B262C5C31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931" y="228538"/>
            <a:ext cx="2417183" cy="654275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3281"/>
            <a:ext cx="7772400" cy="731703"/>
          </a:xfrm>
        </p:spPr>
        <p:txBody>
          <a:bodyPr>
            <a:noAutofit/>
          </a:bodyPr>
          <a:lstStyle/>
          <a:p>
            <a:r>
              <a:rPr lang="en-US" sz="3600" dirty="0" smtClean="0"/>
              <a:t>Closed-loop fluid circulation to remove ice chips: the key to fast drilling</a:t>
            </a:r>
            <a:endParaRPr lang="en-US" sz="3600" dirty="0"/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1842823" y="4134818"/>
            <a:ext cx="4045081" cy="1588"/>
          </a:xfrm>
          <a:prstGeom prst="line">
            <a:avLst/>
          </a:prstGeom>
          <a:ln w="127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866158" y="6158153"/>
            <a:ext cx="1476326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3320737" y="4138212"/>
            <a:ext cx="4045081" cy="1588"/>
          </a:xfrm>
          <a:prstGeom prst="line">
            <a:avLst/>
          </a:prstGeom>
          <a:ln w="127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6200000" flipH="1">
            <a:off x="1738870" y="3589886"/>
            <a:ext cx="4777577" cy="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705206" y="3589093"/>
            <a:ext cx="4777580" cy="158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3865363" y="1382160"/>
            <a:ext cx="262297" cy="730118"/>
          </a:xfrm>
          <a:custGeom>
            <a:avLst/>
            <a:gdLst>
              <a:gd name="connsiteX0" fmla="*/ 0 w 234683"/>
              <a:gd name="connsiteY0" fmla="*/ 279898 h 279898"/>
              <a:gd name="connsiteX1" fmla="*/ 13805 w 234683"/>
              <a:gd name="connsiteY1" fmla="*/ 72812 h 279898"/>
              <a:gd name="connsiteX2" fmla="*/ 41415 w 234683"/>
              <a:gd name="connsiteY2" fmla="*/ 45200 h 279898"/>
              <a:gd name="connsiteX3" fmla="*/ 82829 w 234683"/>
              <a:gd name="connsiteY3" fmla="*/ 17589 h 279898"/>
              <a:gd name="connsiteX4" fmla="*/ 234683 w 234683"/>
              <a:gd name="connsiteY4" fmla="*/ 3783 h 279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683" h="279898">
                <a:moveTo>
                  <a:pt x="0" y="279898"/>
                </a:moveTo>
                <a:cubicBezTo>
                  <a:pt x="4602" y="210869"/>
                  <a:pt x="1783" y="140941"/>
                  <a:pt x="13805" y="72812"/>
                </a:cubicBezTo>
                <a:cubicBezTo>
                  <a:pt x="16067" y="59994"/>
                  <a:pt x="31252" y="53331"/>
                  <a:pt x="41415" y="45200"/>
                </a:cubicBezTo>
                <a:cubicBezTo>
                  <a:pt x="54370" y="34835"/>
                  <a:pt x="67089" y="22836"/>
                  <a:pt x="82829" y="17589"/>
                </a:cubicBezTo>
                <a:cubicBezTo>
                  <a:pt x="135592" y="0"/>
                  <a:pt x="181037" y="3783"/>
                  <a:pt x="234683" y="3783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3805" y="2396088"/>
            <a:ext cx="3850764" cy="44619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344072" y="2396088"/>
            <a:ext cx="3849175" cy="44619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158152"/>
            <a:ext cx="9144000" cy="8522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5340895" y="1836163"/>
            <a:ext cx="1741003" cy="280301"/>
          </a:xfrm>
          <a:custGeom>
            <a:avLst/>
            <a:gdLst>
              <a:gd name="connsiteX0" fmla="*/ 11505 w 1792333"/>
              <a:gd name="connsiteY0" fmla="*/ 262309 h 262309"/>
              <a:gd name="connsiteX1" fmla="*/ 39114 w 1792333"/>
              <a:gd name="connsiteY1" fmla="*/ 82834 h 262309"/>
              <a:gd name="connsiteX2" fmla="*/ 246187 w 1792333"/>
              <a:gd name="connsiteY2" fmla="*/ 13806 h 262309"/>
              <a:gd name="connsiteX3" fmla="*/ 701748 w 1792333"/>
              <a:gd name="connsiteY3" fmla="*/ 0 h 262309"/>
              <a:gd name="connsiteX4" fmla="*/ 1792333 w 1792333"/>
              <a:gd name="connsiteY4" fmla="*/ 0 h 262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2333" h="262309">
                <a:moveTo>
                  <a:pt x="11505" y="262309"/>
                </a:moveTo>
                <a:cubicBezTo>
                  <a:pt x="5752" y="193280"/>
                  <a:pt x="0" y="124251"/>
                  <a:pt x="39114" y="82834"/>
                </a:cubicBezTo>
                <a:cubicBezTo>
                  <a:pt x="78228" y="41417"/>
                  <a:pt x="135748" y="27612"/>
                  <a:pt x="246187" y="13806"/>
                </a:cubicBezTo>
                <a:cubicBezTo>
                  <a:pt x="356626" y="0"/>
                  <a:pt x="701748" y="0"/>
                  <a:pt x="701748" y="0"/>
                </a:cubicBezTo>
                <a:lnTo>
                  <a:pt x="1792333" y="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5094790" y="1408185"/>
            <a:ext cx="198710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10800000">
            <a:off x="6800990" y="1608368"/>
            <a:ext cx="561815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66340" y="2945813"/>
            <a:ext cx="1794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 smtClean="0"/>
              <a:t>ICE</a:t>
            </a:r>
            <a:endParaRPr lang="en-US" sz="4800" i="1" dirty="0"/>
          </a:p>
        </p:txBody>
      </p:sp>
      <p:cxnSp>
        <p:nvCxnSpPr>
          <p:cNvPr id="37" name="Straight Arrow Connector 36"/>
          <p:cNvCxnSpPr/>
          <p:nvPr/>
        </p:nvCxnSpPr>
        <p:spPr>
          <a:xfrm rot="10800000">
            <a:off x="5733752" y="1606780"/>
            <a:ext cx="561815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Freeform 49"/>
          <p:cNvSpPr/>
          <p:nvPr/>
        </p:nvSpPr>
        <p:spPr>
          <a:xfrm>
            <a:off x="3975802" y="4321990"/>
            <a:ext cx="54271" cy="592852"/>
          </a:xfrm>
          <a:custGeom>
            <a:avLst/>
            <a:gdLst>
              <a:gd name="connsiteX0" fmla="*/ 0 w 54271"/>
              <a:gd name="connsiteY0" fmla="*/ 0 h 980207"/>
              <a:gd name="connsiteX1" fmla="*/ 27610 w 54271"/>
              <a:gd name="connsiteY1" fmla="*/ 193280 h 980207"/>
              <a:gd name="connsiteX2" fmla="*/ 41415 w 54271"/>
              <a:gd name="connsiteY2" fmla="*/ 980207 h 980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271" h="980207">
                <a:moveTo>
                  <a:pt x="0" y="0"/>
                </a:moveTo>
                <a:cubicBezTo>
                  <a:pt x="23128" y="92516"/>
                  <a:pt x="16533" y="54807"/>
                  <a:pt x="27610" y="193280"/>
                </a:cubicBezTo>
                <a:cubicBezTo>
                  <a:pt x="54271" y="526562"/>
                  <a:pt x="41415" y="517411"/>
                  <a:pt x="41415" y="980207"/>
                </a:cubicBezTo>
              </a:path>
            </a:pathLst>
          </a:custGeom>
          <a:ln cap="flat">
            <a:solidFill>
              <a:srgbClr val="FF0000"/>
            </a:solidFill>
            <a:round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4002937" y="2945813"/>
            <a:ext cx="54271" cy="592852"/>
          </a:xfrm>
          <a:custGeom>
            <a:avLst/>
            <a:gdLst>
              <a:gd name="connsiteX0" fmla="*/ 0 w 54271"/>
              <a:gd name="connsiteY0" fmla="*/ 0 h 980207"/>
              <a:gd name="connsiteX1" fmla="*/ 27610 w 54271"/>
              <a:gd name="connsiteY1" fmla="*/ 193280 h 980207"/>
              <a:gd name="connsiteX2" fmla="*/ 41415 w 54271"/>
              <a:gd name="connsiteY2" fmla="*/ 980207 h 980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271" h="980207">
                <a:moveTo>
                  <a:pt x="0" y="0"/>
                </a:moveTo>
                <a:cubicBezTo>
                  <a:pt x="23128" y="92516"/>
                  <a:pt x="16533" y="54807"/>
                  <a:pt x="27610" y="193280"/>
                </a:cubicBezTo>
                <a:cubicBezTo>
                  <a:pt x="54271" y="526562"/>
                  <a:pt x="41415" y="517411"/>
                  <a:pt x="41415" y="980207"/>
                </a:cubicBezTo>
              </a:path>
            </a:pathLst>
          </a:custGeom>
          <a:ln cap="flat">
            <a:solidFill>
              <a:srgbClr val="FF0000"/>
            </a:solidFill>
            <a:round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>
            <a:off x="5190631" y="2954428"/>
            <a:ext cx="31111" cy="455589"/>
          </a:xfrm>
          <a:custGeom>
            <a:avLst/>
            <a:gdLst>
              <a:gd name="connsiteX0" fmla="*/ 13805 w 31111"/>
              <a:gd name="connsiteY0" fmla="*/ 0 h 455589"/>
              <a:gd name="connsiteX1" fmla="*/ 0 w 31111"/>
              <a:gd name="connsiteY1" fmla="*/ 110446 h 455589"/>
              <a:gd name="connsiteX2" fmla="*/ 13805 w 31111"/>
              <a:gd name="connsiteY2" fmla="*/ 165669 h 455589"/>
              <a:gd name="connsiteX3" fmla="*/ 27609 w 31111"/>
              <a:gd name="connsiteY3" fmla="*/ 234697 h 455589"/>
              <a:gd name="connsiteX4" fmla="*/ 27609 w 31111"/>
              <a:gd name="connsiteY4" fmla="*/ 455589 h 45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11" h="455589">
                <a:moveTo>
                  <a:pt x="13805" y="0"/>
                </a:moveTo>
                <a:cubicBezTo>
                  <a:pt x="9203" y="36815"/>
                  <a:pt x="0" y="73344"/>
                  <a:pt x="0" y="110446"/>
                </a:cubicBezTo>
                <a:cubicBezTo>
                  <a:pt x="0" y="129420"/>
                  <a:pt x="9689" y="147147"/>
                  <a:pt x="13805" y="165669"/>
                </a:cubicBezTo>
                <a:cubicBezTo>
                  <a:pt x="18895" y="188575"/>
                  <a:pt x="26493" y="211259"/>
                  <a:pt x="27609" y="234697"/>
                </a:cubicBezTo>
                <a:cubicBezTo>
                  <a:pt x="31111" y="308244"/>
                  <a:pt x="27609" y="381958"/>
                  <a:pt x="27609" y="455589"/>
                </a:cubicBezTo>
              </a:path>
            </a:pathLst>
          </a:cu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5206186" y="4459253"/>
            <a:ext cx="31111" cy="455589"/>
          </a:xfrm>
          <a:custGeom>
            <a:avLst/>
            <a:gdLst>
              <a:gd name="connsiteX0" fmla="*/ 13805 w 31111"/>
              <a:gd name="connsiteY0" fmla="*/ 0 h 455589"/>
              <a:gd name="connsiteX1" fmla="*/ 0 w 31111"/>
              <a:gd name="connsiteY1" fmla="*/ 110446 h 455589"/>
              <a:gd name="connsiteX2" fmla="*/ 13805 w 31111"/>
              <a:gd name="connsiteY2" fmla="*/ 165669 h 455589"/>
              <a:gd name="connsiteX3" fmla="*/ 27609 w 31111"/>
              <a:gd name="connsiteY3" fmla="*/ 234697 h 455589"/>
              <a:gd name="connsiteX4" fmla="*/ 27609 w 31111"/>
              <a:gd name="connsiteY4" fmla="*/ 455589 h 45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11" h="455589">
                <a:moveTo>
                  <a:pt x="13805" y="0"/>
                </a:moveTo>
                <a:cubicBezTo>
                  <a:pt x="9203" y="36815"/>
                  <a:pt x="0" y="73344"/>
                  <a:pt x="0" y="110446"/>
                </a:cubicBezTo>
                <a:cubicBezTo>
                  <a:pt x="0" y="129420"/>
                  <a:pt x="9689" y="147147"/>
                  <a:pt x="13805" y="165669"/>
                </a:cubicBezTo>
                <a:cubicBezTo>
                  <a:pt x="18895" y="188575"/>
                  <a:pt x="26493" y="211259"/>
                  <a:pt x="27609" y="234697"/>
                </a:cubicBezTo>
                <a:cubicBezTo>
                  <a:pt x="31111" y="308244"/>
                  <a:pt x="27609" y="381958"/>
                  <a:pt x="27609" y="455589"/>
                </a:cubicBezTo>
              </a:path>
            </a:pathLst>
          </a:cu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>
            <a:off x="5206186" y="5523086"/>
            <a:ext cx="31111" cy="455589"/>
          </a:xfrm>
          <a:custGeom>
            <a:avLst/>
            <a:gdLst>
              <a:gd name="connsiteX0" fmla="*/ 13805 w 31111"/>
              <a:gd name="connsiteY0" fmla="*/ 0 h 455589"/>
              <a:gd name="connsiteX1" fmla="*/ 0 w 31111"/>
              <a:gd name="connsiteY1" fmla="*/ 110446 h 455589"/>
              <a:gd name="connsiteX2" fmla="*/ 13805 w 31111"/>
              <a:gd name="connsiteY2" fmla="*/ 165669 h 455589"/>
              <a:gd name="connsiteX3" fmla="*/ 27609 w 31111"/>
              <a:gd name="connsiteY3" fmla="*/ 234697 h 455589"/>
              <a:gd name="connsiteX4" fmla="*/ 27609 w 31111"/>
              <a:gd name="connsiteY4" fmla="*/ 455589 h 45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11" h="455589">
                <a:moveTo>
                  <a:pt x="13805" y="0"/>
                </a:moveTo>
                <a:cubicBezTo>
                  <a:pt x="9203" y="36815"/>
                  <a:pt x="0" y="73344"/>
                  <a:pt x="0" y="110446"/>
                </a:cubicBezTo>
                <a:cubicBezTo>
                  <a:pt x="0" y="129420"/>
                  <a:pt x="9689" y="147147"/>
                  <a:pt x="13805" y="165669"/>
                </a:cubicBezTo>
                <a:cubicBezTo>
                  <a:pt x="18895" y="188575"/>
                  <a:pt x="26493" y="211259"/>
                  <a:pt x="27609" y="234697"/>
                </a:cubicBezTo>
                <a:cubicBezTo>
                  <a:pt x="31111" y="308244"/>
                  <a:pt x="27609" y="381958"/>
                  <a:pt x="27609" y="455589"/>
                </a:cubicBezTo>
              </a:path>
            </a:pathLst>
          </a:cu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/>
          <p:cNvCxnSpPr/>
          <p:nvPr/>
        </p:nvCxnSpPr>
        <p:spPr>
          <a:xfrm rot="5400000" flipH="1" flipV="1">
            <a:off x="4678007" y="2581672"/>
            <a:ext cx="372755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rot="5400000" flipH="1" flipV="1">
            <a:off x="4679595" y="4272081"/>
            <a:ext cx="372755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rot="5400000" flipH="1" flipV="1">
            <a:off x="4681183" y="5791503"/>
            <a:ext cx="372755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rot="5400000" flipH="1" flipV="1">
            <a:off x="4676419" y="1462612"/>
            <a:ext cx="372755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rot="5400000" flipH="1" flipV="1">
            <a:off x="4257997" y="5791505"/>
            <a:ext cx="372755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rot="5400000" flipH="1" flipV="1">
            <a:off x="4259586" y="4321195"/>
            <a:ext cx="372755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rot="5400000" flipH="1" flipV="1">
            <a:off x="4261175" y="2581672"/>
            <a:ext cx="372755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rot="5400000" flipH="1" flipV="1">
            <a:off x="4256409" y="1462612"/>
            <a:ext cx="372755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Freeform 68"/>
          <p:cNvSpPr/>
          <p:nvPr/>
        </p:nvSpPr>
        <p:spPr>
          <a:xfrm>
            <a:off x="3987381" y="5523086"/>
            <a:ext cx="31111" cy="455589"/>
          </a:xfrm>
          <a:custGeom>
            <a:avLst/>
            <a:gdLst>
              <a:gd name="connsiteX0" fmla="*/ 13805 w 31111"/>
              <a:gd name="connsiteY0" fmla="*/ 0 h 455589"/>
              <a:gd name="connsiteX1" fmla="*/ 0 w 31111"/>
              <a:gd name="connsiteY1" fmla="*/ 110446 h 455589"/>
              <a:gd name="connsiteX2" fmla="*/ 13805 w 31111"/>
              <a:gd name="connsiteY2" fmla="*/ 165669 h 455589"/>
              <a:gd name="connsiteX3" fmla="*/ 27609 w 31111"/>
              <a:gd name="connsiteY3" fmla="*/ 234697 h 455589"/>
              <a:gd name="connsiteX4" fmla="*/ 27609 w 31111"/>
              <a:gd name="connsiteY4" fmla="*/ 455589 h 45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11" h="455589">
                <a:moveTo>
                  <a:pt x="13805" y="0"/>
                </a:moveTo>
                <a:cubicBezTo>
                  <a:pt x="9203" y="36815"/>
                  <a:pt x="0" y="73344"/>
                  <a:pt x="0" y="110446"/>
                </a:cubicBezTo>
                <a:cubicBezTo>
                  <a:pt x="0" y="129420"/>
                  <a:pt x="9689" y="147147"/>
                  <a:pt x="13805" y="165669"/>
                </a:cubicBezTo>
                <a:cubicBezTo>
                  <a:pt x="18895" y="188575"/>
                  <a:pt x="26493" y="211259"/>
                  <a:pt x="27609" y="234697"/>
                </a:cubicBezTo>
                <a:cubicBezTo>
                  <a:pt x="31111" y="308244"/>
                  <a:pt x="27609" y="381958"/>
                  <a:pt x="27609" y="455589"/>
                </a:cubicBezTo>
              </a:path>
            </a:pathLst>
          </a:cu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6800990" y="3776810"/>
            <a:ext cx="1657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3000 </a:t>
            </a:r>
            <a:r>
              <a:rPr lang="en-US" dirty="0" err="1" smtClean="0"/>
              <a:t>m</a:t>
            </a:r>
            <a:endParaRPr lang="en-US" dirty="0"/>
          </a:p>
        </p:txBody>
      </p:sp>
      <p:cxnSp>
        <p:nvCxnSpPr>
          <p:cNvPr id="73" name="Straight Connector 72"/>
          <p:cNvCxnSpPr/>
          <p:nvPr/>
        </p:nvCxnSpPr>
        <p:spPr>
          <a:xfrm rot="5400000" flipH="1" flipV="1">
            <a:off x="6250138" y="2946638"/>
            <a:ext cx="1661933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16200000" flipV="1">
            <a:off x="6117805" y="5191675"/>
            <a:ext cx="1932953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352877" y="5265177"/>
            <a:ext cx="1628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borehole</a:t>
            </a:r>
            <a:endParaRPr lang="en-US" sz="2400" dirty="0"/>
          </a:p>
        </p:txBody>
      </p:sp>
      <p:cxnSp>
        <p:nvCxnSpPr>
          <p:cNvPr id="78" name="Straight Arrow Connector 77"/>
          <p:cNvCxnSpPr/>
          <p:nvPr/>
        </p:nvCxnSpPr>
        <p:spPr>
          <a:xfrm flipV="1">
            <a:off x="2581510" y="5080511"/>
            <a:ext cx="1283059" cy="369332"/>
          </a:xfrm>
          <a:prstGeom prst="straightConnector1">
            <a:avLst/>
          </a:prstGeom>
          <a:ln w="12700"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ectangle 80"/>
          <p:cNvSpPr/>
          <p:nvPr/>
        </p:nvSpPr>
        <p:spPr>
          <a:xfrm>
            <a:off x="0" y="2112278"/>
            <a:ext cx="3864569" cy="283810"/>
          </a:xfrm>
          <a:prstGeom prst="rect">
            <a:avLst/>
          </a:prstGeom>
          <a:solidFill>
            <a:srgbClr val="D5E5FF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5342484" y="2116464"/>
            <a:ext cx="3801516" cy="275775"/>
          </a:xfrm>
          <a:prstGeom prst="rect">
            <a:avLst/>
          </a:prstGeom>
          <a:solidFill>
            <a:srgbClr val="D5E5FF">
              <a:alpha val="1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4358860" y="3040685"/>
            <a:ext cx="734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chips</a:t>
            </a:r>
            <a:endParaRPr lang="en-US" sz="2000" dirty="0"/>
          </a:p>
        </p:txBody>
      </p:sp>
      <p:sp>
        <p:nvSpPr>
          <p:cNvPr id="85" name="4-Point Star 84"/>
          <p:cNvSpPr/>
          <p:nvPr/>
        </p:nvSpPr>
        <p:spPr>
          <a:xfrm>
            <a:off x="4448347" y="3778399"/>
            <a:ext cx="128016" cy="128016"/>
          </a:xfrm>
          <a:prstGeom prst="star4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4-Point Star 85"/>
          <p:cNvSpPr/>
          <p:nvPr/>
        </p:nvSpPr>
        <p:spPr>
          <a:xfrm>
            <a:off x="4804347" y="3538665"/>
            <a:ext cx="128016" cy="128016"/>
          </a:xfrm>
          <a:prstGeom prst="star4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4-Point Star 87"/>
          <p:cNvSpPr/>
          <p:nvPr/>
        </p:nvSpPr>
        <p:spPr>
          <a:xfrm>
            <a:off x="4576363" y="4508367"/>
            <a:ext cx="128016" cy="128016"/>
          </a:xfrm>
          <a:prstGeom prst="star4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4-Point Star 89"/>
          <p:cNvSpPr/>
          <p:nvPr/>
        </p:nvSpPr>
        <p:spPr>
          <a:xfrm flipH="1">
            <a:off x="4304961" y="4914842"/>
            <a:ext cx="146304" cy="146304"/>
          </a:xfrm>
          <a:prstGeom prst="star4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4-Point Star 90"/>
          <p:cNvSpPr/>
          <p:nvPr/>
        </p:nvSpPr>
        <p:spPr>
          <a:xfrm>
            <a:off x="4804217" y="5172844"/>
            <a:ext cx="125098" cy="184666"/>
          </a:xfrm>
          <a:prstGeom prst="star4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4-Point Star 92"/>
          <p:cNvSpPr/>
          <p:nvPr/>
        </p:nvSpPr>
        <p:spPr>
          <a:xfrm flipH="1" flipV="1">
            <a:off x="4576362" y="1836163"/>
            <a:ext cx="128016" cy="128016"/>
          </a:xfrm>
          <a:prstGeom prst="star4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4-Point Star 93"/>
          <p:cNvSpPr/>
          <p:nvPr/>
        </p:nvSpPr>
        <p:spPr>
          <a:xfrm flipV="1">
            <a:off x="4683043" y="2945812"/>
            <a:ext cx="121174" cy="94871"/>
          </a:xfrm>
          <a:prstGeom prst="star4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966340" y="1502514"/>
            <a:ext cx="2609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Rotating drill pipe</a:t>
            </a:r>
            <a:endParaRPr lang="en-US" sz="2400" dirty="0">
              <a:solidFill>
                <a:srgbClr val="008000"/>
              </a:solidFill>
            </a:endParaRPr>
          </a:p>
        </p:txBody>
      </p:sp>
      <p:cxnSp>
        <p:nvCxnSpPr>
          <p:cNvPr id="97" name="Straight Arrow Connector 96"/>
          <p:cNvCxnSpPr/>
          <p:nvPr/>
        </p:nvCxnSpPr>
        <p:spPr>
          <a:xfrm>
            <a:off x="3356008" y="1837751"/>
            <a:ext cx="771652" cy="126428"/>
          </a:xfrm>
          <a:prstGeom prst="straightConnector1">
            <a:avLst/>
          </a:prstGeom>
          <a:ln w="12700">
            <a:solidFill>
              <a:srgbClr val="008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7362805" y="1235998"/>
            <a:ext cx="1283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Drill fluid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928688" y="160338"/>
            <a:ext cx="7062787" cy="758825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Gill Sans"/>
                <a:cs typeface="Gill Sans"/>
              </a:rPr>
              <a:t>Successful RAID test </a:t>
            </a:r>
            <a:r>
              <a:rPr lang="en-US" sz="2800" dirty="0">
                <a:latin typeface="Gill Sans"/>
                <a:cs typeface="Gill Sans"/>
              </a:rPr>
              <a:t>at </a:t>
            </a:r>
            <a:r>
              <a:rPr lang="en-US" sz="2800" dirty="0" err="1">
                <a:latin typeface="Gill Sans"/>
                <a:cs typeface="Gill Sans"/>
              </a:rPr>
              <a:t>Minna</a:t>
            </a:r>
            <a:r>
              <a:rPr lang="en-US" sz="2800" dirty="0">
                <a:latin typeface="Gill Sans"/>
                <a:cs typeface="Gill Sans"/>
              </a:rPr>
              <a:t> Bluff, </a:t>
            </a:r>
            <a:r>
              <a:rPr lang="en-US" sz="2800" dirty="0" smtClean="0">
                <a:latin typeface="Gill Sans"/>
                <a:cs typeface="Gill Sans"/>
              </a:rPr>
              <a:t> Antarctica (2019-2020)</a:t>
            </a:r>
            <a:endParaRPr lang="en-US" sz="2800" dirty="0">
              <a:latin typeface="Gill Sans"/>
              <a:cs typeface="Gill Sans"/>
            </a:endParaRPr>
          </a:p>
        </p:txBody>
      </p:sp>
      <p:pic>
        <p:nvPicPr>
          <p:cNvPr id="17410" name="Content Placeholder 3" descr="raid in the field_02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4" b="12244"/>
          <a:stretch>
            <a:fillRect/>
          </a:stretch>
        </p:blipFill>
        <p:spPr>
          <a:xfrm>
            <a:off x="0" y="963613"/>
            <a:ext cx="9144000" cy="5180012"/>
          </a:xfrm>
        </p:spPr>
      </p:pic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457200" y="6211888"/>
            <a:ext cx="7929563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rgbClr val="000000"/>
                </a:solidFill>
                <a:latin typeface="Helvetica Light" charset="0"/>
                <a:sym typeface="Helvetica Light" charset="0"/>
              </a:rPr>
              <a:t>        </a:t>
            </a:r>
            <a:endParaRPr lang="en-US" sz="3600" b="1" dirty="0">
              <a:solidFill>
                <a:srgbClr val="000000"/>
              </a:solidFill>
              <a:latin typeface="Helvetica Light" charset="0"/>
              <a:sym typeface="Helvetica Light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John and Jeff the day it started working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59" b="1427"/>
          <a:stretch/>
        </p:blipFill>
        <p:spPr>
          <a:xfrm rot="5400000">
            <a:off x="457200" y="151864"/>
            <a:ext cx="8229600" cy="6706136"/>
          </a:xfrm>
        </p:spPr>
      </p:pic>
    </p:spTree>
    <p:extLst>
      <p:ext uri="{BB962C8B-B14F-4D97-AF65-F5344CB8AC3E}">
        <p14:creationId xmlns:p14="http://schemas.microsoft.com/office/powerpoint/2010/main" val="1744320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0014" y="411090"/>
            <a:ext cx="3633986" cy="160419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Gill Sans"/>
                <a:cs typeface="Gill Sans"/>
              </a:rPr>
              <a:t>Ice core taken by RAID just above bedrock, </a:t>
            </a:r>
            <a:r>
              <a:rPr lang="en-US" sz="2400" dirty="0" err="1" smtClean="0">
                <a:latin typeface="Gill Sans"/>
                <a:cs typeface="Gill Sans"/>
              </a:rPr>
              <a:t>Minna</a:t>
            </a:r>
            <a:r>
              <a:rPr lang="en-US" sz="2400" dirty="0" smtClean="0">
                <a:latin typeface="Gill Sans"/>
                <a:cs typeface="Gill Sans"/>
              </a:rPr>
              <a:t> Bluff Jan. 2020</a:t>
            </a:r>
            <a:endParaRPr lang="en-US" sz="2400" dirty="0">
              <a:latin typeface="Gill Sans"/>
              <a:cs typeface="Gill Sans"/>
            </a:endParaRPr>
          </a:p>
        </p:txBody>
      </p:sp>
      <p:pic>
        <p:nvPicPr>
          <p:cNvPr id="4" name="Picture 3" descr="677 m ice co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5" y="-1"/>
            <a:ext cx="51435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10014" y="2536172"/>
            <a:ext cx="34563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"/>
                <a:cs typeface="Gill Sans"/>
              </a:rPr>
              <a:t>Age of ice: ~15,000 </a:t>
            </a:r>
            <a:r>
              <a:rPr lang="en-US" sz="2400" dirty="0" err="1" smtClean="0">
                <a:latin typeface="Gill Sans"/>
                <a:cs typeface="Gill Sans"/>
              </a:rPr>
              <a:t>yr</a:t>
            </a:r>
            <a:r>
              <a:rPr lang="en-US" sz="2400" dirty="0" smtClean="0">
                <a:latin typeface="Gill Sans"/>
                <a:cs typeface="Gill Sans"/>
              </a:rPr>
              <a:t> BP </a:t>
            </a:r>
          </a:p>
          <a:p>
            <a:r>
              <a:rPr lang="en-US" dirty="0" smtClean="0">
                <a:latin typeface="Gill Sans"/>
                <a:cs typeface="Gill Sans"/>
              </a:rPr>
              <a:t>Air-based </a:t>
            </a:r>
            <a:r>
              <a:rPr lang="en-US" dirty="0" smtClean="0"/>
              <a:t>(δ</a:t>
            </a:r>
            <a:r>
              <a:rPr lang="en-US" baseline="30000" dirty="0" smtClean="0"/>
              <a:t>18</a:t>
            </a:r>
            <a:r>
              <a:rPr lang="en-US" dirty="0" smtClean="0"/>
              <a:t>O</a:t>
            </a:r>
            <a:r>
              <a:rPr lang="en-US" baseline="-25000" dirty="0" smtClean="0"/>
              <a:t>atm</a:t>
            </a:r>
            <a:r>
              <a:rPr lang="en-US" dirty="0" smtClean="0"/>
              <a:t>) </a:t>
            </a:r>
            <a:r>
              <a:rPr lang="en-US" dirty="0" smtClean="0">
                <a:latin typeface="Gill Sans"/>
                <a:cs typeface="Gill Sans"/>
              </a:rPr>
              <a:t>dating</a:t>
            </a:r>
            <a:endParaRPr lang="en-US" dirty="0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0014" y="4263372"/>
            <a:ext cx="363398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"/>
                <a:cs typeface="Gill Sans"/>
              </a:rPr>
              <a:t>Successful borehole optical dust log for rapid ice dating (Ryan </a:t>
            </a:r>
            <a:r>
              <a:rPr lang="en-US" sz="2400" dirty="0" smtClean="0">
                <a:latin typeface="Gill Sans"/>
                <a:cs typeface="Gill Sans"/>
              </a:rPr>
              <a:t>Bay, Delia </a:t>
            </a:r>
            <a:r>
              <a:rPr lang="en-US" sz="2400" dirty="0" err="1" smtClean="0">
                <a:latin typeface="Gill Sans"/>
                <a:cs typeface="Gill Sans"/>
              </a:rPr>
              <a:t>Tosi</a:t>
            </a:r>
            <a:r>
              <a:rPr lang="en-US" sz="2400" dirty="0" smtClean="0">
                <a:latin typeface="Gill Sans"/>
                <a:cs typeface="Gill Sans"/>
              </a:rPr>
              <a:t>)</a:t>
            </a:r>
            <a:endParaRPr lang="en-US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252576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One meter deeper…</a:t>
            </a:r>
            <a:endParaRPr lang="en-US" dirty="0"/>
          </a:p>
        </p:txBody>
      </p:sp>
      <p:pic>
        <p:nvPicPr>
          <p:cNvPr id="5" name="Picture 4" descr="DSC069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024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46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207"/>
          </a:xfrm>
        </p:spPr>
        <p:txBody>
          <a:bodyPr/>
          <a:lstStyle/>
          <a:p>
            <a:r>
              <a:rPr lang="en-US" dirty="0" smtClean="0"/>
              <a:t>0.5 meter deeper still….</a:t>
            </a:r>
            <a:endParaRPr lang="en-US" dirty="0"/>
          </a:p>
        </p:txBody>
      </p:sp>
      <p:pic>
        <p:nvPicPr>
          <p:cNvPr id="6" name="Picture 5" descr="20200116_1931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866" y="-104866"/>
            <a:ext cx="8305067" cy="62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03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1288</TotalTime>
  <Words>315</Words>
  <Application>Microsoft Macintosh PowerPoint</Application>
  <PresentationFormat>On-screen Show (4:3)</PresentationFormat>
  <Paragraphs>42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A Gen-2 calibration borehole with the U.S. Rapid Access Ice Drill (RAID)?    Jeff Severinghaus (University of California, San Diego) John Goodge (University of Minnesota, Duluth)</vt:lpstr>
      <vt:lpstr>Why rapid-access ice drilling?</vt:lpstr>
      <vt:lpstr>PowerPoint Presentation</vt:lpstr>
      <vt:lpstr>Closed-loop fluid circulation to remove ice chips: the key to fast drilling</vt:lpstr>
      <vt:lpstr>Successful RAID test at Minna Bluff,  Antarctica (2019-2020)</vt:lpstr>
      <vt:lpstr>PowerPoint Presentation</vt:lpstr>
      <vt:lpstr>Ice core taken by RAID just above bedrock, Minna Bluff Jan. 2020</vt:lpstr>
      <vt:lpstr>One meter deeper…</vt:lpstr>
      <vt:lpstr>0.5 meter deeper still….</vt:lpstr>
      <vt:lpstr>Limitations of RAID</vt:lpstr>
    </vt:vector>
  </TitlesOfParts>
  <Company>SIO/UCSD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 on US “oldest ice” plans  IPICS virtual meeting 2020</dc:title>
  <dc:creator>Jeff Severinghaus</dc:creator>
  <cp:lastModifiedBy>Jeff Severinghaus</cp:lastModifiedBy>
  <cp:revision>13</cp:revision>
  <dcterms:created xsi:type="dcterms:W3CDTF">2020-10-27T00:31:23Z</dcterms:created>
  <dcterms:modified xsi:type="dcterms:W3CDTF">2021-01-20T02:27:36Z</dcterms:modified>
</cp:coreProperties>
</file>