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93" r:id="rId4"/>
    <p:sldId id="265" r:id="rId5"/>
    <p:sldId id="312" r:id="rId6"/>
    <p:sldId id="297" r:id="rId7"/>
    <p:sldId id="288" r:id="rId8"/>
    <p:sldId id="298" r:id="rId9"/>
    <p:sldId id="299" r:id="rId10"/>
    <p:sldId id="1183" r:id="rId11"/>
    <p:sldId id="313" r:id="rId12"/>
    <p:sldId id="314" r:id="rId13"/>
    <p:sldId id="259" r:id="rId14"/>
    <p:sldId id="319" r:id="rId15"/>
    <p:sldId id="316" r:id="rId16"/>
    <p:sldId id="317" r:id="rId17"/>
    <p:sldId id="318" r:id="rId18"/>
    <p:sldId id="11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1"/>
  </p:normalViewPr>
  <p:slideViewPr>
    <p:cSldViewPr snapToGrid="0" snapToObjects="1">
      <p:cViewPr varScale="1">
        <p:scale>
          <a:sx n="104" d="100"/>
          <a:sy n="104" d="100"/>
        </p:scale>
        <p:origin x="8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35521-E225-CE49-81EC-C38C3DA05892}" type="datetimeFigureOut">
              <a:rPr lang="en-US" smtClean="0"/>
              <a:t>1/18/21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A56AA-F2AA-C342-9FDB-65529DC3283D}" type="slidenum">
              <a:rPr lang="en-US" smtClean="0"/>
              <a:t>‹#›</a:t>
            </a:fld>
            <a:endParaRPr lang="en-US"/>
          </a:p>
        </p:txBody>
      </p:sp>
    </p:spTree>
    <p:extLst>
      <p:ext uri="{BB962C8B-B14F-4D97-AF65-F5344CB8AC3E}">
        <p14:creationId xmlns:p14="http://schemas.microsoft.com/office/powerpoint/2010/main" val="2511339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Bumps: IR, CMB, radio. </a:t>
            </a:r>
            <a:r>
              <a:rPr lang="en-US" dirty="0" err="1"/>
              <a:t>Multimessenger</a:t>
            </a:r>
            <a:r>
              <a:rPr lang="en-US" dirty="0"/>
              <a:t> astronomy is a big buzzword, partially because it’s cool and partially because</a:t>
            </a:r>
            <a:r>
              <a:rPr lang="en-US" baseline="0" dirty="0"/>
              <a:t> NSF designated it one of their ten big ideas. Distances large, we rely on messengers that traverse the distances between us and astronomical objects. Photons travel long distances only up to certain energies, but we know CRs go to higher energies, we need a messenger. </a:t>
            </a:r>
            <a:endParaRPr lang="en-US" dirty="0"/>
          </a:p>
        </p:txBody>
      </p:sp>
      <p:sp>
        <p:nvSpPr>
          <p:cNvPr id="4" name="Slide Number Placeholder 3"/>
          <p:cNvSpPr>
            <a:spLocks noGrp="1"/>
          </p:cNvSpPr>
          <p:nvPr>
            <p:ph type="sldNum" sz="quarter" idx="10"/>
          </p:nvPr>
        </p:nvSpPr>
        <p:spPr/>
        <p:txBody>
          <a:bodyPr/>
          <a:lstStyle/>
          <a:p>
            <a:fld id="{F47986C2-0BD7-8D40-BD96-39CD5D0E9C23}" type="slidenum">
              <a:rPr lang="en-US" smtClean="0"/>
              <a:t>3</a:t>
            </a:fld>
            <a:endParaRPr lang="en-US"/>
          </a:p>
        </p:txBody>
      </p:sp>
    </p:spTree>
    <p:extLst>
      <p:ext uri="{BB962C8B-B14F-4D97-AF65-F5344CB8AC3E}">
        <p14:creationId xmlns:p14="http://schemas.microsoft.com/office/powerpoint/2010/main" val="786651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Halzen</a:t>
            </a:r>
            <a:r>
              <a:rPr lang="en-US" sz="1200" kern="1200" dirty="0">
                <a:solidFill>
                  <a:schemeClr val="tx1"/>
                </a:solidFill>
                <a:effectLst/>
                <a:latin typeface="+mn-lt"/>
                <a:ea typeface="+mn-ea"/>
                <a:cs typeface="+mn-cs"/>
              </a:rPr>
              <a:t> and Klein Physics Today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61, 5, 29 (2008);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10.1063/1.2930733</a:t>
            </a:r>
          </a:p>
          <a:p>
            <a:endParaRPr lang="en-US" dirty="0"/>
          </a:p>
        </p:txBody>
      </p:sp>
      <p:sp>
        <p:nvSpPr>
          <p:cNvPr id="4" name="Slide Number Placeholder 3"/>
          <p:cNvSpPr>
            <a:spLocks noGrp="1"/>
          </p:cNvSpPr>
          <p:nvPr>
            <p:ph type="sldNum" sz="quarter" idx="10"/>
          </p:nvPr>
        </p:nvSpPr>
        <p:spPr/>
        <p:txBody>
          <a:bodyPr/>
          <a:lstStyle/>
          <a:p>
            <a:fld id="{0482D1F7-19BA-CE49-9760-44E6C73072B8}" type="slidenum">
              <a:rPr lang="en-US" smtClean="0"/>
              <a:t>4</a:t>
            </a:fld>
            <a:endParaRPr lang="en-US"/>
          </a:p>
        </p:txBody>
      </p:sp>
    </p:spTree>
    <p:extLst>
      <p:ext uri="{BB962C8B-B14F-4D97-AF65-F5344CB8AC3E}">
        <p14:creationId xmlns:p14="http://schemas.microsoft.com/office/powerpoint/2010/main" val="2874451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known CR flux, a cubic kilometer detector should detect about 10 astrophysical neutrinos per year over </a:t>
            </a:r>
            <a:r>
              <a:rPr lang="en-US" dirty="0" err="1"/>
              <a:t>atmo</a:t>
            </a:r>
            <a:r>
              <a:rPr lang="en-US" dirty="0"/>
              <a:t> background</a:t>
            </a:r>
          </a:p>
        </p:txBody>
      </p:sp>
      <p:sp>
        <p:nvSpPr>
          <p:cNvPr id="4" name="Slide Number Placeholder 3"/>
          <p:cNvSpPr>
            <a:spLocks noGrp="1"/>
          </p:cNvSpPr>
          <p:nvPr>
            <p:ph type="sldNum" sz="quarter" idx="10"/>
          </p:nvPr>
        </p:nvSpPr>
        <p:spPr/>
        <p:txBody>
          <a:bodyPr/>
          <a:lstStyle/>
          <a:p>
            <a:fld id="{284E46A3-5395-9543-BD9E-B47D045FFE76}" type="slidenum">
              <a:rPr lang="en-US" smtClean="0"/>
              <a:t>5</a:t>
            </a:fld>
            <a:endParaRPr lang="en-US"/>
          </a:p>
        </p:txBody>
      </p:sp>
    </p:spTree>
    <p:extLst>
      <p:ext uri="{BB962C8B-B14F-4D97-AF65-F5344CB8AC3E}">
        <p14:creationId xmlns:p14="http://schemas.microsoft.com/office/powerpoint/2010/main" val="157926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Core modules have higher quantum efficiency. Critical issues: only one PMT facing downward. This means any light from above the module is scattered. We digitize the signal from the PMT with 3.3 ns precision. We have 12 LEDs in each DOM, 6 horizontal and 6 tilted upward. Original use case was to try and imitate cascades, as it turns out their true use was in probing the ice. </a:t>
            </a:r>
          </a:p>
        </p:txBody>
      </p:sp>
      <p:sp>
        <p:nvSpPr>
          <p:cNvPr id="4" name="Slide Number Placeholder 3"/>
          <p:cNvSpPr>
            <a:spLocks noGrp="1"/>
          </p:cNvSpPr>
          <p:nvPr>
            <p:ph type="sldNum" sz="quarter" idx="5"/>
          </p:nvPr>
        </p:nvSpPr>
        <p:spPr/>
        <p:txBody>
          <a:bodyPr/>
          <a:lstStyle/>
          <a:p>
            <a:fld id="{8B82702E-9865-694C-B410-F99706B0CE4A}" type="slidenum">
              <a:rPr lang="en-US" smtClean="0"/>
              <a:t>6</a:t>
            </a:fld>
            <a:endParaRPr lang="en-US"/>
          </a:p>
        </p:txBody>
      </p:sp>
    </p:spTree>
    <p:extLst>
      <p:ext uri="{BB962C8B-B14F-4D97-AF65-F5344CB8AC3E}">
        <p14:creationId xmlns:p14="http://schemas.microsoft.com/office/powerpoint/2010/main" val="3747027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Sensitivities will improve as updated reconstruction techniques are applied</a:t>
            </a:r>
          </a:p>
        </p:txBody>
      </p:sp>
      <p:sp>
        <p:nvSpPr>
          <p:cNvPr id="4" name="Slide Number Placeholder 3"/>
          <p:cNvSpPr>
            <a:spLocks noGrp="1"/>
          </p:cNvSpPr>
          <p:nvPr>
            <p:ph type="sldNum" sz="quarter" idx="5"/>
          </p:nvPr>
        </p:nvSpPr>
        <p:spPr/>
        <p:txBody>
          <a:bodyPr/>
          <a:lstStyle/>
          <a:p>
            <a:fld id="{4B7A56AA-F2AA-C342-9FDB-65529DC3283D}" type="slidenum">
              <a:rPr lang="en-US" smtClean="0"/>
              <a:t>16</a:t>
            </a:fld>
            <a:endParaRPr lang="en-US"/>
          </a:p>
        </p:txBody>
      </p:sp>
    </p:spTree>
    <p:extLst>
      <p:ext uri="{BB962C8B-B14F-4D97-AF65-F5344CB8AC3E}">
        <p14:creationId xmlns:p14="http://schemas.microsoft.com/office/powerpoint/2010/main" val="4064300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8AF08-5E6B-794E-B88F-DCAB6D55BE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E36CB4-BB48-EA4E-9ABA-E51DC0BFA5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FA3F91-8718-0846-A1F9-B89A6937788E}"/>
              </a:ext>
            </a:extLst>
          </p:cNvPr>
          <p:cNvSpPr>
            <a:spLocks noGrp="1"/>
          </p:cNvSpPr>
          <p:nvPr>
            <p:ph type="dt" sz="half" idx="10"/>
          </p:nvPr>
        </p:nvSpPr>
        <p:spPr/>
        <p:txBody>
          <a:bodyPr/>
          <a:lstStyle/>
          <a:p>
            <a:r>
              <a:rPr lang="en-US"/>
              <a:t>1/19/21</a:t>
            </a:r>
          </a:p>
        </p:txBody>
      </p:sp>
      <p:sp>
        <p:nvSpPr>
          <p:cNvPr id="5" name="Footer Placeholder 4">
            <a:extLst>
              <a:ext uri="{FF2B5EF4-FFF2-40B4-BE49-F238E27FC236}">
                <a16:creationId xmlns:a16="http://schemas.microsoft.com/office/drawing/2014/main" id="{06E3A07B-473B-EF4F-A827-173BAFB2AA6D}"/>
              </a:ext>
            </a:extLst>
          </p:cNvPr>
          <p:cNvSpPr>
            <a:spLocks noGrp="1"/>
          </p:cNvSpPr>
          <p:nvPr>
            <p:ph type="ftr" sz="quarter" idx="11"/>
          </p:nvPr>
        </p:nvSpPr>
        <p:spPr/>
        <p:txBody>
          <a:bodyPr/>
          <a:lstStyle/>
          <a:p>
            <a:r>
              <a:rPr lang="en-US"/>
              <a:t>Williams - IceCube - Polar Science Workshop 2021</a:t>
            </a:r>
          </a:p>
        </p:txBody>
      </p:sp>
      <p:sp>
        <p:nvSpPr>
          <p:cNvPr id="6" name="Slide Number Placeholder 5">
            <a:extLst>
              <a:ext uri="{FF2B5EF4-FFF2-40B4-BE49-F238E27FC236}">
                <a16:creationId xmlns:a16="http://schemas.microsoft.com/office/drawing/2014/main" id="{94064B89-118B-AA4C-80B0-C707D8A80849}"/>
              </a:ext>
            </a:extLst>
          </p:cNvPr>
          <p:cNvSpPr>
            <a:spLocks noGrp="1"/>
          </p:cNvSpPr>
          <p:nvPr>
            <p:ph type="sldNum" sz="quarter" idx="12"/>
          </p:nvPr>
        </p:nvSpPr>
        <p:spPr/>
        <p:txBody>
          <a:bodyPr/>
          <a:lstStyle/>
          <a:p>
            <a:fld id="{EC586B71-B826-6D4C-862E-8F8DBBED1967}" type="slidenum">
              <a:rPr lang="en-US" smtClean="0"/>
              <a:t>‹#›</a:t>
            </a:fld>
            <a:endParaRPr lang="en-US"/>
          </a:p>
        </p:txBody>
      </p:sp>
    </p:spTree>
    <p:extLst>
      <p:ext uri="{BB962C8B-B14F-4D97-AF65-F5344CB8AC3E}">
        <p14:creationId xmlns:p14="http://schemas.microsoft.com/office/powerpoint/2010/main" val="4139063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CA541-4D27-A743-98FF-F273D629F5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E2CCD5-55CA-424E-9C6E-A39D414FBD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0B2C1-374C-C546-96E3-2F9DF0C52A00}"/>
              </a:ext>
            </a:extLst>
          </p:cNvPr>
          <p:cNvSpPr>
            <a:spLocks noGrp="1"/>
          </p:cNvSpPr>
          <p:nvPr>
            <p:ph type="dt" sz="half" idx="10"/>
          </p:nvPr>
        </p:nvSpPr>
        <p:spPr/>
        <p:txBody>
          <a:bodyPr/>
          <a:lstStyle/>
          <a:p>
            <a:r>
              <a:rPr lang="en-US"/>
              <a:t>1/19/21</a:t>
            </a:r>
          </a:p>
        </p:txBody>
      </p:sp>
      <p:sp>
        <p:nvSpPr>
          <p:cNvPr id="5" name="Footer Placeholder 4">
            <a:extLst>
              <a:ext uri="{FF2B5EF4-FFF2-40B4-BE49-F238E27FC236}">
                <a16:creationId xmlns:a16="http://schemas.microsoft.com/office/drawing/2014/main" id="{7B36FADD-2AEC-C541-BC75-7CB2DF88C46E}"/>
              </a:ext>
            </a:extLst>
          </p:cNvPr>
          <p:cNvSpPr>
            <a:spLocks noGrp="1"/>
          </p:cNvSpPr>
          <p:nvPr>
            <p:ph type="ftr" sz="quarter" idx="11"/>
          </p:nvPr>
        </p:nvSpPr>
        <p:spPr/>
        <p:txBody>
          <a:bodyPr/>
          <a:lstStyle/>
          <a:p>
            <a:r>
              <a:rPr lang="en-US"/>
              <a:t>Williams - IceCube - Polar Science Workshop 2021</a:t>
            </a:r>
          </a:p>
        </p:txBody>
      </p:sp>
      <p:sp>
        <p:nvSpPr>
          <p:cNvPr id="6" name="Slide Number Placeholder 5">
            <a:extLst>
              <a:ext uri="{FF2B5EF4-FFF2-40B4-BE49-F238E27FC236}">
                <a16:creationId xmlns:a16="http://schemas.microsoft.com/office/drawing/2014/main" id="{E2956CEB-9B34-F94D-BD3A-FD153513B148}"/>
              </a:ext>
            </a:extLst>
          </p:cNvPr>
          <p:cNvSpPr>
            <a:spLocks noGrp="1"/>
          </p:cNvSpPr>
          <p:nvPr>
            <p:ph type="sldNum" sz="quarter" idx="12"/>
          </p:nvPr>
        </p:nvSpPr>
        <p:spPr/>
        <p:txBody>
          <a:bodyPr/>
          <a:lstStyle/>
          <a:p>
            <a:fld id="{EC586B71-B826-6D4C-862E-8F8DBBED1967}" type="slidenum">
              <a:rPr lang="en-US" smtClean="0"/>
              <a:t>‹#›</a:t>
            </a:fld>
            <a:endParaRPr lang="en-US"/>
          </a:p>
        </p:txBody>
      </p:sp>
    </p:spTree>
    <p:extLst>
      <p:ext uri="{BB962C8B-B14F-4D97-AF65-F5344CB8AC3E}">
        <p14:creationId xmlns:p14="http://schemas.microsoft.com/office/powerpoint/2010/main" val="896992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3FD114-73F6-A040-A7CA-3CDE38DF0B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94B9E2-C5D2-AB49-B7FF-2CCCB9E112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8EAAEF-8926-7745-8FA9-F950AF50274B}"/>
              </a:ext>
            </a:extLst>
          </p:cNvPr>
          <p:cNvSpPr>
            <a:spLocks noGrp="1"/>
          </p:cNvSpPr>
          <p:nvPr>
            <p:ph type="dt" sz="half" idx="10"/>
          </p:nvPr>
        </p:nvSpPr>
        <p:spPr/>
        <p:txBody>
          <a:bodyPr/>
          <a:lstStyle/>
          <a:p>
            <a:r>
              <a:rPr lang="en-US"/>
              <a:t>1/19/21</a:t>
            </a:r>
          </a:p>
        </p:txBody>
      </p:sp>
      <p:sp>
        <p:nvSpPr>
          <p:cNvPr id="5" name="Footer Placeholder 4">
            <a:extLst>
              <a:ext uri="{FF2B5EF4-FFF2-40B4-BE49-F238E27FC236}">
                <a16:creationId xmlns:a16="http://schemas.microsoft.com/office/drawing/2014/main" id="{76DD1347-9AB1-B24F-B905-E7BDBDF7C74D}"/>
              </a:ext>
            </a:extLst>
          </p:cNvPr>
          <p:cNvSpPr>
            <a:spLocks noGrp="1"/>
          </p:cNvSpPr>
          <p:nvPr>
            <p:ph type="ftr" sz="quarter" idx="11"/>
          </p:nvPr>
        </p:nvSpPr>
        <p:spPr/>
        <p:txBody>
          <a:bodyPr/>
          <a:lstStyle/>
          <a:p>
            <a:r>
              <a:rPr lang="en-US"/>
              <a:t>Williams - IceCube - Polar Science Workshop 2021</a:t>
            </a:r>
          </a:p>
        </p:txBody>
      </p:sp>
      <p:sp>
        <p:nvSpPr>
          <p:cNvPr id="6" name="Slide Number Placeholder 5">
            <a:extLst>
              <a:ext uri="{FF2B5EF4-FFF2-40B4-BE49-F238E27FC236}">
                <a16:creationId xmlns:a16="http://schemas.microsoft.com/office/drawing/2014/main" id="{FF6EE213-7783-DB47-A795-BDBA2C587A0C}"/>
              </a:ext>
            </a:extLst>
          </p:cNvPr>
          <p:cNvSpPr>
            <a:spLocks noGrp="1"/>
          </p:cNvSpPr>
          <p:nvPr>
            <p:ph type="sldNum" sz="quarter" idx="12"/>
          </p:nvPr>
        </p:nvSpPr>
        <p:spPr/>
        <p:txBody>
          <a:bodyPr/>
          <a:lstStyle/>
          <a:p>
            <a:fld id="{EC586B71-B826-6D4C-862E-8F8DBBED1967}" type="slidenum">
              <a:rPr lang="en-US" smtClean="0"/>
              <a:t>‹#›</a:t>
            </a:fld>
            <a:endParaRPr lang="en-US"/>
          </a:p>
        </p:txBody>
      </p:sp>
    </p:spTree>
    <p:extLst>
      <p:ext uri="{BB962C8B-B14F-4D97-AF65-F5344CB8AC3E}">
        <p14:creationId xmlns:p14="http://schemas.microsoft.com/office/powerpoint/2010/main" val="744671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D229-348F-5A4B-8AD9-54560D8D5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B1D83-C701-4348-BBB0-105DF7AD1D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0D97F-7D26-3640-BACB-1EBC332AABB7}"/>
              </a:ext>
            </a:extLst>
          </p:cNvPr>
          <p:cNvSpPr>
            <a:spLocks noGrp="1"/>
          </p:cNvSpPr>
          <p:nvPr>
            <p:ph type="dt" sz="half" idx="10"/>
          </p:nvPr>
        </p:nvSpPr>
        <p:spPr/>
        <p:txBody>
          <a:bodyPr/>
          <a:lstStyle/>
          <a:p>
            <a:r>
              <a:rPr lang="en-US"/>
              <a:t>1/19/21</a:t>
            </a:r>
          </a:p>
        </p:txBody>
      </p:sp>
      <p:sp>
        <p:nvSpPr>
          <p:cNvPr id="5" name="Footer Placeholder 4">
            <a:extLst>
              <a:ext uri="{FF2B5EF4-FFF2-40B4-BE49-F238E27FC236}">
                <a16:creationId xmlns:a16="http://schemas.microsoft.com/office/drawing/2014/main" id="{BC47CBF9-45EA-9F43-91BC-91FC573F1B64}"/>
              </a:ext>
            </a:extLst>
          </p:cNvPr>
          <p:cNvSpPr>
            <a:spLocks noGrp="1"/>
          </p:cNvSpPr>
          <p:nvPr>
            <p:ph type="ftr" sz="quarter" idx="11"/>
          </p:nvPr>
        </p:nvSpPr>
        <p:spPr/>
        <p:txBody>
          <a:bodyPr/>
          <a:lstStyle/>
          <a:p>
            <a:r>
              <a:rPr lang="en-US"/>
              <a:t>Williams - IceCube - Polar Science Workshop 2021</a:t>
            </a:r>
          </a:p>
        </p:txBody>
      </p:sp>
      <p:sp>
        <p:nvSpPr>
          <p:cNvPr id="6" name="Slide Number Placeholder 5">
            <a:extLst>
              <a:ext uri="{FF2B5EF4-FFF2-40B4-BE49-F238E27FC236}">
                <a16:creationId xmlns:a16="http://schemas.microsoft.com/office/drawing/2014/main" id="{8B6EDA64-CB07-A94C-940F-DBFF199597F6}"/>
              </a:ext>
            </a:extLst>
          </p:cNvPr>
          <p:cNvSpPr>
            <a:spLocks noGrp="1"/>
          </p:cNvSpPr>
          <p:nvPr>
            <p:ph type="sldNum" sz="quarter" idx="12"/>
          </p:nvPr>
        </p:nvSpPr>
        <p:spPr/>
        <p:txBody>
          <a:bodyPr/>
          <a:lstStyle/>
          <a:p>
            <a:fld id="{EC586B71-B826-6D4C-862E-8F8DBBED1967}" type="slidenum">
              <a:rPr lang="en-US" smtClean="0"/>
              <a:t>‹#›</a:t>
            </a:fld>
            <a:endParaRPr lang="en-US"/>
          </a:p>
        </p:txBody>
      </p:sp>
    </p:spTree>
    <p:extLst>
      <p:ext uri="{BB962C8B-B14F-4D97-AF65-F5344CB8AC3E}">
        <p14:creationId xmlns:p14="http://schemas.microsoft.com/office/powerpoint/2010/main" val="238217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A9FB9-C52E-AF41-A36F-3CCA7973D9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B11EAA-3C4A-0C42-BBDF-09E6009AB4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76BD8-0D07-114A-9634-11A8D72ACF75}"/>
              </a:ext>
            </a:extLst>
          </p:cNvPr>
          <p:cNvSpPr>
            <a:spLocks noGrp="1"/>
          </p:cNvSpPr>
          <p:nvPr>
            <p:ph type="dt" sz="half" idx="10"/>
          </p:nvPr>
        </p:nvSpPr>
        <p:spPr/>
        <p:txBody>
          <a:bodyPr/>
          <a:lstStyle/>
          <a:p>
            <a:r>
              <a:rPr lang="en-US"/>
              <a:t>1/19/21</a:t>
            </a:r>
          </a:p>
        </p:txBody>
      </p:sp>
      <p:sp>
        <p:nvSpPr>
          <p:cNvPr id="5" name="Footer Placeholder 4">
            <a:extLst>
              <a:ext uri="{FF2B5EF4-FFF2-40B4-BE49-F238E27FC236}">
                <a16:creationId xmlns:a16="http://schemas.microsoft.com/office/drawing/2014/main" id="{101985D9-5C83-464F-9C99-F7256D259AE5}"/>
              </a:ext>
            </a:extLst>
          </p:cNvPr>
          <p:cNvSpPr>
            <a:spLocks noGrp="1"/>
          </p:cNvSpPr>
          <p:nvPr>
            <p:ph type="ftr" sz="quarter" idx="11"/>
          </p:nvPr>
        </p:nvSpPr>
        <p:spPr/>
        <p:txBody>
          <a:bodyPr/>
          <a:lstStyle/>
          <a:p>
            <a:r>
              <a:rPr lang="en-US"/>
              <a:t>Williams - IceCube - Polar Science Workshop 2021</a:t>
            </a:r>
          </a:p>
        </p:txBody>
      </p:sp>
      <p:sp>
        <p:nvSpPr>
          <p:cNvPr id="6" name="Slide Number Placeholder 5">
            <a:extLst>
              <a:ext uri="{FF2B5EF4-FFF2-40B4-BE49-F238E27FC236}">
                <a16:creationId xmlns:a16="http://schemas.microsoft.com/office/drawing/2014/main" id="{5261C721-603C-9F4A-9C76-404A9B22C385}"/>
              </a:ext>
            </a:extLst>
          </p:cNvPr>
          <p:cNvSpPr>
            <a:spLocks noGrp="1"/>
          </p:cNvSpPr>
          <p:nvPr>
            <p:ph type="sldNum" sz="quarter" idx="12"/>
          </p:nvPr>
        </p:nvSpPr>
        <p:spPr/>
        <p:txBody>
          <a:bodyPr/>
          <a:lstStyle/>
          <a:p>
            <a:fld id="{EC586B71-B826-6D4C-862E-8F8DBBED1967}" type="slidenum">
              <a:rPr lang="en-US" smtClean="0"/>
              <a:t>‹#›</a:t>
            </a:fld>
            <a:endParaRPr lang="en-US"/>
          </a:p>
        </p:txBody>
      </p:sp>
    </p:spTree>
    <p:extLst>
      <p:ext uri="{BB962C8B-B14F-4D97-AF65-F5344CB8AC3E}">
        <p14:creationId xmlns:p14="http://schemas.microsoft.com/office/powerpoint/2010/main" val="2441374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8CB0-1D0D-C644-BB71-2E9EA538AE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6E48EB-6F81-2348-B32D-6650A47B94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22E1FB-8D44-4642-B666-E625555797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8DD1B8-BE46-0A47-BF21-8B365875C56D}"/>
              </a:ext>
            </a:extLst>
          </p:cNvPr>
          <p:cNvSpPr>
            <a:spLocks noGrp="1"/>
          </p:cNvSpPr>
          <p:nvPr>
            <p:ph type="dt" sz="half" idx="10"/>
          </p:nvPr>
        </p:nvSpPr>
        <p:spPr/>
        <p:txBody>
          <a:bodyPr/>
          <a:lstStyle/>
          <a:p>
            <a:r>
              <a:rPr lang="en-US"/>
              <a:t>1/19/21</a:t>
            </a:r>
          </a:p>
        </p:txBody>
      </p:sp>
      <p:sp>
        <p:nvSpPr>
          <p:cNvPr id="6" name="Footer Placeholder 5">
            <a:extLst>
              <a:ext uri="{FF2B5EF4-FFF2-40B4-BE49-F238E27FC236}">
                <a16:creationId xmlns:a16="http://schemas.microsoft.com/office/drawing/2014/main" id="{96C9B8A7-32D8-A74E-877E-CB5716C500F8}"/>
              </a:ext>
            </a:extLst>
          </p:cNvPr>
          <p:cNvSpPr>
            <a:spLocks noGrp="1"/>
          </p:cNvSpPr>
          <p:nvPr>
            <p:ph type="ftr" sz="quarter" idx="11"/>
          </p:nvPr>
        </p:nvSpPr>
        <p:spPr/>
        <p:txBody>
          <a:bodyPr/>
          <a:lstStyle/>
          <a:p>
            <a:r>
              <a:rPr lang="en-US"/>
              <a:t>Williams - IceCube - Polar Science Workshop 2021</a:t>
            </a:r>
          </a:p>
        </p:txBody>
      </p:sp>
      <p:sp>
        <p:nvSpPr>
          <p:cNvPr id="7" name="Slide Number Placeholder 6">
            <a:extLst>
              <a:ext uri="{FF2B5EF4-FFF2-40B4-BE49-F238E27FC236}">
                <a16:creationId xmlns:a16="http://schemas.microsoft.com/office/drawing/2014/main" id="{CB2BB893-0D53-1B40-9FD1-349F193B93CA}"/>
              </a:ext>
            </a:extLst>
          </p:cNvPr>
          <p:cNvSpPr>
            <a:spLocks noGrp="1"/>
          </p:cNvSpPr>
          <p:nvPr>
            <p:ph type="sldNum" sz="quarter" idx="12"/>
          </p:nvPr>
        </p:nvSpPr>
        <p:spPr/>
        <p:txBody>
          <a:bodyPr/>
          <a:lstStyle/>
          <a:p>
            <a:fld id="{EC586B71-B826-6D4C-862E-8F8DBBED1967}" type="slidenum">
              <a:rPr lang="en-US" smtClean="0"/>
              <a:t>‹#›</a:t>
            </a:fld>
            <a:endParaRPr lang="en-US"/>
          </a:p>
        </p:txBody>
      </p:sp>
    </p:spTree>
    <p:extLst>
      <p:ext uri="{BB962C8B-B14F-4D97-AF65-F5344CB8AC3E}">
        <p14:creationId xmlns:p14="http://schemas.microsoft.com/office/powerpoint/2010/main" val="1491833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53D8E-EEE7-794C-B69F-CDF4A58634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84C59C-95DB-F540-94A3-9DCD0BCD2D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55F060-0891-BF43-BBD5-057226F0EF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EC778B-F905-1146-BEBE-BE30CAA6B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85719-137E-FF4C-A429-1B64E9EE29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9A065A-8162-3542-8A60-D6287C522A4F}"/>
              </a:ext>
            </a:extLst>
          </p:cNvPr>
          <p:cNvSpPr>
            <a:spLocks noGrp="1"/>
          </p:cNvSpPr>
          <p:nvPr>
            <p:ph type="dt" sz="half" idx="10"/>
          </p:nvPr>
        </p:nvSpPr>
        <p:spPr/>
        <p:txBody>
          <a:bodyPr/>
          <a:lstStyle/>
          <a:p>
            <a:r>
              <a:rPr lang="en-US"/>
              <a:t>1/19/21</a:t>
            </a:r>
          </a:p>
        </p:txBody>
      </p:sp>
      <p:sp>
        <p:nvSpPr>
          <p:cNvPr id="8" name="Footer Placeholder 7">
            <a:extLst>
              <a:ext uri="{FF2B5EF4-FFF2-40B4-BE49-F238E27FC236}">
                <a16:creationId xmlns:a16="http://schemas.microsoft.com/office/drawing/2014/main" id="{32166976-2330-E14F-B9A3-3D7FDE6650CE}"/>
              </a:ext>
            </a:extLst>
          </p:cNvPr>
          <p:cNvSpPr>
            <a:spLocks noGrp="1"/>
          </p:cNvSpPr>
          <p:nvPr>
            <p:ph type="ftr" sz="quarter" idx="11"/>
          </p:nvPr>
        </p:nvSpPr>
        <p:spPr/>
        <p:txBody>
          <a:bodyPr/>
          <a:lstStyle/>
          <a:p>
            <a:r>
              <a:rPr lang="en-US"/>
              <a:t>Williams - IceCube - Polar Science Workshop 2021</a:t>
            </a:r>
          </a:p>
        </p:txBody>
      </p:sp>
      <p:sp>
        <p:nvSpPr>
          <p:cNvPr id="9" name="Slide Number Placeholder 8">
            <a:extLst>
              <a:ext uri="{FF2B5EF4-FFF2-40B4-BE49-F238E27FC236}">
                <a16:creationId xmlns:a16="http://schemas.microsoft.com/office/drawing/2014/main" id="{FE534CDB-9EE6-8F4B-A153-3452CE88FBB5}"/>
              </a:ext>
            </a:extLst>
          </p:cNvPr>
          <p:cNvSpPr>
            <a:spLocks noGrp="1"/>
          </p:cNvSpPr>
          <p:nvPr>
            <p:ph type="sldNum" sz="quarter" idx="12"/>
          </p:nvPr>
        </p:nvSpPr>
        <p:spPr/>
        <p:txBody>
          <a:bodyPr/>
          <a:lstStyle/>
          <a:p>
            <a:fld id="{EC586B71-B826-6D4C-862E-8F8DBBED1967}" type="slidenum">
              <a:rPr lang="en-US" smtClean="0"/>
              <a:t>‹#›</a:t>
            </a:fld>
            <a:endParaRPr lang="en-US"/>
          </a:p>
        </p:txBody>
      </p:sp>
    </p:spTree>
    <p:extLst>
      <p:ext uri="{BB962C8B-B14F-4D97-AF65-F5344CB8AC3E}">
        <p14:creationId xmlns:p14="http://schemas.microsoft.com/office/powerpoint/2010/main" val="236494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F7-9A45-B54C-8241-B5A3E9E775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B3C7BC-947A-B341-AC98-8E2975D04004}"/>
              </a:ext>
            </a:extLst>
          </p:cNvPr>
          <p:cNvSpPr>
            <a:spLocks noGrp="1"/>
          </p:cNvSpPr>
          <p:nvPr>
            <p:ph type="dt" sz="half" idx="10"/>
          </p:nvPr>
        </p:nvSpPr>
        <p:spPr/>
        <p:txBody>
          <a:bodyPr/>
          <a:lstStyle/>
          <a:p>
            <a:r>
              <a:rPr lang="en-US"/>
              <a:t>1/19/21</a:t>
            </a:r>
          </a:p>
        </p:txBody>
      </p:sp>
      <p:sp>
        <p:nvSpPr>
          <p:cNvPr id="4" name="Footer Placeholder 3">
            <a:extLst>
              <a:ext uri="{FF2B5EF4-FFF2-40B4-BE49-F238E27FC236}">
                <a16:creationId xmlns:a16="http://schemas.microsoft.com/office/drawing/2014/main" id="{0755D3CF-6913-6141-B682-CC13CF0054D0}"/>
              </a:ext>
            </a:extLst>
          </p:cNvPr>
          <p:cNvSpPr>
            <a:spLocks noGrp="1"/>
          </p:cNvSpPr>
          <p:nvPr>
            <p:ph type="ftr" sz="quarter" idx="11"/>
          </p:nvPr>
        </p:nvSpPr>
        <p:spPr/>
        <p:txBody>
          <a:bodyPr/>
          <a:lstStyle/>
          <a:p>
            <a:r>
              <a:rPr lang="en-US"/>
              <a:t>Williams - IceCube - Polar Science Workshop 2021</a:t>
            </a:r>
          </a:p>
        </p:txBody>
      </p:sp>
      <p:sp>
        <p:nvSpPr>
          <p:cNvPr id="5" name="Slide Number Placeholder 4">
            <a:extLst>
              <a:ext uri="{FF2B5EF4-FFF2-40B4-BE49-F238E27FC236}">
                <a16:creationId xmlns:a16="http://schemas.microsoft.com/office/drawing/2014/main" id="{FAD1BD4C-9698-0548-9F39-60A8F053025C}"/>
              </a:ext>
            </a:extLst>
          </p:cNvPr>
          <p:cNvSpPr>
            <a:spLocks noGrp="1"/>
          </p:cNvSpPr>
          <p:nvPr>
            <p:ph type="sldNum" sz="quarter" idx="12"/>
          </p:nvPr>
        </p:nvSpPr>
        <p:spPr/>
        <p:txBody>
          <a:bodyPr/>
          <a:lstStyle/>
          <a:p>
            <a:fld id="{EC586B71-B826-6D4C-862E-8F8DBBED1967}" type="slidenum">
              <a:rPr lang="en-US" smtClean="0"/>
              <a:t>‹#›</a:t>
            </a:fld>
            <a:endParaRPr lang="en-US"/>
          </a:p>
        </p:txBody>
      </p:sp>
    </p:spTree>
    <p:extLst>
      <p:ext uri="{BB962C8B-B14F-4D97-AF65-F5344CB8AC3E}">
        <p14:creationId xmlns:p14="http://schemas.microsoft.com/office/powerpoint/2010/main" val="2529100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4318E8-CF30-8842-AD09-7D5DC1253A9B}"/>
              </a:ext>
            </a:extLst>
          </p:cNvPr>
          <p:cNvSpPr>
            <a:spLocks noGrp="1"/>
          </p:cNvSpPr>
          <p:nvPr>
            <p:ph type="dt" sz="half" idx="10"/>
          </p:nvPr>
        </p:nvSpPr>
        <p:spPr/>
        <p:txBody>
          <a:bodyPr/>
          <a:lstStyle/>
          <a:p>
            <a:r>
              <a:rPr lang="en-US"/>
              <a:t>1/19/21</a:t>
            </a:r>
          </a:p>
        </p:txBody>
      </p:sp>
      <p:sp>
        <p:nvSpPr>
          <p:cNvPr id="3" name="Footer Placeholder 2">
            <a:extLst>
              <a:ext uri="{FF2B5EF4-FFF2-40B4-BE49-F238E27FC236}">
                <a16:creationId xmlns:a16="http://schemas.microsoft.com/office/drawing/2014/main" id="{FD497B01-13B2-194A-9349-430D863115F3}"/>
              </a:ext>
            </a:extLst>
          </p:cNvPr>
          <p:cNvSpPr>
            <a:spLocks noGrp="1"/>
          </p:cNvSpPr>
          <p:nvPr>
            <p:ph type="ftr" sz="quarter" idx="11"/>
          </p:nvPr>
        </p:nvSpPr>
        <p:spPr/>
        <p:txBody>
          <a:bodyPr/>
          <a:lstStyle/>
          <a:p>
            <a:r>
              <a:rPr lang="en-US"/>
              <a:t>Williams - IceCube - Polar Science Workshop 2021</a:t>
            </a:r>
          </a:p>
        </p:txBody>
      </p:sp>
      <p:sp>
        <p:nvSpPr>
          <p:cNvPr id="4" name="Slide Number Placeholder 3">
            <a:extLst>
              <a:ext uri="{FF2B5EF4-FFF2-40B4-BE49-F238E27FC236}">
                <a16:creationId xmlns:a16="http://schemas.microsoft.com/office/drawing/2014/main" id="{6D4F796D-38CD-1C49-8990-3A888C4656C7}"/>
              </a:ext>
            </a:extLst>
          </p:cNvPr>
          <p:cNvSpPr>
            <a:spLocks noGrp="1"/>
          </p:cNvSpPr>
          <p:nvPr>
            <p:ph type="sldNum" sz="quarter" idx="12"/>
          </p:nvPr>
        </p:nvSpPr>
        <p:spPr/>
        <p:txBody>
          <a:bodyPr/>
          <a:lstStyle/>
          <a:p>
            <a:fld id="{EC586B71-B826-6D4C-862E-8F8DBBED1967}" type="slidenum">
              <a:rPr lang="en-US" smtClean="0"/>
              <a:t>‹#›</a:t>
            </a:fld>
            <a:endParaRPr lang="en-US"/>
          </a:p>
        </p:txBody>
      </p:sp>
    </p:spTree>
    <p:extLst>
      <p:ext uri="{BB962C8B-B14F-4D97-AF65-F5344CB8AC3E}">
        <p14:creationId xmlns:p14="http://schemas.microsoft.com/office/powerpoint/2010/main" val="343774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99D6-D8E8-1D46-9413-5A62F6ADE9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92DFDE-FFA3-6D4C-A7D0-B7090DFD4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A0DCC0-4402-594A-A5C0-FC9F9DC3D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344E0-707B-A848-89ED-C24C99D0070C}"/>
              </a:ext>
            </a:extLst>
          </p:cNvPr>
          <p:cNvSpPr>
            <a:spLocks noGrp="1"/>
          </p:cNvSpPr>
          <p:nvPr>
            <p:ph type="dt" sz="half" idx="10"/>
          </p:nvPr>
        </p:nvSpPr>
        <p:spPr/>
        <p:txBody>
          <a:bodyPr/>
          <a:lstStyle/>
          <a:p>
            <a:r>
              <a:rPr lang="en-US"/>
              <a:t>1/19/21</a:t>
            </a:r>
          </a:p>
        </p:txBody>
      </p:sp>
      <p:sp>
        <p:nvSpPr>
          <p:cNvPr id="6" name="Footer Placeholder 5">
            <a:extLst>
              <a:ext uri="{FF2B5EF4-FFF2-40B4-BE49-F238E27FC236}">
                <a16:creationId xmlns:a16="http://schemas.microsoft.com/office/drawing/2014/main" id="{97BA1E3B-3846-DC4E-8CF7-50E8D56A2B51}"/>
              </a:ext>
            </a:extLst>
          </p:cNvPr>
          <p:cNvSpPr>
            <a:spLocks noGrp="1"/>
          </p:cNvSpPr>
          <p:nvPr>
            <p:ph type="ftr" sz="quarter" idx="11"/>
          </p:nvPr>
        </p:nvSpPr>
        <p:spPr/>
        <p:txBody>
          <a:bodyPr/>
          <a:lstStyle/>
          <a:p>
            <a:r>
              <a:rPr lang="en-US"/>
              <a:t>Williams - IceCube - Polar Science Workshop 2021</a:t>
            </a:r>
          </a:p>
        </p:txBody>
      </p:sp>
      <p:sp>
        <p:nvSpPr>
          <p:cNvPr id="7" name="Slide Number Placeholder 6">
            <a:extLst>
              <a:ext uri="{FF2B5EF4-FFF2-40B4-BE49-F238E27FC236}">
                <a16:creationId xmlns:a16="http://schemas.microsoft.com/office/drawing/2014/main" id="{D2318A0C-8385-084D-BD5D-9D27DC88F156}"/>
              </a:ext>
            </a:extLst>
          </p:cNvPr>
          <p:cNvSpPr>
            <a:spLocks noGrp="1"/>
          </p:cNvSpPr>
          <p:nvPr>
            <p:ph type="sldNum" sz="quarter" idx="12"/>
          </p:nvPr>
        </p:nvSpPr>
        <p:spPr/>
        <p:txBody>
          <a:bodyPr/>
          <a:lstStyle/>
          <a:p>
            <a:fld id="{EC586B71-B826-6D4C-862E-8F8DBBED1967}" type="slidenum">
              <a:rPr lang="en-US" smtClean="0"/>
              <a:t>‹#›</a:t>
            </a:fld>
            <a:endParaRPr lang="en-US"/>
          </a:p>
        </p:txBody>
      </p:sp>
    </p:spTree>
    <p:extLst>
      <p:ext uri="{BB962C8B-B14F-4D97-AF65-F5344CB8AC3E}">
        <p14:creationId xmlns:p14="http://schemas.microsoft.com/office/powerpoint/2010/main" val="2037687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191B-02FC-6E45-8A6A-C339D4E009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49171B-208D-124A-9A4F-60E25CE100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766DCC-528E-4647-B928-C87C59B85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45879C-A58C-BC4D-A099-2296C84ADFBD}"/>
              </a:ext>
            </a:extLst>
          </p:cNvPr>
          <p:cNvSpPr>
            <a:spLocks noGrp="1"/>
          </p:cNvSpPr>
          <p:nvPr>
            <p:ph type="dt" sz="half" idx="10"/>
          </p:nvPr>
        </p:nvSpPr>
        <p:spPr/>
        <p:txBody>
          <a:bodyPr/>
          <a:lstStyle/>
          <a:p>
            <a:r>
              <a:rPr lang="en-US"/>
              <a:t>1/19/21</a:t>
            </a:r>
          </a:p>
        </p:txBody>
      </p:sp>
      <p:sp>
        <p:nvSpPr>
          <p:cNvPr id="6" name="Footer Placeholder 5">
            <a:extLst>
              <a:ext uri="{FF2B5EF4-FFF2-40B4-BE49-F238E27FC236}">
                <a16:creationId xmlns:a16="http://schemas.microsoft.com/office/drawing/2014/main" id="{F07F6283-475F-FD4B-B94F-605519780028}"/>
              </a:ext>
            </a:extLst>
          </p:cNvPr>
          <p:cNvSpPr>
            <a:spLocks noGrp="1"/>
          </p:cNvSpPr>
          <p:nvPr>
            <p:ph type="ftr" sz="quarter" idx="11"/>
          </p:nvPr>
        </p:nvSpPr>
        <p:spPr/>
        <p:txBody>
          <a:bodyPr/>
          <a:lstStyle/>
          <a:p>
            <a:r>
              <a:rPr lang="en-US"/>
              <a:t>Williams - IceCube - Polar Science Workshop 2021</a:t>
            </a:r>
          </a:p>
        </p:txBody>
      </p:sp>
      <p:sp>
        <p:nvSpPr>
          <p:cNvPr id="7" name="Slide Number Placeholder 6">
            <a:extLst>
              <a:ext uri="{FF2B5EF4-FFF2-40B4-BE49-F238E27FC236}">
                <a16:creationId xmlns:a16="http://schemas.microsoft.com/office/drawing/2014/main" id="{C1B0E06E-A946-AF4B-ABF3-713994B17342}"/>
              </a:ext>
            </a:extLst>
          </p:cNvPr>
          <p:cNvSpPr>
            <a:spLocks noGrp="1"/>
          </p:cNvSpPr>
          <p:nvPr>
            <p:ph type="sldNum" sz="quarter" idx="12"/>
          </p:nvPr>
        </p:nvSpPr>
        <p:spPr/>
        <p:txBody>
          <a:bodyPr/>
          <a:lstStyle/>
          <a:p>
            <a:fld id="{EC586B71-B826-6D4C-862E-8F8DBBED1967}" type="slidenum">
              <a:rPr lang="en-US" smtClean="0"/>
              <a:t>‹#›</a:t>
            </a:fld>
            <a:endParaRPr lang="en-US"/>
          </a:p>
        </p:txBody>
      </p:sp>
    </p:spTree>
    <p:extLst>
      <p:ext uri="{BB962C8B-B14F-4D97-AF65-F5344CB8AC3E}">
        <p14:creationId xmlns:p14="http://schemas.microsoft.com/office/powerpoint/2010/main" val="2583612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EBF688-A430-A348-B22A-91193CB18C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CF1DC-7AFE-C043-A923-EC3CC588C9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7769A-ADA5-0248-91E3-DA25EC46E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1/19/21</a:t>
            </a:r>
          </a:p>
        </p:txBody>
      </p:sp>
      <p:sp>
        <p:nvSpPr>
          <p:cNvPr id="5" name="Footer Placeholder 4">
            <a:extLst>
              <a:ext uri="{FF2B5EF4-FFF2-40B4-BE49-F238E27FC236}">
                <a16:creationId xmlns:a16="http://schemas.microsoft.com/office/drawing/2014/main" id="{580CBC87-F344-EA48-862A-B3023B5DF9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Williams - IceCube - Polar Science Workshop 2021</a:t>
            </a:r>
          </a:p>
        </p:txBody>
      </p:sp>
      <p:sp>
        <p:nvSpPr>
          <p:cNvPr id="6" name="Slide Number Placeholder 5">
            <a:extLst>
              <a:ext uri="{FF2B5EF4-FFF2-40B4-BE49-F238E27FC236}">
                <a16:creationId xmlns:a16="http://schemas.microsoft.com/office/drawing/2014/main" id="{94B3D3D2-9EC4-E749-8D9C-9EF36C1CD5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86B71-B826-6D4C-862E-8F8DBBED1967}" type="slidenum">
              <a:rPr lang="en-US" smtClean="0"/>
              <a:t>‹#›</a:t>
            </a:fld>
            <a:endParaRPr lang="en-US"/>
          </a:p>
        </p:txBody>
      </p:sp>
    </p:spTree>
    <p:extLst>
      <p:ext uri="{BB962C8B-B14F-4D97-AF65-F5344CB8AC3E}">
        <p14:creationId xmlns:p14="http://schemas.microsoft.com/office/powerpoint/2010/main" val="2271504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3.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thutchings\AppData\Local\Microsoft\Windows\Temporary Internet Files\Content.MSO\E0D91DB0.tmp">
            <a:extLst>
              <a:ext uri="{FF2B5EF4-FFF2-40B4-BE49-F238E27FC236}">
                <a16:creationId xmlns:a16="http://schemas.microsoft.com/office/drawing/2014/main" id="{85770D41-185A-BF41-AEE3-55828EF213B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2" name="Title 1">
            <a:extLst>
              <a:ext uri="{FF2B5EF4-FFF2-40B4-BE49-F238E27FC236}">
                <a16:creationId xmlns:a16="http://schemas.microsoft.com/office/drawing/2014/main" id="{9BEF5A0A-49EA-5D4A-9183-183B073E155F}"/>
              </a:ext>
            </a:extLst>
          </p:cNvPr>
          <p:cNvSpPr>
            <a:spLocks noGrp="1"/>
          </p:cNvSpPr>
          <p:nvPr>
            <p:ph type="ctrTitle"/>
          </p:nvPr>
        </p:nvSpPr>
        <p:spPr/>
        <p:txBody>
          <a:bodyPr>
            <a:normAutofit fontScale="90000"/>
          </a:bodyPr>
          <a:lstStyle/>
          <a:p>
            <a:r>
              <a:rPr lang="en-US" dirty="0">
                <a:solidFill>
                  <a:schemeClr val="bg1"/>
                </a:solidFill>
              </a:rPr>
              <a:t>The </a:t>
            </a:r>
            <a:r>
              <a:rPr lang="en-US" dirty="0" err="1">
                <a:solidFill>
                  <a:schemeClr val="bg1"/>
                </a:solidFill>
              </a:rPr>
              <a:t>IceCube</a:t>
            </a:r>
            <a:r>
              <a:rPr lang="en-US" dirty="0">
                <a:solidFill>
                  <a:schemeClr val="bg1"/>
                </a:solidFill>
              </a:rPr>
              <a:t> Neutrino Observatory and the </a:t>
            </a:r>
            <a:r>
              <a:rPr lang="en-US" dirty="0" err="1">
                <a:solidFill>
                  <a:schemeClr val="bg1"/>
                </a:solidFill>
              </a:rPr>
              <a:t>IceCube</a:t>
            </a:r>
            <a:r>
              <a:rPr lang="en-US" dirty="0">
                <a:solidFill>
                  <a:schemeClr val="bg1"/>
                </a:solidFill>
              </a:rPr>
              <a:t> Upgrade</a:t>
            </a:r>
          </a:p>
        </p:txBody>
      </p:sp>
      <p:sp>
        <p:nvSpPr>
          <p:cNvPr id="3" name="Subtitle 2">
            <a:extLst>
              <a:ext uri="{FF2B5EF4-FFF2-40B4-BE49-F238E27FC236}">
                <a16:creationId xmlns:a16="http://schemas.microsoft.com/office/drawing/2014/main" id="{686323CA-EDC7-3F44-9A62-BB220A3FBDAD}"/>
              </a:ext>
            </a:extLst>
          </p:cNvPr>
          <p:cNvSpPr>
            <a:spLocks noGrp="1"/>
          </p:cNvSpPr>
          <p:nvPr>
            <p:ph type="subTitle" idx="1"/>
          </p:nvPr>
        </p:nvSpPr>
        <p:spPr/>
        <p:txBody>
          <a:bodyPr/>
          <a:lstStyle/>
          <a:p>
            <a:r>
              <a:rPr lang="en-US" dirty="0">
                <a:solidFill>
                  <a:schemeClr val="bg1"/>
                </a:solidFill>
              </a:rPr>
              <a:t>Dawn Williams</a:t>
            </a:r>
          </a:p>
          <a:p>
            <a:r>
              <a:rPr lang="en-US" dirty="0" err="1">
                <a:solidFill>
                  <a:schemeClr val="bg1"/>
                </a:solidFill>
              </a:rPr>
              <a:t>IceCube</a:t>
            </a:r>
            <a:r>
              <a:rPr lang="en-US" dirty="0">
                <a:solidFill>
                  <a:schemeClr val="bg1"/>
                </a:solidFill>
              </a:rPr>
              <a:t> Polar Science Workshop</a:t>
            </a:r>
          </a:p>
          <a:p>
            <a:r>
              <a:rPr lang="en-US" dirty="0">
                <a:solidFill>
                  <a:schemeClr val="bg1"/>
                </a:solidFill>
              </a:rPr>
              <a:t>Jan. 19, 2021</a:t>
            </a:r>
          </a:p>
          <a:p>
            <a:endParaRPr lang="en-US" dirty="0">
              <a:solidFill>
                <a:schemeClr val="bg1"/>
              </a:solidFill>
            </a:endParaRPr>
          </a:p>
        </p:txBody>
      </p:sp>
      <p:sp>
        <p:nvSpPr>
          <p:cNvPr id="5" name="Date Placeholder 4">
            <a:extLst>
              <a:ext uri="{FF2B5EF4-FFF2-40B4-BE49-F238E27FC236}">
                <a16:creationId xmlns:a16="http://schemas.microsoft.com/office/drawing/2014/main" id="{831C5953-5D4E-3248-A659-9A392FD35D3A}"/>
              </a:ext>
            </a:extLst>
          </p:cNvPr>
          <p:cNvSpPr>
            <a:spLocks noGrp="1"/>
          </p:cNvSpPr>
          <p:nvPr>
            <p:ph type="dt" sz="half" idx="10"/>
          </p:nvPr>
        </p:nvSpPr>
        <p:spPr/>
        <p:txBody>
          <a:bodyPr/>
          <a:lstStyle/>
          <a:p>
            <a:r>
              <a:rPr lang="en-US"/>
              <a:t>1/19/21</a:t>
            </a:r>
          </a:p>
        </p:txBody>
      </p:sp>
      <p:sp>
        <p:nvSpPr>
          <p:cNvPr id="6" name="Footer Placeholder 5">
            <a:extLst>
              <a:ext uri="{FF2B5EF4-FFF2-40B4-BE49-F238E27FC236}">
                <a16:creationId xmlns:a16="http://schemas.microsoft.com/office/drawing/2014/main" id="{DAFA2E4F-9477-6642-AC9D-5D28B551606C}"/>
              </a:ext>
            </a:extLst>
          </p:cNvPr>
          <p:cNvSpPr>
            <a:spLocks noGrp="1"/>
          </p:cNvSpPr>
          <p:nvPr>
            <p:ph type="ftr" sz="quarter" idx="11"/>
          </p:nvPr>
        </p:nvSpPr>
        <p:spPr/>
        <p:txBody>
          <a:bodyPr/>
          <a:lstStyle/>
          <a:p>
            <a:r>
              <a:rPr lang="en-US"/>
              <a:t>Williams - IceCube - Polar Science Workshop 2021</a:t>
            </a:r>
          </a:p>
        </p:txBody>
      </p:sp>
      <p:sp>
        <p:nvSpPr>
          <p:cNvPr id="7" name="Slide Number Placeholder 6">
            <a:extLst>
              <a:ext uri="{FF2B5EF4-FFF2-40B4-BE49-F238E27FC236}">
                <a16:creationId xmlns:a16="http://schemas.microsoft.com/office/drawing/2014/main" id="{28B87BFC-E2B3-2442-8861-CEA5CDF7E02A}"/>
              </a:ext>
            </a:extLst>
          </p:cNvPr>
          <p:cNvSpPr>
            <a:spLocks noGrp="1"/>
          </p:cNvSpPr>
          <p:nvPr>
            <p:ph type="sldNum" sz="quarter" idx="12"/>
          </p:nvPr>
        </p:nvSpPr>
        <p:spPr/>
        <p:txBody>
          <a:bodyPr/>
          <a:lstStyle/>
          <a:p>
            <a:fld id="{EC586B71-B826-6D4C-862E-8F8DBBED1967}" type="slidenum">
              <a:rPr lang="en-US" smtClean="0"/>
              <a:t>1</a:t>
            </a:fld>
            <a:endParaRPr lang="en-US"/>
          </a:p>
        </p:txBody>
      </p:sp>
    </p:spTree>
    <p:extLst>
      <p:ext uri="{BB962C8B-B14F-4D97-AF65-F5344CB8AC3E}">
        <p14:creationId xmlns:p14="http://schemas.microsoft.com/office/powerpoint/2010/main" val="91113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FBFAE-436E-4C49-BC86-F2BB629A23A6}"/>
              </a:ext>
            </a:extLst>
          </p:cNvPr>
          <p:cNvSpPr>
            <a:spLocks noGrp="1"/>
          </p:cNvSpPr>
          <p:nvPr>
            <p:ph type="title"/>
          </p:nvPr>
        </p:nvSpPr>
        <p:spPr>
          <a:xfrm>
            <a:off x="838200" y="365125"/>
            <a:ext cx="4068229" cy="1550108"/>
          </a:xfrm>
        </p:spPr>
        <p:txBody>
          <a:bodyPr/>
          <a:lstStyle/>
          <a:p>
            <a:r>
              <a:rPr lang="en-US" dirty="0"/>
              <a:t>The High Energy Neutrino Sky</a:t>
            </a:r>
          </a:p>
        </p:txBody>
      </p:sp>
      <p:pic>
        <p:nvPicPr>
          <p:cNvPr id="6" name="Picture 5">
            <a:extLst>
              <a:ext uri="{FF2B5EF4-FFF2-40B4-BE49-F238E27FC236}">
                <a16:creationId xmlns:a16="http://schemas.microsoft.com/office/drawing/2014/main" id="{9EEBA669-D9AB-D548-AE6C-596879F66E35}"/>
              </a:ext>
            </a:extLst>
          </p:cNvPr>
          <p:cNvPicPr>
            <a:picLocks noChangeAspect="1"/>
          </p:cNvPicPr>
          <p:nvPr/>
        </p:nvPicPr>
        <p:blipFill>
          <a:blip r:embed="rId2"/>
          <a:stretch>
            <a:fillRect/>
          </a:stretch>
        </p:blipFill>
        <p:spPr>
          <a:xfrm>
            <a:off x="439420" y="1880632"/>
            <a:ext cx="5001260" cy="3705970"/>
          </a:xfrm>
          <a:prstGeom prst="rect">
            <a:avLst/>
          </a:prstGeom>
        </p:spPr>
      </p:pic>
      <p:pic>
        <p:nvPicPr>
          <p:cNvPr id="8" name="Picture 7">
            <a:extLst>
              <a:ext uri="{FF2B5EF4-FFF2-40B4-BE49-F238E27FC236}">
                <a16:creationId xmlns:a16="http://schemas.microsoft.com/office/drawing/2014/main" id="{33CB0D00-8562-B446-969D-EFCBBC1AF781}"/>
              </a:ext>
            </a:extLst>
          </p:cNvPr>
          <p:cNvPicPr>
            <a:picLocks noChangeAspect="1"/>
          </p:cNvPicPr>
          <p:nvPr/>
        </p:nvPicPr>
        <p:blipFill>
          <a:blip r:embed="rId3"/>
          <a:stretch>
            <a:fillRect/>
          </a:stretch>
        </p:blipFill>
        <p:spPr>
          <a:xfrm>
            <a:off x="5548630" y="365125"/>
            <a:ext cx="2830649" cy="2209800"/>
          </a:xfrm>
          <a:prstGeom prst="rect">
            <a:avLst/>
          </a:prstGeom>
        </p:spPr>
      </p:pic>
      <p:pic>
        <p:nvPicPr>
          <p:cNvPr id="10" name="Picture 9">
            <a:extLst>
              <a:ext uri="{FF2B5EF4-FFF2-40B4-BE49-F238E27FC236}">
                <a16:creationId xmlns:a16="http://schemas.microsoft.com/office/drawing/2014/main" id="{77D95ACB-ECF8-C14F-9FD2-EE71598BC519}"/>
              </a:ext>
            </a:extLst>
          </p:cNvPr>
          <p:cNvPicPr>
            <a:picLocks noChangeAspect="1"/>
          </p:cNvPicPr>
          <p:nvPr/>
        </p:nvPicPr>
        <p:blipFill>
          <a:blip r:embed="rId4"/>
          <a:stretch>
            <a:fillRect/>
          </a:stretch>
        </p:blipFill>
        <p:spPr>
          <a:xfrm>
            <a:off x="6373949" y="2574925"/>
            <a:ext cx="5299710" cy="3893838"/>
          </a:xfrm>
          <a:prstGeom prst="rect">
            <a:avLst/>
          </a:prstGeom>
        </p:spPr>
      </p:pic>
      <p:pic>
        <p:nvPicPr>
          <p:cNvPr id="11" name="Picture 2" descr="Messier 77 spiral galaxy by HST.jpg">
            <a:extLst>
              <a:ext uri="{FF2B5EF4-FFF2-40B4-BE49-F238E27FC236}">
                <a16:creationId xmlns:a16="http://schemas.microsoft.com/office/drawing/2014/main" id="{B3F444B0-C65E-B143-B1C8-D05CC8CEA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3142" y="235354"/>
            <a:ext cx="2553854" cy="20070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3BB43C1-3036-7143-868D-E83A4934F23B}"/>
              </a:ext>
            </a:extLst>
          </p:cNvPr>
          <p:cNvSpPr txBox="1"/>
          <p:nvPr/>
        </p:nvSpPr>
        <p:spPr>
          <a:xfrm>
            <a:off x="8662070" y="1915233"/>
            <a:ext cx="1876961" cy="369332"/>
          </a:xfrm>
          <a:prstGeom prst="rect">
            <a:avLst/>
          </a:prstGeom>
          <a:noFill/>
        </p:spPr>
        <p:txBody>
          <a:bodyPr wrap="square" rtlCol="0">
            <a:spAutoFit/>
          </a:bodyPr>
          <a:lstStyle/>
          <a:p>
            <a:r>
              <a:rPr lang="en-US" dirty="0">
                <a:solidFill>
                  <a:schemeClr val="bg1"/>
                </a:solidFill>
              </a:rPr>
              <a:t>M77/  NGC 1068</a:t>
            </a:r>
          </a:p>
        </p:txBody>
      </p:sp>
      <p:sp>
        <p:nvSpPr>
          <p:cNvPr id="13" name="TextBox 12">
            <a:extLst>
              <a:ext uri="{FF2B5EF4-FFF2-40B4-BE49-F238E27FC236}">
                <a16:creationId xmlns:a16="http://schemas.microsoft.com/office/drawing/2014/main" id="{3721B7B8-9777-AF4F-BB71-DC4530378E96}"/>
              </a:ext>
            </a:extLst>
          </p:cNvPr>
          <p:cNvSpPr txBox="1"/>
          <p:nvPr/>
        </p:nvSpPr>
        <p:spPr>
          <a:xfrm>
            <a:off x="8723142" y="2328704"/>
            <a:ext cx="2667726" cy="246221"/>
          </a:xfrm>
          <a:prstGeom prst="rect">
            <a:avLst/>
          </a:prstGeom>
          <a:noFill/>
        </p:spPr>
        <p:txBody>
          <a:bodyPr wrap="square" rtlCol="0">
            <a:spAutoFit/>
          </a:bodyPr>
          <a:lstStyle/>
          <a:p>
            <a:r>
              <a:rPr lang="en-US" sz="1000" dirty="0"/>
              <a:t>NASA, ESA &amp; A. van der </a:t>
            </a:r>
            <a:r>
              <a:rPr lang="en-US" sz="1000" dirty="0" err="1"/>
              <a:t>Hoeven</a:t>
            </a:r>
            <a:endParaRPr lang="en-US" sz="1000" dirty="0"/>
          </a:p>
        </p:txBody>
      </p:sp>
      <p:cxnSp>
        <p:nvCxnSpPr>
          <p:cNvPr id="15" name="Straight Connector 14">
            <a:extLst>
              <a:ext uri="{FF2B5EF4-FFF2-40B4-BE49-F238E27FC236}">
                <a16:creationId xmlns:a16="http://schemas.microsoft.com/office/drawing/2014/main" id="{82C88EB4-13F4-3247-B7B5-91358464DD87}"/>
              </a:ext>
            </a:extLst>
          </p:cNvPr>
          <p:cNvCxnSpPr>
            <a:cxnSpLocks/>
          </p:cNvCxnSpPr>
          <p:nvPr/>
        </p:nvCxnSpPr>
        <p:spPr>
          <a:xfrm flipH="1">
            <a:off x="4810665" y="389237"/>
            <a:ext cx="1232937" cy="2811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EAA91B5-2A3E-4441-B0AB-05B5AB142F75}"/>
              </a:ext>
            </a:extLst>
          </p:cNvPr>
          <p:cNvCxnSpPr>
            <a:cxnSpLocks/>
          </p:cNvCxnSpPr>
          <p:nvPr/>
        </p:nvCxnSpPr>
        <p:spPr>
          <a:xfrm flipH="1">
            <a:off x="4810665" y="2328704"/>
            <a:ext cx="3113440" cy="948549"/>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BAF3C4A-F516-054C-9997-6D2DBBE59491}"/>
              </a:ext>
            </a:extLst>
          </p:cNvPr>
          <p:cNvSpPr txBox="1"/>
          <p:nvPr/>
        </p:nvSpPr>
        <p:spPr>
          <a:xfrm>
            <a:off x="7726318" y="6411954"/>
            <a:ext cx="4880610" cy="253916"/>
          </a:xfrm>
          <a:prstGeom prst="rect">
            <a:avLst/>
          </a:prstGeom>
          <a:noFill/>
        </p:spPr>
        <p:txBody>
          <a:bodyPr wrap="square" rtlCol="0">
            <a:spAutoFit/>
          </a:bodyPr>
          <a:lstStyle/>
          <a:p>
            <a:r>
              <a:rPr lang="en-US" sz="1050" dirty="0" err="1"/>
              <a:t>IceCube</a:t>
            </a:r>
            <a:r>
              <a:rPr lang="en-US" sz="1050" dirty="0"/>
              <a:t> Coll., Phys. Rev. Lett. 124, 051103 (2020)</a:t>
            </a:r>
          </a:p>
        </p:txBody>
      </p:sp>
      <p:sp>
        <p:nvSpPr>
          <p:cNvPr id="20" name="TextBox 19">
            <a:extLst>
              <a:ext uri="{FF2B5EF4-FFF2-40B4-BE49-F238E27FC236}">
                <a16:creationId xmlns:a16="http://schemas.microsoft.com/office/drawing/2014/main" id="{807048D3-7D17-0443-98B8-339048688DB9}"/>
              </a:ext>
            </a:extLst>
          </p:cNvPr>
          <p:cNvSpPr txBox="1"/>
          <p:nvPr/>
        </p:nvSpPr>
        <p:spPr>
          <a:xfrm>
            <a:off x="439420" y="5586236"/>
            <a:ext cx="5525260" cy="369332"/>
          </a:xfrm>
          <a:prstGeom prst="rect">
            <a:avLst/>
          </a:prstGeom>
          <a:noFill/>
        </p:spPr>
        <p:txBody>
          <a:bodyPr wrap="square" rtlCol="0">
            <a:spAutoFit/>
          </a:bodyPr>
          <a:lstStyle/>
          <a:p>
            <a:pPr algn="ctr"/>
            <a:r>
              <a:rPr lang="en-US" b="1" dirty="0"/>
              <a:t>Excess at the coordinates of NGC 1068</a:t>
            </a:r>
          </a:p>
        </p:txBody>
      </p:sp>
      <p:sp>
        <p:nvSpPr>
          <p:cNvPr id="21" name="Date Placeholder 20">
            <a:extLst>
              <a:ext uri="{FF2B5EF4-FFF2-40B4-BE49-F238E27FC236}">
                <a16:creationId xmlns:a16="http://schemas.microsoft.com/office/drawing/2014/main" id="{8A0FFDE4-6353-D944-ABF3-E743332B3BD0}"/>
              </a:ext>
            </a:extLst>
          </p:cNvPr>
          <p:cNvSpPr>
            <a:spLocks noGrp="1"/>
          </p:cNvSpPr>
          <p:nvPr>
            <p:ph type="dt" sz="half" idx="10"/>
          </p:nvPr>
        </p:nvSpPr>
        <p:spPr/>
        <p:txBody>
          <a:bodyPr/>
          <a:lstStyle/>
          <a:p>
            <a:r>
              <a:rPr lang="en-US"/>
              <a:t>1/19/21</a:t>
            </a:r>
          </a:p>
        </p:txBody>
      </p:sp>
      <p:sp>
        <p:nvSpPr>
          <p:cNvPr id="22" name="Footer Placeholder 21">
            <a:extLst>
              <a:ext uri="{FF2B5EF4-FFF2-40B4-BE49-F238E27FC236}">
                <a16:creationId xmlns:a16="http://schemas.microsoft.com/office/drawing/2014/main" id="{9FADAD63-1564-2647-B159-8155F80316A3}"/>
              </a:ext>
            </a:extLst>
          </p:cNvPr>
          <p:cNvSpPr>
            <a:spLocks noGrp="1"/>
          </p:cNvSpPr>
          <p:nvPr>
            <p:ph type="ftr" sz="quarter" idx="11"/>
          </p:nvPr>
        </p:nvSpPr>
        <p:spPr/>
        <p:txBody>
          <a:bodyPr/>
          <a:lstStyle/>
          <a:p>
            <a:r>
              <a:rPr lang="en-US"/>
              <a:t>Williams - IceCube - Polar Science Workshop 2021</a:t>
            </a:r>
          </a:p>
        </p:txBody>
      </p:sp>
      <p:sp>
        <p:nvSpPr>
          <p:cNvPr id="23" name="Slide Number Placeholder 22">
            <a:extLst>
              <a:ext uri="{FF2B5EF4-FFF2-40B4-BE49-F238E27FC236}">
                <a16:creationId xmlns:a16="http://schemas.microsoft.com/office/drawing/2014/main" id="{D0188CCB-BCAA-434F-A602-BB32AEB8F2F2}"/>
              </a:ext>
            </a:extLst>
          </p:cNvPr>
          <p:cNvSpPr>
            <a:spLocks noGrp="1"/>
          </p:cNvSpPr>
          <p:nvPr>
            <p:ph type="sldNum" sz="quarter" idx="12"/>
          </p:nvPr>
        </p:nvSpPr>
        <p:spPr/>
        <p:txBody>
          <a:bodyPr/>
          <a:lstStyle/>
          <a:p>
            <a:fld id="{DDAB6AC0-4F5B-2148-ABDF-52BC2A272E9E}" type="slidenum">
              <a:rPr lang="en-US" smtClean="0"/>
              <a:t>10</a:t>
            </a:fld>
            <a:endParaRPr lang="en-US"/>
          </a:p>
        </p:txBody>
      </p:sp>
    </p:spTree>
    <p:extLst>
      <p:ext uri="{BB962C8B-B14F-4D97-AF65-F5344CB8AC3E}">
        <p14:creationId xmlns:p14="http://schemas.microsoft.com/office/powerpoint/2010/main" val="1337517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39E058-43E4-7F40-8B0C-886497A4F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367" y="803380"/>
            <a:ext cx="5657525" cy="3212565"/>
          </a:xfrm>
          <a:prstGeom prst="rect">
            <a:avLst/>
          </a:prstGeom>
        </p:spPr>
      </p:pic>
      <p:sp>
        <p:nvSpPr>
          <p:cNvPr id="2" name="Title 1">
            <a:extLst>
              <a:ext uri="{FF2B5EF4-FFF2-40B4-BE49-F238E27FC236}">
                <a16:creationId xmlns:a16="http://schemas.microsoft.com/office/drawing/2014/main" id="{2770F380-CED0-964D-91C9-23022AC87A18}"/>
              </a:ext>
            </a:extLst>
          </p:cNvPr>
          <p:cNvSpPr>
            <a:spLocks noGrp="1"/>
          </p:cNvSpPr>
          <p:nvPr>
            <p:ph type="title"/>
          </p:nvPr>
        </p:nvSpPr>
        <p:spPr/>
        <p:txBody>
          <a:bodyPr/>
          <a:lstStyle/>
          <a:p>
            <a:r>
              <a:rPr lang="en-US" dirty="0" err="1"/>
              <a:t>IceCube</a:t>
            </a:r>
            <a:r>
              <a:rPr lang="en-US" dirty="0"/>
              <a:t> Science: Multi-messenger Astronomy</a:t>
            </a:r>
          </a:p>
        </p:txBody>
      </p:sp>
      <p:sp>
        <p:nvSpPr>
          <p:cNvPr id="3" name="Date Placeholder 2">
            <a:extLst>
              <a:ext uri="{FF2B5EF4-FFF2-40B4-BE49-F238E27FC236}">
                <a16:creationId xmlns:a16="http://schemas.microsoft.com/office/drawing/2014/main" id="{D0420E46-C94E-6640-8A5B-F1C9DA5BF872}"/>
              </a:ext>
            </a:extLst>
          </p:cNvPr>
          <p:cNvSpPr>
            <a:spLocks noGrp="1"/>
          </p:cNvSpPr>
          <p:nvPr>
            <p:ph type="dt" sz="half" idx="10"/>
          </p:nvPr>
        </p:nvSpPr>
        <p:spPr/>
        <p:txBody>
          <a:bodyPr/>
          <a:lstStyle/>
          <a:p>
            <a:r>
              <a:rPr lang="en-US"/>
              <a:t>1/19/21</a:t>
            </a:r>
          </a:p>
        </p:txBody>
      </p:sp>
      <p:sp>
        <p:nvSpPr>
          <p:cNvPr id="4" name="Footer Placeholder 3">
            <a:extLst>
              <a:ext uri="{FF2B5EF4-FFF2-40B4-BE49-F238E27FC236}">
                <a16:creationId xmlns:a16="http://schemas.microsoft.com/office/drawing/2014/main" id="{C2EDA7D4-CF59-6042-A02B-7F4782694A77}"/>
              </a:ext>
            </a:extLst>
          </p:cNvPr>
          <p:cNvSpPr>
            <a:spLocks noGrp="1"/>
          </p:cNvSpPr>
          <p:nvPr>
            <p:ph type="ftr" sz="quarter" idx="11"/>
          </p:nvPr>
        </p:nvSpPr>
        <p:spPr/>
        <p:txBody>
          <a:bodyPr/>
          <a:lstStyle/>
          <a:p>
            <a:r>
              <a:rPr lang="en-US"/>
              <a:t>Williams - IceCube - Polar Science Workshop 2021</a:t>
            </a:r>
          </a:p>
        </p:txBody>
      </p:sp>
      <p:sp>
        <p:nvSpPr>
          <p:cNvPr id="5" name="Slide Number Placeholder 4">
            <a:extLst>
              <a:ext uri="{FF2B5EF4-FFF2-40B4-BE49-F238E27FC236}">
                <a16:creationId xmlns:a16="http://schemas.microsoft.com/office/drawing/2014/main" id="{8F3EC3C3-7BB2-7B45-B0FC-30008863BEB4}"/>
              </a:ext>
            </a:extLst>
          </p:cNvPr>
          <p:cNvSpPr>
            <a:spLocks noGrp="1"/>
          </p:cNvSpPr>
          <p:nvPr>
            <p:ph type="sldNum" sz="quarter" idx="12"/>
          </p:nvPr>
        </p:nvSpPr>
        <p:spPr/>
        <p:txBody>
          <a:bodyPr/>
          <a:lstStyle/>
          <a:p>
            <a:fld id="{EC586B71-B826-6D4C-862E-8F8DBBED1967}" type="slidenum">
              <a:rPr lang="en-US" smtClean="0"/>
              <a:t>11</a:t>
            </a:fld>
            <a:endParaRPr lang="en-US"/>
          </a:p>
        </p:txBody>
      </p:sp>
      <p:pic>
        <p:nvPicPr>
          <p:cNvPr id="9" name="IC170922_no_rot_black_fast.mp4">
            <a:hlinkClick r:id="" action="ppaction://media"/>
            <a:extLst>
              <a:ext uri="{FF2B5EF4-FFF2-40B4-BE49-F238E27FC236}">
                <a16:creationId xmlns:a16="http://schemas.microsoft.com/office/drawing/2014/main" id="{68E8D9CD-B687-3247-B276-25BC312DC0C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0020" y="1463683"/>
            <a:ext cx="3503957" cy="2627728"/>
          </a:xfrm>
          <a:prstGeom prst="rect">
            <a:avLst/>
          </a:prstGeom>
        </p:spPr>
      </p:pic>
      <p:pic>
        <p:nvPicPr>
          <p:cNvPr id="10" name="Picture 9">
            <a:extLst>
              <a:ext uri="{FF2B5EF4-FFF2-40B4-BE49-F238E27FC236}">
                <a16:creationId xmlns:a16="http://schemas.microsoft.com/office/drawing/2014/main" id="{4D80AEF3-471C-DB4C-9B33-DF794BEA54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3977" y="1506192"/>
            <a:ext cx="3284660" cy="2627728"/>
          </a:xfrm>
          <a:prstGeom prst="rect">
            <a:avLst/>
          </a:prstGeom>
        </p:spPr>
      </p:pic>
      <p:pic>
        <p:nvPicPr>
          <p:cNvPr id="12" name="Picture 11">
            <a:extLst>
              <a:ext uri="{FF2B5EF4-FFF2-40B4-BE49-F238E27FC236}">
                <a16:creationId xmlns:a16="http://schemas.microsoft.com/office/drawing/2014/main" id="{6B6746E3-3ECD-7C4D-BF4B-E7078C584C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2692" y="3715111"/>
            <a:ext cx="5029200" cy="1968500"/>
          </a:xfrm>
          <a:prstGeom prst="rect">
            <a:avLst/>
          </a:prstGeom>
        </p:spPr>
      </p:pic>
      <p:sp>
        <p:nvSpPr>
          <p:cNvPr id="13" name="TextBox 12">
            <a:extLst>
              <a:ext uri="{FF2B5EF4-FFF2-40B4-BE49-F238E27FC236}">
                <a16:creationId xmlns:a16="http://schemas.microsoft.com/office/drawing/2014/main" id="{DE663267-1ECD-5946-A555-EFDFEBE8C8A3}"/>
              </a:ext>
            </a:extLst>
          </p:cNvPr>
          <p:cNvSpPr txBox="1"/>
          <p:nvPr/>
        </p:nvSpPr>
        <p:spPr>
          <a:xfrm>
            <a:off x="5123566" y="5732063"/>
            <a:ext cx="7058326" cy="646331"/>
          </a:xfrm>
          <a:prstGeom prst="rect">
            <a:avLst/>
          </a:prstGeom>
          <a:noFill/>
        </p:spPr>
        <p:txBody>
          <a:bodyPr wrap="square" rtlCol="0">
            <a:spAutoFit/>
          </a:bodyPr>
          <a:lstStyle/>
          <a:p>
            <a:pPr algn="r"/>
            <a:r>
              <a:rPr lang="it-IT" sz="1200" i="1" dirty="0"/>
              <a:t>Science </a:t>
            </a:r>
            <a:r>
              <a:rPr lang="it-IT" sz="1200" dirty="0"/>
              <a:t> 13 </a:t>
            </a:r>
            <a:r>
              <a:rPr lang="it-IT" sz="1200" dirty="0" err="1"/>
              <a:t>Jul</a:t>
            </a:r>
            <a:r>
              <a:rPr lang="it-IT" sz="1200" dirty="0"/>
              <a:t> 2018: Vol. 361, </a:t>
            </a:r>
            <a:r>
              <a:rPr lang="it-IT" sz="1200" dirty="0" err="1"/>
              <a:t>Issue</a:t>
            </a:r>
            <a:r>
              <a:rPr lang="it-IT" sz="1200" dirty="0"/>
              <a:t> 6398</a:t>
            </a:r>
          </a:p>
          <a:p>
            <a:pPr algn="r"/>
            <a:r>
              <a:rPr lang="it-IT" sz="1200" dirty="0" err="1"/>
              <a:t>IceCube</a:t>
            </a:r>
            <a:r>
              <a:rPr lang="it-IT" sz="1200" dirty="0"/>
              <a:t>, Fermi, MAGIC and 13 </a:t>
            </a:r>
            <a:r>
              <a:rPr lang="it-IT" sz="1200" dirty="0" err="1"/>
              <a:t>additional</a:t>
            </a:r>
            <a:r>
              <a:rPr lang="it-IT" sz="1200" dirty="0"/>
              <a:t> </a:t>
            </a:r>
            <a:r>
              <a:rPr lang="it-IT" sz="1200" dirty="0" err="1"/>
              <a:t>collaborations</a:t>
            </a:r>
            <a:endParaRPr lang="en-US" sz="1200" dirty="0"/>
          </a:p>
          <a:p>
            <a:pPr algn="r"/>
            <a:r>
              <a:rPr lang="en-US" sz="1200" dirty="0" err="1"/>
              <a:t>IceCube</a:t>
            </a:r>
            <a:r>
              <a:rPr lang="en-US" sz="1200" dirty="0"/>
              <a:t> coll., </a:t>
            </a:r>
            <a:r>
              <a:rPr lang="it-IT" sz="1200" i="1" dirty="0"/>
              <a:t>Science </a:t>
            </a:r>
            <a:r>
              <a:rPr lang="it-IT" sz="1200" dirty="0"/>
              <a:t> 13 </a:t>
            </a:r>
            <a:r>
              <a:rPr lang="it-IT" sz="1200" dirty="0" err="1"/>
              <a:t>Jul</a:t>
            </a:r>
            <a:r>
              <a:rPr lang="it-IT" sz="1200" dirty="0"/>
              <a:t> 2018: Vol. 361, </a:t>
            </a:r>
            <a:r>
              <a:rPr lang="it-IT" sz="1200" dirty="0" err="1"/>
              <a:t>Issue</a:t>
            </a:r>
            <a:r>
              <a:rPr lang="it-IT" sz="1200" dirty="0"/>
              <a:t> 6398</a:t>
            </a:r>
            <a:endParaRPr lang="en-US" sz="1200" dirty="0"/>
          </a:p>
        </p:txBody>
      </p:sp>
      <p:sp>
        <p:nvSpPr>
          <p:cNvPr id="14" name="TextBox 13">
            <a:extLst>
              <a:ext uri="{FF2B5EF4-FFF2-40B4-BE49-F238E27FC236}">
                <a16:creationId xmlns:a16="http://schemas.microsoft.com/office/drawing/2014/main" id="{50FF937F-8501-F14A-9517-664C27A39B7E}"/>
              </a:ext>
            </a:extLst>
          </p:cNvPr>
          <p:cNvSpPr txBox="1"/>
          <p:nvPr/>
        </p:nvSpPr>
        <p:spPr>
          <a:xfrm>
            <a:off x="313900" y="4325025"/>
            <a:ext cx="6364435" cy="2031325"/>
          </a:xfrm>
          <a:prstGeom prst="rect">
            <a:avLst/>
          </a:prstGeom>
          <a:noFill/>
        </p:spPr>
        <p:txBody>
          <a:bodyPr wrap="square" rtlCol="0">
            <a:spAutoFit/>
          </a:bodyPr>
          <a:lstStyle/>
          <a:p>
            <a:r>
              <a:rPr lang="en-US" b="1" dirty="0"/>
              <a:t>Neutrino event IceCube-170922A seen in coincidence with gamma ray flaring blazar TXS 0506+056 on Sep. 22, 2017</a:t>
            </a:r>
          </a:p>
          <a:p>
            <a:endParaRPr lang="en-US" b="1" dirty="0"/>
          </a:p>
          <a:p>
            <a:r>
              <a:rPr lang="en-US" b="1" dirty="0"/>
              <a:t>Rapid follow-up by electromagnetic telescopes</a:t>
            </a:r>
          </a:p>
          <a:p>
            <a:endParaRPr lang="en-US" b="1" dirty="0"/>
          </a:p>
          <a:p>
            <a:r>
              <a:rPr lang="en-US" b="1" dirty="0"/>
              <a:t>Neutrino flare found in </a:t>
            </a:r>
            <a:r>
              <a:rPr lang="en-US" b="1" dirty="0" err="1"/>
              <a:t>IceCube</a:t>
            </a:r>
            <a:r>
              <a:rPr lang="en-US" b="1" dirty="0"/>
              <a:t> archival data between September 2014 and March 2015</a:t>
            </a:r>
          </a:p>
        </p:txBody>
      </p:sp>
    </p:spTree>
    <p:extLst>
      <p:ext uri="{BB962C8B-B14F-4D97-AF65-F5344CB8AC3E}">
        <p14:creationId xmlns:p14="http://schemas.microsoft.com/office/powerpoint/2010/main" val="298462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624E-97EB-CB4B-AFD0-479740AE91EC}"/>
              </a:ext>
            </a:extLst>
          </p:cNvPr>
          <p:cNvSpPr>
            <a:spLocks noGrp="1"/>
          </p:cNvSpPr>
          <p:nvPr>
            <p:ph type="title"/>
          </p:nvPr>
        </p:nvSpPr>
        <p:spPr>
          <a:xfrm>
            <a:off x="644611" y="300941"/>
            <a:ext cx="10515600" cy="1325563"/>
          </a:xfrm>
        </p:spPr>
        <p:txBody>
          <a:bodyPr/>
          <a:lstStyle/>
          <a:p>
            <a:r>
              <a:rPr lang="en-US" dirty="0" err="1"/>
              <a:t>IceCube</a:t>
            </a:r>
            <a:r>
              <a:rPr lang="en-US" dirty="0"/>
              <a:t> Science: Neutrino Oscillation Physics</a:t>
            </a:r>
          </a:p>
        </p:txBody>
      </p:sp>
      <p:sp>
        <p:nvSpPr>
          <p:cNvPr id="3" name="Date Placeholder 2">
            <a:extLst>
              <a:ext uri="{FF2B5EF4-FFF2-40B4-BE49-F238E27FC236}">
                <a16:creationId xmlns:a16="http://schemas.microsoft.com/office/drawing/2014/main" id="{F910F6CE-E1F5-1442-A3B8-CDB049FC199E}"/>
              </a:ext>
            </a:extLst>
          </p:cNvPr>
          <p:cNvSpPr>
            <a:spLocks noGrp="1"/>
          </p:cNvSpPr>
          <p:nvPr>
            <p:ph type="dt" sz="half" idx="10"/>
          </p:nvPr>
        </p:nvSpPr>
        <p:spPr/>
        <p:txBody>
          <a:bodyPr/>
          <a:lstStyle/>
          <a:p>
            <a:r>
              <a:rPr lang="en-US"/>
              <a:t>1/19/21</a:t>
            </a:r>
          </a:p>
        </p:txBody>
      </p:sp>
      <p:sp>
        <p:nvSpPr>
          <p:cNvPr id="4" name="Footer Placeholder 3">
            <a:extLst>
              <a:ext uri="{FF2B5EF4-FFF2-40B4-BE49-F238E27FC236}">
                <a16:creationId xmlns:a16="http://schemas.microsoft.com/office/drawing/2014/main" id="{DBEE7BA1-B4FF-E24A-8825-E1FDA231D072}"/>
              </a:ext>
            </a:extLst>
          </p:cNvPr>
          <p:cNvSpPr>
            <a:spLocks noGrp="1"/>
          </p:cNvSpPr>
          <p:nvPr>
            <p:ph type="ftr" sz="quarter" idx="11"/>
          </p:nvPr>
        </p:nvSpPr>
        <p:spPr/>
        <p:txBody>
          <a:bodyPr/>
          <a:lstStyle/>
          <a:p>
            <a:r>
              <a:rPr lang="en-US"/>
              <a:t>Williams - IceCube - Polar Science Workshop 2021</a:t>
            </a:r>
          </a:p>
        </p:txBody>
      </p:sp>
      <p:sp>
        <p:nvSpPr>
          <p:cNvPr id="5" name="Slide Number Placeholder 4">
            <a:extLst>
              <a:ext uri="{FF2B5EF4-FFF2-40B4-BE49-F238E27FC236}">
                <a16:creationId xmlns:a16="http://schemas.microsoft.com/office/drawing/2014/main" id="{739A4BF2-4278-E248-B2D4-36D9967B1D3F}"/>
              </a:ext>
            </a:extLst>
          </p:cNvPr>
          <p:cNvSpPr>
            <a:spLocks noGrp="1"/>
          </p:cNvSpPr>
          <p:nvPr>
            <p:ph type="sldNum" sz="quarter" idx="12"/>
          </p:nvPr>
        </p:nvSpPr>
        <p:spPr/>
        <p:txBody>
          <a:bodyPr/>
          <a:lstStyle/>
          <a:p>
            <a:fld id="{EC586B71-B826-6D4C-862E-8F8DBBED1967}" type="slidenum">
              <a:rPr lang="en-US" smtClean="0"/>
              <a:t>12</a:t>
            </a:fld>
            <a:endParaRPr lang="en-US"/>
          </a:p>
        </p:txBody>
      </p:sp>
      <p:pic>
        <p:nvPicPr>
          <p:cNvPr id="6" name="Content Placeholder 3">
            <a:extLst>
              <a:ext uri="{FF2B5EF4-FFF2-40B4-BE49-F238E27FC236}">
                <a16:creationId xmlns:a16="http://schemas.microsoft.com/office/drawing/2014/main" id="{AF8002B0-E6FE-8044-A5EE-7F66BF2CF4E9}"/>
              </a:ext>
            </a:extLst>
          </p:cNvPr>
          <p:cNvPicPr>
            <a:picLocks noChangeAspect="1"/>
          </p:cNvPicPr>
          <p:nvPr/>
        </p:nvPicPr>
        <p:blipFill>
          <a:blip r:embed="rId2"/>
          <a:stretch>
            <a:fillRect/>
          </a:stretch>
        </p:blipFill>
        <p:spPr>
          <a:xfrm>
            <a:off x="1441814" y="1571402"/>
            <a:ext cx="1810512" cy="1901952"/>
          </a:xfrm>
          <a:prstGeom prst="rect">
            <a:avLst/>
          </a:prstGeom>
        </p:spPr>
      </p:pic>
      <p:pic>
        <p:nvPicPr>
          <p:cNvPr id="7" name="Content Placeholder 4" descr="Screen shot 2013-08-09 at 7.03.06 AM.png">
            <a:extLst>
              <a:ext uri="{FF2B5EF4-FFF2-40B4-BE49-F238E27FC236}">
                <a16:creationId xmlns:a16="http://schemas.microsoft.com/office/drawing/2014/main" id="{EE4984ED-1C27-3F40-B5A0-8082675239B6}"/>
              </a:ext>
            </a:extLst>
          </p:cNvPr>
          <p:cNvPicPr>
            <a:picLocks noChangeAspect="1"/>
          </p:cNvPicPr>
          <p:nvPr/>
        </p:nvPicPr>
        <p:blipFill>
          <a:blip r:embed="rId3">
            <a:extLst>
              <a:ext uri="{28A0092B-C50C-407E-A947-70E740481C1C}">
                <a14:useLocalDpi xmlns:a14="http://schemas.microsoft.com/office/drawing/2010/main" val="0"/>
              </a:ext>
            </a:extLst>
          </a:blip>
          <a:srcRect t="-14421" b="-14421"/>
          <a:stretch>
            <a:fillRect/>
          </a:stretch>
        </p:blipFill>
        <p:spPr>
          <a:xfrm>
            <a:off x="838200" y="3410844"/>
            <a:ext cx="2743201" cy="3102429"/>
          </a:xfrm>
          <a:prstGeom prst="rect">
            <a:avLst/>
          </a:prstGeom>
        </p:spPr>
      </p:pic>
      <p:pic>
        <p:nvPicPr>
          <p:cNvPr id="8" name="Picture 2" descr="Figure 18">
            <a:extLst>
              <a:ext uri="{FF2B5EF4-FFF2-40B4-BE49-F238E27FC236}">
                <a16:creationId xmlns:a16="http://schemas.microsoft.com/office/drawing/2014/main" id="{B4F2652F-4943-214C-964B-278421CD2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628" y="4023539"/>
            <a:ext cx="3715606" cy="2385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88A824-BFAA-3F40-AE3C-B17C7802F378}"/>
              </a:ext>
            </a:extLst>
          </p:cNvPr>
          <p:cNvSpPr txBox="1"/>
          <p:nvPr/>
        </p:nvSpPr>
        <p:spPr>
          <a:xfrm>
            <a:off x="8431324" y="6513273"/>
            <a:ext cx="3253208" cy="276999"/>
          </a:xfrm>
          <a:prstGeom prst="rect">
            <a:avLst/>
          </a:prstGeom>
          <a:noFill/>
        </p:spPr>
        <p:txBody>
          <a:bodyPr wrap="square" rtlCol="0">
            <a:spAutoFit/>
          </a:bodyPr>
          <a:lstStyle/>
          <a:p>
            <a:r>
              <a:rPr lang="en-US" sz="1200" dirty="0"/>
              <a:t>Phys. Rev. D 99, 032007</a:t>
            </a:r>
          </a:p>
        </p:txBody>
      </p:sp>
      <p:pic>
        <p:nvPicPr>
          <p:cNvPr id="10" name="Picture 9">
            <a:extLst>
              <a:ext uri="{FF2B5EF4-FFF2-40B4-BE49-F238E27FC236}">
                <a16:creationId xmlns:a16="http://schemas.microsoft.com/office/drawing/2014/main" id="{5B420F8C-E5EF-4F49-B558-CD404B1655C3}"/>
              </a:ext>
            </a:extLst>
          </p:cNvPr>
          <p:cNvPicPr>
            <a:picLocks noChangeAspect="1"/>
          </p:cNvPicPr>
          <p:nvPr/>
        </p:nvPicPr>
        <p:blipFill>
          <a:blip r:embed="rId5"/>
          <a:stretch>
            <a:fillRect/>
          </a:stretch>
        </p:blipFill>
        <p:spPr>
          <a:xfrm>
            <a:off x="4169474" y="3853236"/>
            <a:ext cx="2805364" cy="2244291"/>
          </a:xfrm>
          <a:prstGeom prst="rect">
            <a:avLst/>
          </a:prstGeom>
        </p:spPr>
      </p:pic>
      <p:pic>
        <p:nvPicPr>
          <p:cNvPr id="11" name="Picture 10">
            <a:extLst>
              <a:ext uri="{FF2B5EF4-FFF2-40B4-BE49-F238E27FC236}">
                <a16:creationId xmlns:a16="http://schemas.microsoft.com/office/drawing/2014/main" id="{30773480-8B3B-0D4B-883D-42F1031495BC}"/>
              </a:ext>
            </a:extLst>
          </p:cNvPr>
          <p:cNvPicPr>
            <a:picLocks noChangeAspect="1"/>
          </p:cNvPicPr>
          <p:nvPr/>
        </p:nvPicPr>
        <p:blipFill>
          <a:blip r:embed="rId6"/>
          <a:stretch>
            <a:fillRect/>
          </a:stretch>
        </p:blipFill>
        <p:spPr>
          <a:xfrm>
            <a:off x="4169474" y="1350123"/>
            <a:ext cx="2805364" cy="2244291"/>
          </a:xfrm>
          <a:prstGeom prst="rect">
            <a:avLst/>
          </a:prstGeom>
        </p:spPr>
      </p:pic>
      <p:sp>
        <p:nvSpPr>
          <p:cNvPr id="12" name="TextBox 11">
            <a:extLst>
              <a:ext uri="{FF2B5EF4-FFF2-40B4-BE49-F238E27FC236}">
                <a16:creationId xmlns:a16="http://schemas.microsoft.com/office/drawing/2014/main" id="{80A0543F-8C2E-3143-BB95-9E04B0781E09}"/>
              </a:ext>
            </a:extLst>
          </p:cNvPr>
          <p:cNvSpPr txBox="1"/>
          <p:nvPr/>
        </p:nvSpPr>
        <p:spPr>
          <a:xfrm>
            <a:off x="4463904" y="6147720"/>
            <a:ext cx="3237875" cy="338554"/>
          </a:xfrm>
          <a:prstGeom prst="rect">
            <a:avLst/>
          </a:prstGeom>
          <a:noFill/>
        </p:spPr>
        <p:txBody>
          <a:bodyPr wrap="square" rtlCol="0">
            <a:spAutoFit/>
          </a:bodyPr>
          <a:lstStyle/>
          <a:p>
            <a:r>
              <a:rPr lang="en-US" sz="1600" b="1" dirty="0"/>
              <a:t>Tau neutrino appearance</a:t>
            </a:r>
          </a:p>
        </p:txBody>
      </p:sp>
      <p:sp>
        <p:nvSpPr>
          <p:cNvPr id="13" name="TextBox 12">
            <a:extLst>
              <a:ext uri="{FF2B5EF4-FFF2-40B4-BE49-F238E27FC236}">
                <a16:creationId xmlns:a16="http://schemas.microsoft.com/office/drawing/2014/main" id="{99D95600-46E6-5049-8B2E-28F102C36CAD}"/>
              </a:ext>
            </a:extLst>
          </p:cNvPr>
          <p:cNvSpPr txBox="1"/>
          <p:nvPr/>
        </p:nvSpPr>
        <p:spPr>
          <a:xfrm>
            <a:off x="4223661" y="3521864"/>
            <a:ext cx="3204286" cy="338554"/>
          </a:xfrm>
          <a:prstGeom prst="rect">
            <a:avLst/>
          </a:prstGeom>
          <a:noFill/>
        </p:spPr>
        <p:txBody>
          <a:bodyPr wrap="square" rtlCol="0">
            <a:spAutoFit/>
          </a:bodyPr>
          <a:lstStyle/>
          <a:p>
            <a:r>
              <a:rPr lang="en-US" sz="1600" b="1" dirty="0"/>
              <a:t>Muon neutrino disappearance</a:t>
            </a:r>
          </a:p>
        </p:txBody>
      </p:sp>
      <p:pic>
        <p:nvPicPr>
          <p:cNvPr id="15" name="Picture 14" descr="Graphical user interface, diagram&#10;&#10;Description automatically generated">
            <a:extLst>
              <a:ext uri="{FF2B5EF4-FFF2-40B4-BE49-F238E27FC236}">
                <a16:creationId xmlns:a16="http://schemas.microsoft.com/office/drawing/2014/main" id="{1EF96216-FCB1-C243-9B93-2FFBFBF513DA}"/>
              </a:ext>
            </a:extLst>
          </p:cNvPr>
          <p:cNvPicPr>
            <a:picLocks noChangeAspect="1"/>
          </p:cNvPicPr>
          <p:nvPr/>
        </p:nvPicPr>
        <p:blipFill>
          <a:blip r:embed="rId7"/>
          <a:stretch>
            <a:fillRect/>
          </a:stretch>
        </p:blipFill>
        <p:spPr>
          <a:xfrm>
            <a:off x="7431437" y="1350123"/>
            <a:ext cx="3964922" cy="2583207"/>
          </a:xfrm>
          <a:prstGeom prst="rect">
            <a:avLst/>
          </a:prstGeom>
        </p:spPr>
      </p:pic>
    </p:spTree>
    <p:extLst>
      <p:ext uri="{BB962C8B-B14F-4D97-AF65-F5344CB8AC3E}">
        <p14:creationId xmlns:p14="http://schemas.microsoft.com/office/powerpoint/2010/main" val="1297909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0652-4DC2-B149-8551-70CA37353354}"/>
              </a:ext>
            </a:extLst>
          </p:cNvPr>
          <p:cNvSpPr>
            <a:spLocks noGrp="1"/>
          </p:cNvSpPr>
          <p:nvPr>
            <p:ph type="title"/>
          </p:nvPr>
        </p:nvSpPr>
        <p:spPr>
          <a:xfrm>
            <a:off x="823913" y="193675"/>
            <a:ext cx="10515600" cy="1325563"/>
          </a:xfrm>
        </p:spPr>
        <p:txBody>
          <a:bodyPr/>
          <a:lstStyle/>
          <a:p>
            <a:r>
              <a:rPr lang="en-US" dirty="0"/>
              <a:t>The </a:t>
            </a:r>
            <a:r>
              <a:rPr lang="en-US" dirty="0" err="1"/>
              <a:t>IceCube</a:t>
            </a:r>
            <a:r>
              <a:rPr lang="en-US" dirty="0"/>
              <a:t> Upgrade</a:t>
            </a:r>
          </a:p>
        </p:txBody>
      </p:sp>
      <p:pic>
        <p:nvPicPr>
          <p:cNvPr id="4" name="Content Placeholder 3">
            <a:extLst>
              <a:ext uri="{FF2B5EF4-FFF2-40B4-BE49-F238E27FC236}">
                <a16:creationId xmlns:a16="http://schemas.microsoft.com/office/drawing/2014/main" id="{025CB892-90D1-6A42-994E-BB3629146CAD}"/>
              </a:ext>
            </a:extLst>
          </p:cNvPr>
          <p:cNvPicPr>
            <a:picLocks noGrp="1" noChangeAspect="1"/>
          </p:cNvPicPr>
          <p:nvPr>
            <p:ph idx="4294967295"/>
          </p:nvPr>
        </p:nvPicPr>
        <p:blipFill>
          <a:blip r:embed="rId2"/>
          <a:stretch>
            <a:fillRect/>
          </a:stretch>
        </p:blipFill>
        <p:spPr>
          <a:xfrm>
            <a:off x="0" y="1250950"/>
            <a:ext cx="6296953" cy="4885948"/>
          </a:xfrm>
          <a:prstGeom prst="rect">
            <a:avLst/>
          </a:prstGeom>
        </p:spPr>
      </p:pic>
      <p:pic>
        <p:nvPicPr>
          <p:cNvPr id="5" name="Picture 4">
            <a:extLst>
              <a:ext uri="{FF2B5EF4-FFF2-40B4-BE49-F238E27FC236}">
                <a16:creationId xmlns:a16="http://schemas.microsoft.com/office/drawing/2014/main" id="{E37C012F-D1BA-C94F-B2A9-FD0463E70BD6}"/>
              </a:ext>
            </a:extLst>
          </p:cNvPr>
          <p:cNvPicPr>
            <a:picLocks noChangeAspect="1"/>
          </p:cNvPicPr>
          <p:nvPr/>
        </p:nvPicPr>
        <p:blipFill>
          <a:blip r:embed="rId3"/>
          <a:stretch>
            <a:fillRect/>
          </a:stretch>
        </p:blipFill>
        <p:spPr>
          <a:xfrm>
            <a:off x="7139257" y="418420"/>
            <a:ext cx="3911503" cy="4301895"/>
          </a:xfrm>
          <a:prstGeom prst="rect">
            <a:avLst/>
          </a:prstGeom>
        </p:spPr>
      </p:pic>
      <p:sp>
        <p:nvSpPr>
          <p:cNvPr id="3" name="Date Placeholder 2">
            <a:extLst>
              <a:ext uri="{FF2B5EF4-FFF2-40B4-BE49-F238E27FC236}">
                <a16:creationId xmlns:a16="http://schemas.microsoft.com/office/drawing/2014/main" id="{9AC04E10-72D6-DD4F-B5CB-669D366ED562}"/>
              </a:ext>
            </a:extLst>
          </p:cNvPr>
          <p:cNvSpPr>
            <a:spLocks noGrp="1"/>
          </p:cNvSpPr>
          <p:nvPr>
            <p:ph type="dt" sz="half" idx="10"/>
          </p:nvPr>
        </p:nvSpPr>
        <p:spPr/>
        <p:txBody>
          <a:bodyPr/>
          <a:lstStyle/>
          <a:p>
            <a:r>
              <a:rPr lang="en-US"/>
              <a:t>1/19/21</a:t>
            </a:r>
          </a:p>
        </p:txBody>
      </p:sp>
      <p:sp>
        <p:nvSpPr>
          <p:cNvPr id="6" name="Footer Placeholder 5">
            <a:extLst>
              <a:ext uri="{FF2B5EF4-FFF2-40B4-BE49-F238E27FC236}">
                <a16:creationId xmlns:a16="http://schemas.microsoft.com/office/drawing/2014/main" id="{056984EA-10CF-084B-A00C-3ECC21D6B95C}"/>
              </a:ext>
            </a:extLst>
          </p:cNvPr>
          <p:cNvSpPr>
            <a:spLocks noGrp="1"/>
          </p:cNvSpPr>
          <p:nvPr>
            <p:ph type="ftr" sz="quarter" idx="11"/>
          </p:nvPr>
        </p:nvSpPr>
        <p:spPr/>
        <p:txBody>
          <a:bodyPr/>
          <a:lstStyle/>
          <a:p>
            <a:r>
              <a:rPr lang="en-US"/>
              <a:t>Williams - IceCube - Polar Science Workshop 2021</a:t>
            </a:r>
            <a:endParaRPr lang="en-US" dirty="0"/>
          </a:p>
        </p:txBody>
      </p:sp>
      <p:sp>
        <p:nvSpPr>
          <p:cNvPr id="7" name="Slide Number Placeholder 6">
            <a:extLst>
              <a:ext uri="{FF2B5EF4-FFF2-40B4-BE49-F238E27FC236}">
                <a16:creationId xmlns:a16="http://schemas.microsoft.com/office/drawing/2014/main" id="{95F7ED75-23EE-EB4A-9FB9-994481AD08B7}"/>
              </a:ext>
            </a:extLst>
          </p:cNvPr>
          <p:cNvSpPr>
            <a:spLocks noGrp="1"/>
          </p:cNvSpPr>
          <p:nvPr>
            <p:ph type="sldNum" sz="quarter" idx="12"/>
          </p:nvPr>
        </p:nvSpPr>
        <p:spPr/>
        <p:txBody>
          <a:bodyPr/>
          <a:lstStyle/>
          <a:p>
            <a:fld id="{366BC747-08DA-7E48-8147-CAB36B53D1DD}" type="slidenum">
              <a:rPr lang="en-US" smtClean="0"/>
              <a:t>13</a:t>
            </a:fld>
            <a:endParaRPr lang="en-US"/>
          </a:p>
        </p:txBody>
      </p:sp>
      <p:sp>
        <p:nvSpPr>
          <p:cNvPr id="8" name="νμ disappearance…">
            <a:extLst>
              <a:ext uri="{FF2B5EF4-FFF2-40B4-BE49-F238E27FC236}">
                <a16:creationId xmlns:a16="http://schemas.microsoft.com/office/drawing/2014/main" id="{75A3C05A-8A35-434B-B9E6-CB8D116AAF6C}"/>
              </a:ext>
            </a:extLst>
          </p:cNvPr>
          <p:cNvSpPr txBox="1">
            <a:spLocks/>
          </p:cNvSpPr>
          <p:nvPr/>
        </p:nvSpPr>
        <p:spPr>
          <a:xfrm>
            <a:off x="6850505" y="5572918"/>
            <a:ext cx="5042559" cy="1285082"/>
          </a:xfrm>
          <a:prstGeom prst="rect">
            <a:avLst/>
          </a:prstGeom>
          <a:solidFill>
            <a:srgbClr val="FFFFFF"/>
          </a:solidFill>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7994" indent="-231894" defTabSz="342570">
              <a:spcBef>
                <a:spcPts val="492"/>
              </a:spcBef>
              <a:defRPr sz="2656"/>
            </a:pPr>
            <a:r>
              <a:rPr lang="en-US" sz="2656" b="1" dirty="0"/>
              <a:t>Atmospheric </a:t>
            </a:r>
            <a:r>
              <a:rPr lang="el-GR" sz="2656" b="1" dirty="0" err="1"/>
              <a:t>ν</a:t>
            </a:r>
            <a:r>
              <a:rPr lang="el-GR" sz="2656" b="1" baseline="-5999" dirty="0" err="1"/>
              <a:t>τ</a:t>
            </a:r>
            <a:r>
              <a:rPr lang="el-GR" sz="2656" b="1" dirty="0"/>
              <a:t> </a:t>
            </a:r>
            <a:r>
              <a:rPr lang="en-US" sz="2656" b="1" dirty="0"/>
              <a:t>appearance</a:t>
            </a:r>
          </a:p>
          <a:p>
            <a:pPr marL="557994" indent="-231894" defTabSz="342570">
              <a:spcBef>
                <a:spcPts val="492"/>
              </a:spcBef>
              <a:defRPr sz="2656"/>
            </a:pPr>
            <a:r>
              <a:rPr lang="en-US" sz="2656" b="1" dirty="0"/>
              <a:t>Precise calibration of </a:t>
            </a:r>
            <a:r>
              <a:rPr lang="en-US" sz="2656" b="1" dirty="0" err="1"/>
              <a:t>IceCube</a:t>
            </a:r>
            <a:r>
              <a:rPr lang="en-US" sz="2656" b="1" dirty="0"/>
              <a:t> optical properties and DOM response </a:t>
            </a:r>
          </a:p>
          <a:p>
            <a:pPr marL="557994" indent="-231894" defTabSz="342570">
              <a:spcBef>
                <a:spcPts val="492"/>
              </a:spcBef>
              <a:defRPr sz="2656"/>
            </a:pPr>
            <a:r>
              <a:rPr lang="en-US" sz="2656" b="1" dirty="0"/>
              <a:t>Recalibration of high energy </a:t>
            </a:r>
            <a:r>
              <a:rPr lang="en-US" sz="2656" b="1"/>
              <a:t>neutrino data</a:t>
            </a:r>
            <a:endParaRPr lang="en-US" sz="2656" b="1" dirty="0"/>
          </a:p>
        </p:txBody>
      </p:sp>
      <p:sp>
        <p:nvSpPr>
          <p:cNvPr id="9" name="TextBox 8">
            <a:extLst>
              <a:ext uri="{FF2B5EF4-FFF2-40B4-BE49-F238E27FC236}">
                <a16:creationId xmlns:a16="http://schemas.microsoft.com/office/drawing/2014/main" id="{E93B03A7-951D-B04C-BF64-732B56217CEA}"/>
              </a:ext>
            </a:extLst>
          </p:cNvPr>
          <p:cNvSpPr txBox="1"/>
          <p:nvPr/>
        </p:nvSpPr>
        <p:spPr>
          <a:xfrm>
            <a:off x="6296953" y="4816861"/>
            <a:ext cx="5797064" cy="646331"/>
          </a:xfrm>
          <a:prstGeom prst="rect">
            <a:avLst/>
          </a:prstGeom>
          <a:noFill/>
        </p:spPr>
        <p:txBody>
          <a:bodyPr wrap="square" rtlCol="0">
            <a:spAutoFit/>
          </a:bodyPr>
          <a:lstStyle/>
          <a:p>
            <a:r>
              <a:rPr lang="en-US" b="1" dirty="0"/>
              <a:t>7 new strings scheduled for deployment in 2022/23</a:t>
            </a:r>
          </a:p>
          <a:p>
            <a:r>
              <a:rPr lang="en-US" b="1" dirty="0"/>
              <a:t>Currently schedule is under review due to impact of COVID</a:t>
            </a:r>
          </a:p>
        </p:txBody>
      </p:sp>
    </p:spTree>
    <p:extLst>
      <p:ext uri="{BB962C8B-B14F-4D97-AF65-F5344CB8AC3E}">
        <p14:creationId xmlns:p14="http://schemas.microsoft.com/office/powerpoint/2010/main" val="2851892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0130-1B02-D741-92A6-AA9F16AFC085}"/>
              </a:ext>
            </a:extLst>
          </p:cNvPr>
          <p:cNvSpPr>
            <a:spLocks noGrp="1"/>
          </p:cNvSpPr>
          <p:nvPr>
            <p:ph type="title"/>
          </p:nvPr>
        </p:nvSpPr>
        <p:spPr/>
        <p:txBody>
          <a:bodyPr/>
          <a:lstStyle/>
          <a:p>
            <a:r>
              <a:rPr lang="en-US" dirty="0"/>
              <a:t>Upgrade sensors and calibration</a:t>
            </a:r>
          </a:p>
        </p:txBody>
      </p:sp>
      <p:sp>
        <p:nvSpPr>
          <p:cNvPr id="3" name="Date Placeholder 2">
            <a:extLst>
              <a:ext uri="{FF2B5EF4-FFF2-40B4-BE49-F238E27FC236}">
                <a16:creationId xmlns:a16="http://schemas.microsoft.com/office/drawing/2014/main" id="{C7F2A59F-DBD9-6B46-B4EE-B3CF19BC0BD1}"/>
              </a:ext>
            </a:extLst>
          </p:cNvPr>
          <p:cNvSpPr>
            <a:spLocks noGrp="1"/>
          </p:cNvSpPr>
          <p:nvPr>
            <p:ph type="dt" sz="half" idx="10"/>
          </p:nvPr>
        </p:nvSpPr>
        <p:spPr/>
        <p:txBody>
          <a:bodyPr/>
          <a:lstStyle/>
          <a:p>
            <a:r>
              <a:rPr lang="en-US"/>
              <a:t>1/19/21</a:t>
            </a:r>
          </a:p>
        </p:txBody>
      </p:sp>
      <p:sp>
        <p:nvSpPr>
          <p:cNvPr id="4" name="Footer Placeholder 3">
            <a:extLst>
              <a:ext uri="{FF2B5EF4-FFF2-40B4-BE49-F238E27FC236}">
                <a16:creationId xmlns:a16="http://schemas.microsoft.com/office/drawing/2014/main" id="{30175996-0566-9043-B818-07CD4DC160E0}"/>
              </a:ext>
            </a:extLst>
          </p:cNvPr>
          <p:cNvSpPr>
            <a:spLocks noGrp="1"/>
          </p:cNvSpPr>
          <p:nvPr>
            <p:ph type="ftr" sz="quarter" idx="11"/>
          </p:nvPr>
        </p:nvSpPr>
        <p:spPr/>
        <p:txBody>
          <a:bodyPr/>
          <a:lstStyle/>
          <a:p>
            <a:r>
              <a:rPr lang="en-US"/>
              <a:t>Williams - IceCube - Polar Science Workshop 2021</a:t>
            </a:r>
          </a:p>
        </p:txBody>
      </p:sp>
      <p:sp>
        <p:nvSpPr>
          <p:cNvPr id="5" name="Slide Number Placeholder 4">
            <a:extLst>
              <a:ext uri="{FF2B5EF4-FFF2-40B4-BE49-F238E27FC236}">
                <a16:creationId xmlns:a16="http://schemas.microsoft.com/office/drawing/2014/main" id="{6C9C2017-3F06-F742-9CAE-F54F03BD8413}"/>
              </a:ext>
            </a:extLst>
          </p:cNvPr>
          <p:cNvSpPr>
            <a:spLocks noGrp="1"/>
          </p:cNvSpPr>
          <p:nvPr>
            <p:ph type="sldNum" sz="quarter" idx="12"/>
          </p:nvPr>
        </p:nvSpPr>
        <p:spPr/>
        <p:txBody>
          <a:bodyPr/>
          <a:lstStyle/>
          <a:p>
            <a:fld id="{EC586B71-B826-6D4C-862E-8F8DBBED1967}" type="slidenum">
              <a:rPr lang="en-US" smtClean="0"/>
              <a:t>14</a:t>
            </a:fld>
            <a:endParaRPr lang="en-US"/>
          </a:p>
        </p:txBody>
      </p:sp>
      <p:pic>
        <p:nvPicPr>
          <p:cNvPr id="8" name="Picture 7" descr="A picture containing tiled&#10;&#10;Description automatically generated">
            <a:extLst>
              <a:ext uri="{FF2B5EF4-FFF2-40B4-BE49-F238E27FC236}">
                <a16:creationId xmlns:a16="http://schemas.microsoft.com/office/drawing/2014/main" id="{356D0EF3-D1D3-3C41-A63E-6EB55DCC220D}"/>
              </a:ext>
            </a:extLst>
          </p:cNvPr>
          <p:cNvPicPr>
            <a:picLocks noChangeAspect="1"/>
          </p:cNvPicPr>
          <p:nvPr/>
        </p:nvPicPr>
        <p:blipFill>
          <a:blip r:embed="rId2"/>
          <a:stretch>
            <a:fillRect/>
          </a:stretch>
        </p:blipFill>
        <p:spPr>
          <a:xfrm>
            <a:off x="185352" y="1382524"/>
            <a:ext cx="3461951" cy="4385138"/>
          </a:xfrm>
          <a:prstGeom prst="rect">
            <a:avLst/>
          </a:prstGeom>
        </p:spPr>
      </p:pic>
      <p:pic>
        <p:nvPicPr>
          <p:cNvPr id="10" name="Picture 9" descr="Icon&#10;&#10;Description automatically generated">
            <a:extLst>
              <a:ext uri="{FF2B5EF4-FFF2-40B4-BE49-F238E27FC236}">
                <a16:creationId xmlns:a16="http://schemas.microsoft.com/office/drawing/2014/main" id="{CFC98659-AEC6-EA47-AD66-0C1E0C2729B3}"/>
              </a:ext>
            </a:extLst>
          </p:cNvPr>
          <p:cNvPicPr>
            <a:picLocks noChangeAspect="1"/>
          </p:cNvPicPr>
          <p:nvPr/>
        </p:nvPicPr>
        <p:blipFill>
          <a:blip r:embed="rId3"/>
          <a:stretch>
            <a:fillRect/>
          </a:stretch>
        </p:blipFill>
        <p:spPr>
          <a:xfrm>
            <a:off x="3909517" y="1690688"/>
            <a:ext cx="3578677" cy="4032312"/>
          </a:xfrm>
          <a:prstGeom prst="rect">
            <a:avLst/>
          </a:prstGeom>
        </p:spPr>
      </p:pic>
      <p:sp>
        <p:nvSpPr>
          <p:cNvPr id="24" name="TextBox 23">
            <a:extLst>
              <a:ext uri="{FF2B5EF4-FFF2-40B4-BE49-F238E27FC236}">
                <a16:creationId xmlns:a16="http://schemas.microsoft.com/office/drawing/2014/main" id="{3C3E33A2-7F08-BC40-AC59-F146D7E510EA}"/>
              </a:ext>
            </a:extLst>
          </p:cNvPr>
          <p:cNvSpPr txBox="1"/>
          <p:nvPr/>
        </p:nvSpPr>
        <p:spPr>
          <a:xfrm>
            <a:off x="807219" y="5966125"/>
            <a:ext cx="2059549" cy="369332"/>
          </a:xfrm>
          <a:prstGeom prst="rect">
            <a:avLst/>
          </a:prstGeom>
          <a:noFill/>
        </p:spPr>
        <p:txBody>
          <a:bodyPr wrap="square" rtlCol="0">
            <a:spAutoFit/>
          </a:bodyPr>
          <a:lstStyle/>
          <a:p>
            <a:pPr algn="ctr"/>
            <a:r>
              <a:rPr lang="en-US" b="1" dirty="0"/>
              <a:t>D-egg</a:t>
            </a:r>
          </a:p>
        </p:txBody>
      </p:sp>
      <p:sp>
        <p:nvSpPr>
          <p:cNvPr id="25" name="TextBox 24">
            <a:extLst>
              <a:ext uri="{FF2B5EF4-FFF2-40B4-BE49-F238E27FC236}">
                <a16:creationId xmlns:a16="http://schemas.microsoft.com/office/drawing/2014/main" id="{04FC0D3E-5072-3F4C-8BC5-2274517D9675}"/>
              </a:ext>
            </a:extLst>
          </p:cNvPr>
          <p:cNvSpPr txBox="1"/>
          <p:nvPr/>
        </p:nvSpPr>
        <p:spPr>
          <a:xfrm>
            <a:off x="4629317" y="5928055"/>
            <a:ext cx="2059549" cy="369332"/>
          </a:xfrm>
          <a:prstGeom prst="rect">
            <a:avLst/>
          </a:prstGeom>
          <a:noFill/>
        </p:spPr>
        <p:txBody>
          <a:bodyPr wrap="square" rtlCol="0">
            <a:spAutoFit/>
          </a:bodyPr>
          <a:lstStyle/>
          <a:p>
            <a:pPr algn="ctr"/>
            <a:r>
              <a:rPr lang="en-US" b="1" dirty="0" err="1"/>
              <a:t>mDOM</a:t>
            </a:r>
            <a:endParaRPr lang="en-US" b="1" dirty="0"/>
          </a:p>
        </p:txBody>
      </p:sp>
      <p:sp>
        <p:nvSpPr>
          <p:cNvPr id="26" name="TextBox 25">
            <a:extLst>
              <a:ext uri="{FF2B5EF4-FFF2-40B4-BE49-F238E27FC236}">
                <a16:creationId xmlns:a16="http://schemas.microsoft.com/office/drawing/2014/main" id="{27BF31C6-DAD5-3542-82AD-ED8A19967A08}"/>
              </a:ext>
            </a:extLst>
          </p:cNvPr>
          <p:cNvSpPr txBox="1"/>
          <p:nvPr/>
        </p:nvSpPr>
        <p:spPr>
          <a:xfrm>
            <a:off x="7661189" y="1451434"/>
            <a:ext cx="4102444" cy="5078313"/>
          </a:xfrm>
          <a:prstGeom prst="rect">
            <a:avLst/>
          </a:prstGeom>
          <a:noFill/>
        </p:spPr>
        <p:txBody>
          <a:bodyPr wrap="square" rtlCol="0">
            <a:spAutoFit/>
          </a:bodyPr>
          <a:lstStyle/>
          <a:p>
            <a:r>
              <a:rPr lang="en-US" b="1" dirty="0"/>
              <a:t>Increased photocathode area and more uniform directional sensitivity compared to </a:t>
            </a:r>
            <a:r>
              <a:rPr lang="en-US" b="1" dirty="0" err="1"/>
              <a:t>IceCube</a:t>
            </a:r>
            <a:r>
              <a:rPr lang="en-US" b="1" dirty="0"/>
              <a:t> DOM</a:t>
            </a:r>
          </a:p>
          <a:p>
            <a:endParaRPr lang="en-US" b="1" dirty="0"/>
          </a:p>
          <a:p>
            <a:r>
              <a:rPr lang="en-US" b="1" dirty="0"/>
              <a:t>LED flashers and cameras included in each module</a:t>
            </a:r>
          </a:p>
          <a:p>
            <a:endParaRPr lang="en-US" b="1" dirty="0"/>
          </a:p>
          <a:p>
            <a:r>
              <a:rPr lang="en-US" b="1" dirty="0"/>
              <a:t>A smaller number of additional R&amp;D photosensor designs will be deployed</a:t>
            </a:r>
          </a:p>
          <a:p>
            <a:endParaRPr lang="en-US" b="1" dirty="0"/>
          </a:p>
          <a:p>
            <a:r>
              <a:rPr lang="en-US" b="1" dirty="0"/>
              <a:t>Calibration devices including acoustic sensors, beamed and isotropic light sources, additional cameras, radio calibration, with major emphasis on improving knowledge of the ice – baselines within 1 optical scattering length will be available in the upgrade for the first time</a:t>
            </a:r>
          </a:p>
        </p:txBody>
      </p:sp>
    </p:spTree>
    <p:extLst>
      <p:ext uri="{BB962C8B-B14F-4D97-AF65-F5344CB8AC3E}">
        <p14:creationId xmlns:p14="http://schemas.microsoft.com/office/powerpoint/2010/main" val="3868755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FA55E-DB50-1245-ABB9-A7C6AAEC4381}"/>
              </a:ext>
            </a:extLst>
          </p:cNvPr>
          <p:cNvSpPr>
            <a:spLocks noGrp="1"/>
          </p:cNvSpPr>
          <p:nvPr>
            <p:ph type="title"/>
          </p:nvPr>
        </p:nvSpPr>
        <p:spPr/>
        <p:txBody>
          <a:bodyPr/>
          <a:lstStyle/>
          <a:p>
            <a:r>
              <a:rPr lang="en-US" dirty="0"/>
              <a:t>Low energy neutrinos in the </a:t>
            </a:r>
            <a:r>
              <a:rPr lang="en-US" dirty="0" err="1"/>
              <a:t>IceCube</a:t>
            </a:r>
            <a:r>
              <a:rPr lang="en-US" dirty="0"/>
              <a:t> Upgrade</a:t>
            </a:r>
          </a:p>
        </p:txBody>
      </p:sp>
      <p:sp>
        <p:nvSpPr>
          <p:cNvPr id="8" name="Text Placeholder 7">
            <a:extLst>
              <a:ext uri="{FF2B5EF4-FFF2-40B4-BE49-F238E27FC236}">
                <a16:creationId xmlns:a16="http://schemas.microsoft.com/office/drawing/2014/main" id="{F962148D-FB86-3049-9450-060D327B9E7D}"/>
              </a:ext>
            </a:extLst>
          </p:cNvPr>
          <p:cNvSpPr>
            <a:spLocks noGrp="1"/>
          </p:cNvSpPr>
          <p:nvPr>
            <p:ph type="body" idx="1"/>
          </p:nvPr>
        </p:nvSpPr>
        <p:spPr/>
        <p:txBody>
          <a:bodyPr/>
          <a:lstStyle/>
          <a:p>
            <a:pPr algn="ctr"/>
            <a:r>
              <a:rPr lang="en-US" dirty="0"/>
              <a:t>30 GeV, </a:t>
            </a:r>
            <a:r>
              <a:rPr lang="en-US" dirty="0" err="1"/>
              <a:t>IceCube</a:t>
            </a:r>
            <a:r>
              <a:rPr lang="en-US" dirty="0"/>
              <a:t> </a:t>
            </a:r>
            <a:r>
              <a:rPr lang="en-US" dirty="0" err="1"/>
              <a:t>DeepCore</a:t>
            </a:r>
            <a:endParaRPr lang="en-US" dirty="0"/>
          </a:p>
        </p:txBody>
      </p:sp>
      <p:pic>
        <p:nvPicPr>
          <p:cNvPr id="2050" name="Picture 2">
            <a:extLst>
              <a:ext uri="{FF2B5EF4-FFF2-40B4-BE49-F238E27FC236}">
                <a16:creationId xmlns:a16="http://schemas.microsoft.com/office/drawing/2014/main" id="{560FE077-B403-174A-ADDC-495DE550B5B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948531" y="2886869"/>
            <a:ext cx="4940300" cy="2921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7944B59E-EAF0-524F-B7FF-E0E1F9E803CE}"/>
              </a:ext>
            </a:extLst>
          </p:cNvPr>
          <p:cNvSpPr>
            <a:spLocks noGrp="1"/>
          </p:cNvSpPr>
          <p:nvPr>
            <p:ph type="body" sz="quarter" idx="3"/>
          </p:nvPr>
        </p:nvSpPr>
        <p:spPr/>
        <p:txBody>
          <a:bodyPr/>
          <a:lstStyle/>
          <a:p>
            <a:pPr algn="ctr"/>
            <a:r>
              <a:rPr lang="en-US" dirty="0"/>
              <a:t>30 GeV, </a:t>
            </a:r>
            <a:r>
              <a:rPr lang="en-US" dirty="0" err="1"/>
              <a:t>IceCube</a:t>
            </a:r>
            <a:r>
              <a:rPr lang="en-US" dirty="0"/>
              <a:t> Upgrade</a:t>
            </a:r>
          </a:p>
        </p:txBody>
      </p:sp>
      <p:sp>
        <p:nvSpPr>
          <p:cNvPr id="3" name="Date Placeholder 2">
            <a:extLst>
              <a:ext uri="{FF2B5EF4-FFF2-40B4-BE49-F238E27FC236}">
                <a16:creationId xmlns:a16="http://schemas.microsoft.com/office/drawing/2014/main" id="{4D85A682-FAA5-6F43-A2D6-D21CE082FE10}"/>
              </a:ext>
            </a:extLst>
          </p:cNvPr>
          <p:cNvSpPr>
            <a:spLocks noGrp="1"/>
          </p:cNvSpPr>
          <p:nvPr>
            <p:ph type="dt" sz="half" idx="10"/>
          </p:nvPr>
        </p:nvSpPr>
        <p:spPr/>
        <p:txBody>
          <a:bodyPr/>
          <a:lstStyle/>
          <a:p>
            <a:r>
              <a:rPr lang="en-US"/>
              <a:t>1/19/21</a:t>
            </a:r>
          </a:p>
        </p:txBody>
      </p:sp>
      <p:sp>
        <p:nvSpPr>
          <p:cNvPr id="4" name="Footer Placeholder 3">
            <a:extLst>
              <a:ext uri="{FF2B5EF4-FFF2-40B4-BE49-F238E27FC236}">
                <a16:creationId xmlns:a16="http://schemas.microsoft.com/office/drawing/2014/main" id="{3BFE9E65-8CFE-2D4C-9998-2BF8405BF53D}"/>
              </a:ext>
            </a:extLst>
          </p:cNvPr>
          <p:cNvSpPr>
            <a:spLocks noGrp="1"/>
          </p:cNvSpPr>
          <p:nvPr>
            <p:ph type="ftr" sz="quarter" idx="11"/>
          </p:nvPr>
        </p:nvSpPr>
        <p:spPr/>
        <p:txBody>
          <a:bodyPr/>
          <a:lstStyle/>
          <a:p>
            <a:r>
              <a:rPr lang="en-US"/>
              <a:t>Williams - IceCube - Polar Science Workshop 2021</a:t>
            </a:r>
          </a:p>
        </p:txBody>
      </p:sp>
      <p:sp>
        <p:nvSpPr>
          <p:cNvPr id="5" name="Slide Number Placeholder 4">
            <a:extLst>
              <a:ext uri="{FF2B5EF4-FFF2-40B4-BE49-F238E27FC236}">
                <a16:creationId xmlns:a16="http://schemas.microsoft.com/office/drawing/2014/main" id="{6557ACE5-8849-EB47-ABB9-6FFB912C58ED}"/>
              </a:ext>
            </a:extLst>
          </p:cNvPr>
          <p:cNvSpPr>
            <a:spLocks noGrp="1"/>
          </p:cNvSpPr>
          <p:nvPr>
            <p:ph type="sldNum" sz="quarter" idx="12"/>
          </p:nvPr>
        </p:nvSpPr>
        <p:spPr/>
        <p:txBody>
          <a:bodyPr/>
          <a:lstStyle/>
          <a:p>
            <a:fld id="{EC586B71-B826-6D4C-862E-8F8DBBED1967}" type="slidenum">
              <a:rPr lang="en-US" smtClean="0"/>
              <a:t>15</a:t>
            </a:fld>
            <a:endParaRPr lang="en-US"/>
          </a:p>
        </p:txBody>
      </p:sp>
      <p:pic>
        <p:nvPicPr>
          <p:cNvPr id="2052" name="Picture 4">
            <a:extLst>
              <a:ext uri="{FF2B5EF4-FFF2-40B4-BE49-F238E27FC236}">
                <a16:creationId xmlns:a16="http://schemas.microsoft.com/office/drawing/2014/main" id="{5AD811EA-58BF-7445-9DBD-D53AFAD649C2}"/>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293644" y="2886869"/>
            <a:ext cx="4940300" cy="292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571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45477-4BFF-0748-96CF-94F17C151054}"/>
              </a:ext>
            </a:extLst>
          </p:cNvPr>
          <p:cNvSpPr>
            <a:spLocks noGrp="1"/>
          </p:cNvSpPr>
          <p:nvPr>
            <p:ph type="title"/>
          </p:nvPr>
        </p:nvSpPr>
        <p:spPr/>
        <p:txBody>
          <a:bodyPr/>
          <a:lstStyle/>
          <a:p>
            <a:r>
              <a:rPr lang="en-US" dirty="0"/>
              <a:t>Upgrade sensitivity to neutrino oscillation</a:t>
            </a:r>
          </a:p>
        </p:txBody>
      </p:sp>
      <p:sp>
        <p:nvSpPr>
          <p:cNvPr id="3" name="Date Placeholder 2">
            <a:extLst>
              <a:ext uri="{FF2B5EF4-FFF2-40B4-BE49-F238E27FC236}">
                <a16:creationId xmlns:a16="http://schemas.microsoft.com/office/drawing/2014/main" id="{5B4F651A-D370-9549-9A7A-0A16844889F6}"/>
              </a:ext>
            </a:extLst>
          </p:cNvPr>
          <p:cNvSpPr>
            <a:spLocks noGrp="1"/>
          </p:cNvSpPr>
          <p:nvPr>
            <p:ph type="dt" sz="half" idx="10"/>
          </p:nvPr>
        </p:nvSpPr>
        <p:spPr/>
        <p:txBody>
          <a:bodyPr/>
          <a:lstStyle/>
          <a:p>
            <a:r>
              <a:rPr lang="en-US"/>
              <a:t>1/19/21</a:t>
            </a:r>
          </a:p>
        </p:txBody>
      </p:sp>
      <p:sp>
        <p:nvSpPr>
          <p:cNvPr id="4" name="Footer Placeholder 3">
            <a:extLst>
              <a:ext uri="{FF2B5EF4-FFF2-40B4-BE49-F238E27FC236}">
                <a16:creationId xmlns:a16="http://schemas.microsoft.com/office/drawing/2014/main" id="{18DF11EE-A1D8-B148-9FD2-CBA96C4C2E8B}"/>
              </a:ext>
            </a:extLst>
          </p:cNvPr>
          <p:cNvSpPr>
            <a:spLocks noGrp="1"/>
          </p:cNvSpPr>
          <p:nvPr>
            <p:ph type="ftr" sz="quarter" idx="11"/>
          </p:nvPr>
        </p:nvSpPr>
        <p:spPr/>
        <p:txBody>
          <a:bodyPr/>
          <a:lstStyle/>
          <a:p>
            <a:r>
              <a:rPr lang="en-US"/>
              <a:t>Williams - IceCube - Polar Science Workshop 2021</a:t>
            </a:r>
          </a:p>
        </p:txBody>
      </p:sp>
      <p:sp>
        <p:nvSpPr>
          <p:cNvPr id="5" name="Slide Number Placeholder 4">
            <a:extLst>
              <a:ext uri="{FF2B5EF4-FFF2-40B4-BE49-F238E27FC236}">
                <a16:creationId xmlns:a16="http://schemas.microsoft.com/office/drawing/2014/main" id="{333DDDEB-26BB-A34E-B1F9-6B1AACA8A82E}"/>
              </a:ext>
            </a:extLst>
          </p:cNvPr>
          <p:cNvSpPr>
            <a:spLocks noGrp="1"/>
          </p:cNvSpPr>
          <p:nvPr>
            <p:ph type="sldNum" sz="quarter" idx="12"/>
          </p:nvPr>
        </p:nvSpPr>
        <p:spPr/>
        <p:txBody>
          <a:bodyPr/>
          <a:lstStyle/>
          <a:p>
            <a:fld id="{EC586B71-B826-6D4C-862E-8F8DBBED1967}" type="slidenum">
              <a:rPr lang="en-US" smtClean="0"/>
              <a:t>16</a:t>
            </a:fld>
            <a:endParaRPr lang="en-US"/>
          </a:p>
        </p:txBody>
      </p:sp>
      <p:pic>
        <p:nvPicPr>
          <p:cNvPr id="4100" name="Picture 4">
            <a:extLst>
              <a:ext uri="{FF2B5EF4-FFF2-40B4-BE49-F238E27FC236}">
                <a16:creationId xmlns:a16="http://schemas.microsoft.com/office/drawing/2014/main" id="{42402B40-D753-584C-93D1-DF27A022F22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1410722"/>
            <a:ext cx="5181600" cy="22206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5D06B11-D9C9-AD4D-8E9E-4DCB2B212354}"/>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70E8F12-7949-1D48-ADB3-BD5F82F8954A}"/>
              </a:ext>
            </a:extLst>
          </p:cNvPr>
          <p:cNvSpPr txBox="1"/>
          <p:nvPr/>
        </p:nvSpPr>
        <p:spPr>
          <a:xfrm>
            <a:off x="6608806" y="5987018"/>
            <a:ext cx="4780005" cy="369332"/>
          </a:xfrm>
          <a:prstGeom prst="rect">
            <a:avLst/>
          </a:prstGeom>
          <a:noFill/>
        </p:spPr>
        <p:txBody>
          <a:bodyPr wrap="square" rtlCol="0">
            <a:spAutoFit/>
          </a:bodyPr>
          <a:lstStyle/>
          <a:p>
            <a:r>
              <a:rPr lang="en-US" dirty="0" err="1"/>
              <a:t>IceCube</a:t>
            </a:r>
            <a:r>
              <a:rPr lang="en-US" dirty="0"/>
              <a:t> Coll., ICRC 2019</a:t>
            </a:r>
          </a:p>
        </p:txBody>
      </p:sp>
      <p:pic>
        <p:nvPicPr>
          <p:cNvPr id="4104" name="Picture 8">
            <a:extLst>
              <a:ext uri="{FF2B5EF4-FFF2-40B4-BE49-F238E27FC236}">
                <a16:creationId xmlns:a16="http://schemas.microsoft.com/office/drawing/2014/main" id="{7A87C1CA-EFC9-F94E-B200-8FA66CAF4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699014"/>
            <a:ext cx="5181600" cy="222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068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6AC2-32C6-6849-ADCD-5A9693A1F62C}"/>
              </a:ext>
            </a:extLst>
          </p:cNvPr>
          <p:cNvSpPr>
            <a:spLocks noGrp="1"/>
          </p:cNvSpPr>
          <p:nvPr>
            <p:ph type="title"/>
          </p:nvPr>
        </p:nvSpPr>
        <p:spPr>
          <a:xfrm>
            <a:off x="838200" y="50041"/>
            <a:ext cx="10515600" cy="1325563"/>
          </a:xfrm>
        </p:spPr>
        <p:txBody>
          <a:bodyPr/>
          <a:lstStyle/>
          <a:p>
            <a:r>
              <a:rPr lang="en-US" dirty="0"/>
              <a:t>IceCube-Gen2</a:t>
            </a:r>
          </a:p>
        </p:txBody>
      </p:sp>
      <p:sp>
        <p:nvSpPr>
          <p:cNvPr id="3" name="Date Placeholder 2">
            <a:extLst>
              <a:ext uri="{FF2B5EF4-FFF2-40B4-BE49-F238E27FC236}">
                <a16:creationId xmlns:a16="http://schemas.microsoft.com/office/drawing/2014/main" id="{601CFD95-4636-8B43-B688-5F08F90FA0DF}"/>
              </a:ext>
            </a:extLst>
          </p:cNvPr>
          <p:cNvSpPr>
            <a:spLocks noGrp="1"/>
          </p:cNvSpPr>
          <p:nvPr>
            <p:ph type="dt" sz="half" idx="10"/>
          </p:nvPr>
        </p:nvSpPr>
        <p:spPr/>
        <p:txBody>
          <a:bodyPr/>
          <a:lstStyle/>
          <a:p>
            <a:r>
              <a:rPr lang="en-US"/>
              <a:t>1/19/21</a:t>
            </a:r>
          </a:p>
        </p:txBody>
      </p:sp>
      <p:sp>
        <p:nvSpPr>
          <p:cNvPr id="4" name="Footer Placeholder 3">
            <a:extLst>
              <a:ext uri="{FF2B5EF4-FFF2-40B4-BE49-F238E27FC236}">
                <a16:creationId xmlns:a16="http://schemas.microsoft.com/office/drawing/2014/main" id="{1B0AE95D-C040-E444-9CF6-87382AE5E01B}"/>
              </a:ext>
            </a:extLst>
          </p:cNvPr>
          <p:cNvSpPr>
            <a:spLocks noGrp="1"/>
          </p:cNvSpPr>
          <p:nvPr>
            <p:ph type="ftr" sz="quarter" idx="11"/>
          </p:nvPr>
        </p:nvSpPr>
        <p:spPr/>
        <p:txBody>
          <a:bodyPr/>
          <a:lstStyle/>
          <a:p>
            <a:r>
              <a:rPr lang="en-US"/>
              <a:t>Williams - IceCube - Polar Science Workshop 2021</a:t>
            </a:r>
          </a:p>
        </p:txBody>
      </p:sp>
      <p:sp>
        <p:nvSpPr>
          <p:cNvPr id="5" name="Slide Number Placeholder 4">
            <a:extLst>
              <a:ext uri="{FF2B5EF4-FFF2-40B4-BE49-F238E27FC236}">
                <a16:creationId xmlns:a16="http://schemas.microsoft.com/office/drawing/2014/main" id="{4A34A894-7891-4243-9C81-3C139461CEFE}"/>
              </a:ext>
            </a:extLst>
          </p:cNvPr>
          <p:cNvSpPr>
            <a:spLocks noGrp="1"/>
          </p:cNvSpPr>
          <p:nvPr>
            <p:ph type="sldNum" sz="quarter" idx="12"/>
          </p:nvPr>
        </p:nvSpPr>
        <p:spPr/>
        <p:txBody>
          <a:bodyPr/>
          <a:lstStyle/>
          <a:p>
            <a:fld id="{EC586B71-B826-6D4C-862E-8F8DBBED1967}" type="slidenum">
              <a:rPr lang="en-US" smtClean="0"/>
              <a:t>17</a:t>
            </a:fld>
            <a:endParaRPr lang="en-US"/>
          </a:p>
        </p:txBody>
      </p:sp>
      <p:sp>
        <p:nvSpPr>
          <p:cNvPr id="7" name="TextBox 6">
            <a:extLst>
              <a:ext uri="{FF2B5EF4-FFF2-40B4-BE49-F238E27FC236}">
                <a16:creationId xmlns:a16="http://schemas.microsoft.com/office/drawing/2014/main" id="{B26CE98A-BBB7-F943-8345-121980C26C06}"/>
              </a:ext>
            </a:extLst>
          </p:cNvPr>
          <p:cNvSpPr txBox="1"/>
          <p:nvPr/>
        </p:nvSpPr>
        <p:spPr>
          <a:xfrm>
            <a:off x="197404" y="6194941"/>
            <a:ext cx="8686800" cy="276999"/>
          </a:xfrm>
          <a:prstGeom prst="rect">
            <a:avLst/>
          </a:prstGeom>
          <a:noFill/>
        </p:spPr>
        <p:txBody>
          <a:bodyPr wrap="square" rtlCol="0">
            <a:spAutoFit/>
          </a:bodyPr>
          <a:lstStyle/>
          <a:p>
            <a:r>
              <a:rPr lang="en-US" sz="1200" dirty="0"/>
              <a:t>https://</a:t>
            </a:r>
            <a:r>
              <a:rPr lang="en-US" sz="1200" dirty="0" err="1"/>
              <a:t>arxiv.org</a:t>
            </a:r>
            <a:r>
              <a:rPr lang="en-US" sz="1200" dirty="0"/>
              <a:t>/abs/2008.04323</a:t>
            </a:r>
          </a:p>
        </p:txBody>
      </p:sp>
      <p:pic>
        <p:nvPicPr>
          <p:cNvPr id="9" name="Picture 8" descr="A picture containing text&#10;&#10;Description automatically generated">
            <a:extLst>
              <a:ext uri="{FF2B5EF4-FFF2-40B4-BE49-F238E27FC236}">
                <a16:creationId xmlns:a16="http://schemas.microsoft.com/office/drawing/2014/main" id="{CEA3BC1E-5D48-834A-960E-84099AE76098}"/>
              </a:ext>
            </a:extLst>
          </p:cNvPr>
          <p:cNvPicPr>
            <a:picLocks noChangeAspect="1"/>
          </p:cNvPicPr>
          <p:nvPr/>
        </p:nvPicPr>
        <p:blipFill>
          <a:blip r:embed="rId2"/>
          <a:stretch>
            <a:fillRect/>
          </a:stretch>
        </p:blipFill>
        <p:spPr>
          <a:xfrm>
            <a:off x="197404" y="986778"/>
            <a:ext cx="6275357" cy="3725993"/>
          </a:xfrm>
          <a:prstGeom prst="rect">
            <a:avLst/>
          </a:prstGeom>
        </p:spPr>
      </p:pic>
      <p:pic>
        <p:nvPicPr>
          <p:cNvPr id="11" name="Picture 10" descr="A picture containing text, writing implement, stationary, pencil&#10;&#10;Description automatically generated">
            <a:extLst>
              <a:ext uri="{FF2B5EF4-FFF2-40B4-BE49-F238E27FC236}">
                <a16:creationId xmlns:a16="http://schemas.microsoft.com/office/drawing/2014/main" id="{B9092E83-62EB-4640-9FC6-C89D43D67FCB}"/>
              </a:ext>
            </a:extLst>
          </p:cNvPr>
          <p:cNvPicPr>
            <a:picLocks noChangeAspect="1"/>
          </p:cNvPicPr>
          <p:nvPr/>
        </p:nvPicPr>
        <p:blipFill>
          <a:blip r:embed="rId3"/>
          <a:stretch>
            <a:fillRect/>
          </a:stretch>
        </p:blipFill>
        <p:spPr>
          <a:xfrm>
            <a:off x="6615134" y="2065059"/>
            <a:ext cx="5375473" cy="1227010"/>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BC70D29-FB07-E642-BCD7-70A500B8CC00}"/>
              </a:ext>
            </a:extLst>
          </p:cNvPr>
          <p:cNvPicPr>
            <a:picLocks noChangeAspect="1"/>
          </p:cNvPicPr>
          <p:nvPr/>
        </p:nvPicPr>
        <p:blipFill>
          <a:blip r:embed="rId4"/>
          <a:stretch>
            <a:fillRect/>
          </a:stretch>
        </p:blipFill>
        <p:spPr>
          <a:xfrm>
            <a:off x="6563214" y="386060"/>
            <a:ext cx="5349168" cy="1715917"/>
          </a:xfrm>
          <a:prstGeom prst="rect">
            <a:avLst/>
          </a:prstGeom>
        </p:spPr>
      </p:pic>
      <p:sp>
        <p:nvSpPr>
          <p:cNvPr id="14" name="TextBox 13">
            <a:extLst>
              <a:ext uri="{FF2B5EF4-FFF2-40B4-BE49-F238E27FC236}">
                <a16:creationId xmlns:a16="http://schemas.microsoft.com/office/drawing/2014/main" id="{66D034B5-FDCE-454D-8833-36EFFDDC5D38}"/>
              </a:ext>
            </a:extLst>
          </p:cNvPr>
          <p:cNvSpPr txBox="1"/>
          <p:nvPr/>
        </p:nvSpPr>
        <p:spPr>
          <a:xfrm>
            <a:off x="6690607" y="3429000"/>
            <a:ext cx="5375473" cy="3139321"/>
          </a:xfrm>
          <a:prstGeom prst="rect">
            <a:avLst/>
          </a:prstGeom>
          <a:noFill/>
        </p:spPr>
        <p:txBody>
          <a:bodyPr wrap="square" rtlCol="0">
            <a:spAutoFit/>
          </a:bodyPr>
          <a:lstStyle/>
          <a:p>
            <a:r>
              <a:rPr lang="en-US" b="1" dirty="0"/>
              <a:t>IceCube-Gen2 is designed to…</a:t>
            </a:r>
          </a:p>
          <a:p>
            <a:endParaRPr lang="en-US" b="1" dirty="0"/>
          </a:p>
          <a:p>
            <a:pPr marL="342900" indent="-342900">
              <a:buAutoNum type="arabicPeriod"/>
            </a:pPr>
            <a:r>
              <a:rPr lang="en-US" b="1" dirty="0"/>
              <a:t>Resolve the high-energy neutrino sky from </a:t>
            </a:r>
            <a:r>
              <a:rPr lang="en-US" b="1" dirty="0" err="1"/>
              <a:t>TeV</a:t>
            </a:r>
            <a:r>
              <a:rPr lang="en-US" b="1" dirty="0"/>
              <a:t> to </a:t>
            </a:r>
            <a:r>
              <a:rPr lang="en-US" b="1" dirty="0" err="1"/>
              <a:t>EeV</a:t>
            </a:r>
            <a:r>
              <a:rPr lang="en-US" b="1" dirty="0"/>
              <a:t> energies</a:t>
            </a:r>
          </a:p>
          <a:p>
            <a:pPr marL="342900" indent="-342900">
              <a:buAutoNum type="arabicPeriod"/>
            </a:pPr>
            <a:r>
              <a:rPr lang="en-US" b="1" dirty="0"/>
              <a:t>Investigate cosmic particle acceleration through multi-messenger observations</a:t>
            </a:r>
          </a:p>
          <a:p>
            <a:pPr marL="342900" indent="-342900">
              <a:buAutoNum type="arabicPeriod"/>
            </a:pPr>
            <a:r>
              <a:rPr lang="en-US" b="1" dirty="0"/>
              <a:t>Reveal the sources and propagation of the highest energy particles in the universe </a:t>
            </a:r>
          </a:p>
          <a:p>
            <a:pPr marL="342900" indent="-342900">
              <a:buAutoNum type="arabicPeriod"/>
            </a:pPr>
            <a:r>
              <a:rPr lang="en-US" b="1" dirty="0"/>
              <a:t>Probe fundamental physics with high-energy neutrinos </a:t>
            </a:r>
          </a:p>
          <a:p>
            <a:endParaRPr lang="en-US" b="1" dirty="0"/>
          </a:p>
        </p:txBody>
      </p:sp>
      <p:pic>
        <p:nvPicPr>
          <p:cNvPr id="16" name="Picture 15" descr="Timeline&#10;&#10;Description automatically generated">
            <a:extLst>
              <a:ext uri="{FF2B5EF4-FFF2-40B4-BE49-F238E27FC236}">
                <a16:creationId xmlns:a16="http://schemas.microsoft.com/office/drawing/2014/main" id="{BB99A3C2-7525-274E-85A9-DCC846DA6129}"/>
              </a:ext>
            </a:extLst>
          </p:cNvPr>
          <p:cNvPicPr>
            <a:picLocks noChangeAspect="1"/>
          </p:cNvPicPr>
          <p:nvPr/>
        </p:nvPicPr>
        <p:blipFill>
          <a:blip r:embed="rId5"/>
          <a:stretch>
            <a:fillRect/>
          </a:stretch>
        </p:blipFill>
        <p:spPr>
          <a:xfrm>
            <a:off x="197403" y="4798116"/>
            <a:ext cx="6275357" cy="1311479"/>
          </a:xfrm>
          <a:prstGeom prst="rect">
            <a:avLst/>
          </a:prstGeom>
        </p:spPr>
      </p:pic>
      <p:sp>
        <p:nvSpPr>
          <p:cNvPr id="17" name="TextBox 16">
            <a:extLst>
              <a:ext uri="{FF2B5EF4-FFF2-40B4-BE49-F238E27FC236}">
                <a16:creationId xmlns:a16="http://schemas.microsoft.com/office/drawing/2014/main" id="{D5063C6F-9D22-8340-9114-F558D25052CA}"/>
              </a:ext>
            </a:extLst>
          </p:cNvPr>
          <p:cNvSpPr txBox="1"/>
          <p:nvPr/>
        </p:nvSpPr>
        <p:spPr>
          <a:xfrm>
            <a:off x="4151582" y="4918745"/>
            <a:ext cx="1968843" cy="369332"/>
          </a:xfrm>
          <a:prstGeom prst="rect">
            <a:avLst/>
          </a:prstGeom>
          <a:noFill/>
        </p:spPr>
        <p:txBody>
          <a:bodyPr wrap="square" rtlCol="0">
            <a:spAutoFit/>
          </a:bodyPr>
          <a:lstStyle/>
          <a:p>
            <a:r>
              <a:rPr lang="en-US" b="1" dirty="0"/>
              <a:t>Projected timeline</a:t>
            </a:r>
          </a:p>
        </p:txBody>
      </p:sp>
    </p:spTree>
    <p:extLst>
      <p:ext uri="{BB962C8B-B14F-4D97-AF65-F5344CB8AC3E}">
        <p14:creationId xmlns:p14="http://schemas.microsoft.com/office/powerpoint/2010/main" val="2809246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6ACD9-5104-4645-B3D2-F9FC803ECB89}"/>
              </a:ext>
            </a:extLst>
          </p:cNvPr>
          <p:cNvSpPr>
            <a:spLocks noGrp="1"/>
          </p:cNvSpPr>
          <p:nvPr>
            <p:ph type="title"/>
          </p:nvPr>
        </p:nvSpPr>
        <p:spPr/>
        <p:txBody>
          <a:bodyPr/>
          <a:lstStyle/>
          <a:p>
            <a:r>
              <a:rPr lang="en-US" dirty="0"/>
              <a:t>Summary</a:t>
            </a:r>
          </a:p>
        </p:txBody>
      </p:sp>
      <p:sp>
        <p:nvSpPr>
          <p:cNvPr id="6" name="Content Placeholder 5">
            <a:extLst>
              <a:ext uri="{FF2B5EF4-FFF2-40B4-BE49-F238E27FC236}">
                <a16:creationId xmlns:a16="http://schemas.microsoft.com/office/drawing/2014/main" id="{F8FBAB35-BB8F-4444-91B0-CBD98876CE7C}"/>
              </a:ext>
            </a:extLst>
          </p:cNvPr>
          <p:cNvSpPr>
            <a:spLocks noGrp="1"/>
          </p:cNvSpPr>
          <p:nvPr>
            <p:ph idx="1"/>
          </p:nvPr>
        </p:nvSpPr>
        <p:spPr/>
        <p:txBody>
          <a:bodyPr/>
          <a:lstStyle/>
          <a:p>
            <a:r>
              <a:rPr lang="en-US" dirty="0"/>
              <a:t>The </a:t>
            </a:r>
            <a:r>
              <a:rPr lang="en-US" dirty="0" err="1"/>
              <a:t>IceCube</a:t>
            </a:r>
            <a:r>
              <a:rPr lang="en-US" dirty="0"/>
              <a:t> Neutrino Observatory has detected high energy cosmic neutrinos and published very sensitive neutrino oscillation studies, in addition to many other physics topics</a:t>
            </a:r>
          </a:p>
          <a:p>
            <a:r>
              <a:rPr lang="en-US" dirty="0"/>
              <a:t>The </a:t>
            </a:r>
            <a:r>
              <a:rPr lang="en-US" dirty="0" err="1"/>
              <a:t>IceCube</a:t>
            </a:r>
            <a:r>
              <a:rPr lang="en-US" dirty="0"/>
              <a:t> Upgrade is underway, and will greatly improve sensitivity to low energy neutrinos and improve our knowledge of the ice</a:t>
            </a:r>
          </a:p>
          <a:p>
            <a:r>
              <a:rPr lang="en-US" dirty="0"/>
              <a:t>Planning is underway for next generation neutrino telescope, IceCube-Gen2</a:t>
            </a:r>
          </a:p>
        </p:txBody>
      </p:sp>
      <p:sp>
        <p:nvSpPr>
          <p:cNvPr id="3" name="Date Placeholder 2">
            <a:extLst>
              <a:ext uri="{FF2B5EF4-FFF2-40B4-BE49-F238E27FC236}">
                <a16:creationId xmlns:a16="http://schemas.microsoft.com/office/drawing/2014/main" id="{450B2277-F721-B34F-9BA3-5238E70DA717}"/>
              </a:ext>
            </a:extLst>
          </p:cNvPr>
          <p:cNvSpPr>
            <a:spLocks noGrp="1"/>
          </p:cNvSpPr>
          <p:nvPr>
            <p:ph type="dt" sz="half" idx="10"/>
          </p:nvPr>
        </p:nvSpPr>
        <p:spPr/>
        <p:txBody>
          <a:bodyPr/>
          <a:lstStyle/>
          <a:p>
            <a:r>
              <a:rPr lang="en-US"/>
              <a:t>1/19/21</a:t>
            </a:r>
          </a:p>
        </p:txBody>
      </p:sp>
      <p:sp>
        <p:nvSpPr>
          <p:cNvPr id="4" name="Footer Placeholder 3">
            <a:extLst>
              <a:ext uri="{FF2B5EF4-FFF2-40B4-BE49-F238E27FC236}">
                <a16:creationId xmlns:a16="http://schemas.microsoft.com/office/drawing/2014/main" id="{7F1F9C7E-1DC9-B547-A524-46E7B24F7AAD}"/>
              </a:ext>
            </a:extLst>
          </p:cNvPr>
          <p:cNvSpPr>
            <a:spLocks noGrp="1"/>
          </p:cNvSpPr>
          <p:nvPr>
            <p:ph type="ftr" sz="quarter" idx="11"/>
          </p:nvPr>
        </p:nvSpPr>
        <p:spPr/>
        <p:txBody>
          <a:bodyPr/>
          <a:lstStyle/>
          <a:p>
            <a:r>
              <a:rPr lang="en-US"/>
              <a:t>Williams - IceCube - Polar Science Workshop 2021</a:t>
            </a:r>
          </a:p>
        </p:txBody>
      </p:sp>
      <p:sp>
        <p:nvSpPr>
          <p:cNvPr id="5" name="Slide Number Placeholder 4">
            <a:extLst>
              <a:ext uri="{FF2B5EF4-FFF2-40B4-BE49-F238E27FC236}">
                <a16:creationId xmlns:a16="http://schemas.microsoft.com/office/drawing/2014/main" id="{2AF4C7FA-82EB-EE47-AD28-279549A3E8B0}"/>
              </a:ext>
            </a:extLst>
          </p:cNvPr>
          <p:cNvSpPr>
            <a:spLocks noGrp="1"/>
          </p:cNvSpPr>
          <p:nvPr>
            <p:ph type="sldNum" sz="quarter" idx="12"/>
          </p:nvPr>
        </p:nvSpPr>
        <p:spPr/>
        <p:txBody>
          <a:bodyPr/>
          <a:lstStyle/>
          <a:p>
            <a:fld id="{EC586B71-B826-6D4C-862E-8F8DBBED1967}" type="slidenum">
              <a:rPr lang="en-US" smtClean="0"/>
              <a:t>18</a:t>
            </a:fld>
            <a:endParaRPr lang="en-US"/>
          </a:p>
        </p:txBody>
      </p:sp>
    </p:spTree>
    <p:extLst>
      <p:ext uri="{BB962C8B-B14F-4D97-AF65-F5344CB8AC3E}">
        <p14:creationId xmlns:p14="http://schemas.microsoft.com/office/powerpoint/2010/main" val="1104803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8E3D233-4D53-944F-BD52-D913AF54CFAA}"/>
              </a:ext>
            </a:extLst>
          </p:cNvPr>
          <p:cNvSpPr>
            <a:spLocks noGrp="1"/>
          </p:cNvSpPr>
          <p:nvPr>
            <p:ph type="dt" sz="half" idx="10"/>
          </p:nvPr>
        </p:nvSpPr>
        <p:spPr/>
        <p:txBody>
          <a:bodyPr/>
          <a:lstStyle/>
          <a:p>
            <a:r>
              <a:rPr lang="en-US"/>
              <a:t>1/19/21</a:t>
            </a:r>
          </a:p>
        </p:txBody>
      </p:sp>
      <p:sp>
        <p:nvSpPr>
          <p:cNvPr id="5" name="Footer Placeholder 4">
            <a:extLst>
              <a:ext uri="{FF2B5EF4-FFF2-40B4-BE49-F238E27FC236}">
                <a16:creationId xmlns:a16="http://schemas.microsoft.com/office/drawing/2014/main" id="{2C23A401-46D1-A944-A645-E8C20954683B}"/>
              </a:ext>
            </a:extLst>
          </p:cNvPr>
          <p:cNvSpPr>
            <a:spLocks noGrp="1"/>
          </p:cNvSpPr>
          <p:nvPr>
            <p:ph type="ftr" sz="quarter" idx="11"/>
          </p:nvPr>
        </p:nvSpPr>
        <p:spPr/>
        <p:txBody>
          <a:bodyPr/>
          <a:lstStyle/>
          <a:p>
            <a:r>
              <a:rPr lang="en-US"/>
              <a:t>Williams - IceCube - Polar Science Workshop 2021</a:t>
            </a:r>
          </a:p>
        </p:txBody>
      </p:sp>
      <p:sp>
        <p:nvSpPr>
          <p:cNvPr id="6" name="Slide Number Placeholder 5">
            <a:extLst>
              <a:ext uri="{FF2B5EF4-FFF2-40B4-BE49-F238E27FC236}">
                <a16:creationId xmlns:a16="http://schemas.microsoft.com/office/drawing/2014/main" id="{A162B2D8-CD07-F840-B201-8CA81C141622}"/>
              </a:ext>
            </a:extLst>
          </p:cNvPr>
          <p:cNvSpPr>
            <a:spLocks noGrp="1"/>
          </p:cNvSpPr>
          <p:nvPr>
            <p:ph type="sldNum" sz="quarter" idx="12"/>
          </p:nvPr>
        </p:nvSpPr>
        <p:spPr/>
        <p:txBody>
          <a:bodyPr/>
          <a:lstStyle/>
          <a:p>
            <a:fld id="{EC586B71-B826-6D4C-862E-8F8DBBED1967}" type="slidenum">
              <a:rPr lang="en-US" smtClean="0"/>
              <a:t>2</a:t>
            </a:fld>
            <a:endParaRPr lang="en-US"/>
          </a:p>
        </p:txBody>
      </p:sp>
      <p:pic>
        <p:nvPicPr>
          <p:cNvPr id="1026" name="Picture 2">
            <a:extLst>
              <a:ext uri="{FF2B5EF4-FFF2-40B4-BE49-F238E27FC236}">
                <a16:creationId xmlns:a16="http://schemas.microsoft.com/office/drawing/2014/main" id="{EC8ED70C-FF48-A34B-84E8-7F4EEF91F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610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 y="203200"/>
            <a:ext cx="11516353" cy="6248400"/>
          </a:xfrm>
          <a:prstGeom prst="rect">
            <a:avLst/>
          </a:prstGeom>
        </p:spPr>
      </p:pic>
      <p:sp>
        <p:nvSpPr>
          <p:cNvPr id="3" name="TextBox 2"/>
          <p:cNvSpPr txBox="1"/>
          <p:nvPr/>
        </p:nvSpPr>
        <p:spPr>
          <a:xfrm>
            <a:off x="7569200" y="6265333"/>
            <a:ext cx="3945467" cy="372534"/>
          </a:xfrm>
          <a:prstGeom prst="rect">
            <a:avLst/>
          </a:prstGeom>
          <a:noFill/>
        </p:spPr>
        <p:txBody>
          <a:bodyPr wrap="square" rtlCol="0">
            <a:spAutoFit/>
          </a:bodyPr>
          <a:lstStyle/>
          <a:p>
            <a:r>
              <a:rPr lang="en-US" dirty="0" err="1"/>
              <a:t>Bartos</a:t>
            </a:r>
            <a:r>
              <a:rPr lang="en-US" dirty="0"/>
              <a:t> and Kowalski 2017</a:t>
            </a:r>
          </a:p>
        </p:txBody>
      </p:sp>
      <p:sp>
        <p:nvSpPr>
          <p:cNvPr id="4" name="Date Placeholder 3"/>
          <p:cNvSpPr>
            <a:spLocks noGrp="1"/>
          </p:cNvSpPr>
          <p:nvPr>
            <p:ph type="dt" sz="half" idx="10"/>
          </p:nvPr>
        </p:nvSpPr>
        <p:spPr/>
        <p:txBody>
          <a:bodyPr/>
          <a:lstStyle/>
          <a:p>
            <a:r>
              <a:rPr lang="en-US"/>
              <a:t>1/19/21</a:t>
            </a:r>
          </a:p>
        </p:txBody>
      </p:sp>
      <p:sp>
        <p:nvSpPr>
          <p:cNvPr id="5" name="Footer Placeholder 4"/>
          <p:cNvSpPr>
            <a:spLocks noGrp="1"/>
          </p:cNvSpPr>
          <p:nvPr>
            <p:ph type="ftr" sz="quarter" idx="11"/>
          </p:nvPr>
        </p:nvSpPr>
        <p:spPr/>
        <p:txBody>
          <a:bodyPr/>
          <a:lstStyle/>
          <a:p>
            <a:r>
              <a:rPr lang="en-US"/>
              <a:t>Williams - IceCube - Polar Science Workshop 2021</a:t>
            </a:r>
          </a:p>
        </p:txBody>
      </p:sp>
      <p:sp>
        <p:nvSpPr>
          <p:cNvPr id="6" name="Slide Number Placeholder 5"/>
          <p:cNvSpPr>
            <a:spLocks noGrp="1"/>
          </p:cNvSpPr>
          <p:nvPr>
            <p:ph type="sldNum" sz="quarter" idx="12"/>
          </p:nvPr>
        </p:nvSpPr>
        <p:spPr/>
        <p:txBody>
          <a:bodyPr/>
          <a:lstStyle/>
          <a:p>
            <a:fld id="{6FB3938E-3A30-674E-8407-02D644A78D58}" type="slidenum">
              <a:rPr lang="en-US" smtClean="0"/>
              <a:t>3</a:t>
            </a:fld>
            <a:endParaRPr lang="en-US"/>
          </a:p>
        </p:txBody>
      </p:sp>
      <p:sp>
        <p:nvSpPr>
          <p:cNvPr id="7" name="Rounded Rectangle 6">
            <a:extLst>
              <a:ext uri="{FF2B5EF4-FFF2-40B4-BE49-F238E27FC236}">
                <a16:creationId xmlns:a16="http://schemas.microsoft.com/office/drawing/2014/main" id="{5FF22D60-594A-5242-B555-B118B1983CDC}"/>
              </a:ext>
            </a:extLst>
          </p:cNvPr>
          <p:cNvSpPr/>
          <p:nvPr/>
        </p:nvSpPr>
        <p:spPr>
          <a:xfrm>
            <a:off x="6451600" y="203200"/>
            <a:ext cx="5063067" cy="1473200"/>
          </a:xfrm>
          <a:prstGeom prst="roundRect">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EA613E-5133-434E-B073-1FFFAC10AF29}"/>
              </a:ext>
            </a:extLst>
          </p:cNvPr>
          <p:cNvSpPr txBox="1"/>
          <p:nvPr/>
        </p:nvSpPr>
        <p:spPr>
          <a:xfrm>
            <a:off x="3422822" y="2977978"/>
            <a:ext cx="4386648" cy="923330"/>
          </a:xfrm>
          <a:prstGeom prst="rect">
            <a:avLst/>
          </a:prstGeom>
          <a:noFill/>
        </p:spPr>
        <p:txBody>
          <a:bodyPr wrap="square" rtlCol="0">
            <a:spAutoFit/>
          </a:bodyPr>
          <a:lstStyle/>
          <a:p>
            <a:r>
              <a:rPr lang="en-US" b="1" dirty="0"/>
              <a:t>Neutrinos are extremely low mass, weakly interacting, electrically neutral particles which can probe the high-energy universe</a:t>
            </a:r>
          </a:p>
        </p:txBody>
      </p:sp>
    </p:spTree>
    <p:extLst>
      <p:ext uri="{BB962C8B-B14F-4D97-AF65-F5344CB8AC3E}">
        <p14:creationId xmlns:p14="http://schemas.microsoft.com/office/powerpoint/2010/main" val="199667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Cosmic accelerators as neutrino sources</a:t>
            </a:r>
          </a:p>
        </p:txBody>
      </p:sp>
      <p:sp>
        <p:nvSpPr>
          <p:cNvPr id="3" name="Date Placeholder 2"/>
          <p:cNvSpPr>
            <a:spLocks noGrp="1"/>
          </p:cNvSpPr>
          <p:nvPr>
            <p:ph type="dt" sz="half" idx="10"/>
          </p:nvPr>
        </p:nvSpPr>
        <p:spPr/>
        <p:txBody>
          <a:bodyPr/>
          <a:lstStyle/>
          <a:p>
            <a:r>
              <a:rPr lang="en-US"/>
              <a:t>1/19/21</a:t>
            </a:r>
          </a:p>
        </p:txBody>
      </p:sp>
      <p:sp>
        <p:nvSpPr>
          <p:cNvPr id="5" name="Footer Placeholder 4"/>
          <p:cNvSpPr>
            <a:spLocks noGrp="1"/>
          </p:cNvSpPr>
          <p:nvPr>
            <p:ph type="ftr" sz="quarter" idx="11"/>
          </p:nvPr>
        </p:nvSpPr>
        <p:spPr/>
        <p:txBody>
          <a:bodyPr/>
          <a:lstStyle/>
          <a:p>
            <a:r>
              <a:rPr lang="en-US"/>
              <a:t>Williams - IceCube - Polar Science Workshop 2021</a:t>
            </a:r>
            <a:endParaRPr lang="en-US" dirty="0"/>
          </a:p>
        </p:txBody>
      </p:sp>
      <p:sp>
        <p:nvSpPr>
          <p:cNvPr id="6" name="Slide Number Placeholder 5"/>
          <p:cNvSpPr>
            <a:spLocks noGrp="1"/>
          </p:cNvSpPr>
          <p:nvPr>
            <p:ph type="sldNum" sz="quarter" idx="12"/>
          </p:nvPr>
        </p:nvSpPr>
        <p:spPr/>
        <p:txBody>
          <a:bodyPr/>
          <a:lstStyle/>
          <a:p>
            <a:fld id="{65666E1E-583A-3C43-90DA-40FF91BC410B}" type="slidenum">
              <a:rPr lang="en-US" smtClean="0"/>
              <a:t>4</a:t>
            </a:fld>
            <a:endParaRPr lang="en-US"/>
          </a:p>
        </p:txBody>
      </p:sp>
      <p:pic>
        <p:nvPicPr>
          <p:cNvPr id="9218" name="Picture 2" descr="ttps://cdn.vox-cdn.com/thumbor/07Z-FG7j3b7HwPIz8_hJIe5zfCg=/0x0:1920x1080/920x613/filters:focal(807x38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17468" y="1690688"/>
            <a:ext cx="6530556" cy="43513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232298" y="5901070"/>
            <a:ext cx="1605516" cy="246221"/>
          </a:xfrm>
          <a:prstGeom prst="rect">
            <a:avLst/>
          </a:prstGeom>
          <a:noFill/>
        </p:spPr>
        <p:txBody>
          <a:bodyPr wrap="square" rtlCol="0">
            <a:spAutoFit/>
          </a:bodyPr>
          <a:lstStyle/>
          <a:p>
            <a:r>
              <a:rPr lang="en-US" sz="1000" dirty="0" err="1">
                <a:solidFill>
                  <a:schemeClr val="bg1"/>
                </a:solidFill>
              </a:rPr>
              <a:t>IceCube</a:t>
            </a:r>
            <a:r>
              <a:rPr lang="en-US" sz="1000" dirty="0">
                <a:solidFill>
                  <a:schemeClr val="bg1"/>
                </a:solidFill>
              </a:rPr>
              <a:t>/NASA</a:t>
            </a:r>
          </a:p>
        </p:txBody>
      </p:sp>
      <p:sp>
        <p:nvSpPr>
          <p:cNvPr id="4" name="TextBox 3">
            <a:extLst>
              <a:ext uri="{FF2B5EF4-FFF2-40B4-BE49-F238E27FC236}">
                <a16:creationId xmlns:a16="http://schemas.microsoft.com/office/drawing/2014/main" id="{29E310F2-5C0B-FC49-A63E-00F51B04446F}"/>
              </a:ext>
            </a:extLst>
          </p:cNvPr>
          <p:cNvSpPr txBox="1"/>
          <p:nvPr/>
        </p:nvSpPr>
        <p:spPr>
          <a:xfrm>
            <a:off x="8921579" y="2533135"/>
            <a:ext cx="2570206" cy="2031325"/>
          </a:xfrm>
          <a:prstGeom prst="rect">
            <a:avLst/>
          </a:prstGeom>
          <a:noFill/>
        </p:spPr>
        <p:txBody>
          <a:bodyPr wrap="square" rtlCol="0">
            <a:spAutoFit/>
          </a:bodyPr>
          <a:lstStyle/>
          <a:p>
            <a:r>
              <a:rPr lang="en-US" b="1" dirty="0"/>
              <a:t>Due to the large distances/low fluxes involved, a very large detector is required to detect high energy neutrinos from cosmic accelerators</a:t>
            </a:r>
          </a:p>
        </p:txBody>
      </p:sp>
    </p:spTree>
    <p:extLst>
      <p:ext uri="{BB962C8B-B14F-4D97-AF65-F5344CB8AC3E}">
        <p14:creationId xmlns:p14="http://schemas.microsoft.com/office/powerpoint/2010/main" val="3973132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dirty="0" err="1"/>
              <a:t>IceCube</a:t>
            </a:r>
            <a:r>
              <a:rPr lang="en-US" dirty="0"/>
              <a:t> Neutrino Observatory</a:t>
            </a:r>
          </a:p>
        </p:txBody>
      </p:sp>
      <p:pic>
        <p:nvPicPr>
          <p:cNvPr id="5" name="Content Placeholder 6" descr="1-blueTopArray_black-618432112.jpg"/>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t="-3633" b="-3633"/>
          <a:stretch>
            <a:fillRect/>
          </a:stretch>
        </p:blipFill>
        <p:spPr>
          <a:xfrm>
            <a:off x="1024128" y="1783166"/>
            <a:ext cx="4998719" cy="4508414"/>
          </a:xfrm>
          <a:prstGeom prst="rect">
            <a:avLst/>
          </a:prstGeom>
        </p:spPr>
      </p:pic>
      <p:sp>
        <p:nvSpPr>
          <p:cNvPr id="3" name="Date Placeholder 2"/>
          <p:cNvSpPr>
            <a:spLocks noGrp="1"/>
          </p:cNvSpPr>
          <p:nvPr>
            <p:ph type="dt" sz="half" idx="10"/>
          </p:nvPr>
        </p:nvSpPr>
        <p:spPr/>
        <p:txBody>
          <a:bodyPr/>
          <a:lstStyle/>
          <a:p>
            <a:r>
              <a:rPr lang="en-US"/>
              <a:t>1/19/21</a:t>
            </a:r>
          </a:p>
        </p:txBody>
      </p:sp>
      <p:sp>
        <p:nvSpPr>
          <p:cNvPr id="6" name="Footer Placeholder 5"/>
          <p:cNvSpPr>
            <a:spLocks noGrp="1"/>
          </p:cNvSpPr>
          <p:nvPr>
            <p:ph type="ftr" sz="quarter" idx="11"/>
          </p:nvPr>
        </p:nvSpPr>
        <p:spPr/>
        <p:txBody>
          <a:bodyPr/>
          <a:lstStyle/>
          <a:p>
            <a:r>
              <a:rPr lang="en-US"/>
              <a:t>Williams - IceCube - Polar Science Workshop 2021</a:t>
            </a:r>
          </a:p>
        </p:txBody>
      </p:sp>
      <p:sp>
        <p:nvSpPr>
          <p:cNvPr id="7" name="Slide Number Placeholder 6"/>
          <p:cNvSpPr>
            <a:spLocks noGrp="1"/>
          </p:cNvSpPr>
          <p:nvPr>
            <p:ph type="sldNum" sz="quarter" idx="12"/>
          </p:nvPr>
        </p:nvSpPr>
        <p:spPr/>
        <p:txBody>
          <a:bodyPr/>
          <a:lstStyle/>
          <a:p>
            <a:fld id="{F2203B24-0069-EA46-8B57-340227F504F5}" type="slidenum">
              <a:rPr lang="en-US" smtClean="0"/>
              <a:t>5</a:t>
            </a:fld>
            <a:endParaRPr lang="en-US"/>
          </a:p>
        </p:txBody>
      </p:sp>
      <p:pic>
        <p:nvPicPr>
          <p:cNvPr id="8" name="Picture 2" descr="Figure 1">
            <a:extLst>
              <a:ext uri="{FF2B5EF4-FFF2-40B4-BE49-F238E27FC236}">
                <a16:creationId xmlns:a16="http://schemas.microsoft.com/office/drawing/2014/main" id="{E3CF2E36-75A8-A949-98BC-078424BEDA3F}"/>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bwMode="auto">
          <a:xfrm>
            <a:off x="6838249" y="1539969"/>
            <a:ext cx="3544701" cy="47516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280585D-BD85-764D-85E1-F82BECBD1D9E}"/>
              </a:ext>
            </a:extLst>
          </p:cNvPr>
          <p:cNvSpPr txBox="1"/>
          <p:nvPr/>
        </p:nvSpPr>
        <p:spPr>
          <a:xfrm>
            <a:off x="9780814" y="1783166"/>
            <a:ext cx="1572986" cy="646331"/>
          </a:xfrm>
          <a:prstGeom prst="rect">
            <a:avLst/>
          </a:prstGeom>
          <a:noFill/>
        </p:spPr>
        <p:txBody>
          <a:bodyPr wrap="square" rtlCol="0">
            <a:spAutoFit/>
          </a:bodyPr>
          <a:lstStyle/>
          <a:p>
            <a:r>
              <a:rPr lang="en-US" b="1" dirty="0" err="1"/>
              <a:t>IceCube</a:t>
            </a:r>
            <a:r>
              <a:rPr lang="en-US" b="1" dirty="0"/>
              <a:t> </a:t>
            </a:r>
            <a:r>
              <a:rPr lang="en-US" b="1" dirty="0" err="1"/>
              <a:t>DeepCore</a:t>
            </a:r>
            <a:endParaRPr lang="en-US" b="1" dirty="0"/>
          </a:p>
        </p:txBody>
      </p:sp>
    </p:spTree>
    <p:extLst>
      <p:ext uri="{BB962C8B-B14F-4D97-AF65-F5344CB8AC3E}">
        <p14:creationId xmlns:p14="http://schemas.microsoft.com/office/powerpoint/2010/main" val="278722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side_d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714500"/>
            <a:ext cx="9144000" cy="5143500"/>
          </a:xfrm>
          <a:prstGeom prst="rect">
            <a:avLst/>
          </a:prstGeom>
        </p:spPr>
      </p:pic>
      <p:sp>
        <p:nvSpPr>
          <p:cNvPr id="4" name="TextBox 3"/>
          <p:cNvSpPr txBox="1"/>
          <p:nvPr/>
        </p:nvSpPr>
        <p:spPr>
          <a:xfrm>
            <a:off x="8622714" y="6581002"/>
            <a:ext cx="2045287" cy="276999"/>
          </a:xfrm>
          <a:prstGeom prst="rect">
            <a:avLst/>
          </a:prstGeom>
          <a:noFill/>
        </p:spPr>
        <p:txBody>
          <a:bodyPr wrap="square" rtlCol="0">
            <a:spAutoFit/>
          </a:bodyPr>
          <a:lstStyle/>
          <a:p>
            <a:r>
              <a:rPr lang="en-US" sz="1200" dirty="0">
                <a:solidFill>
                  <a:srgbClr val="FFFFFF"/>
                </a:solidFill>
              </a:rPr>
              <a:t>WIPAC/MCM</a:t>
            </a:r>
          </a:p>
        </p:txBody>
      </p:sp>
      <p:sp>
        <p:nvSpPr>
          <p:cNvPr id="6" name="Title 5"/>
          <p:cNvSpPr>
            <a:spLocks noGrp="1"/>
          </p:cNvSpPr>
          <p:nvPr>
            <p:ph type="title"/>
          </p:nvPr>
        </p:nvSpPr>
        <p:spPr/>
        <p:txBody>
          <a:bodyPr/>
          <a:lstStyle/>
          <a:p>
            <a:r>
              <a:rPr lang="en-US" dirty="0"/>
              <a:t>Inside the </a:t>
            </a:r>
            <a:r>
              <a:rPr lang="en-US" dirty="0" err="1"/>
              <a:t>IceCube</a:t>
            </a:r>
            <a:r>
              <a:rPr lang="en-US" dirty="0"/>
              <a:t> DOM</a:t>
            </a:r>
          </a:p>
        </p:txBody>
      </p:sp>
      <p:sp>
        <p:nvSpPr>
          <p:cNvPr id="3" name="Date Placeholder 2"/>
          <p:cNvSpPr>
            <a:spLocks noGrp="1"/>
          </p:cNvSpPr>
          <p:nvPr>
            <p:ph type="dt" sz="half" idx="10"/>
          </p:nvPr>
        </p:nvSpPr>
        <p:spPr/>
        <p:txBody>
          <a:bodyPr/>
          <a:lstStyle/>
          <a:p>
            <a:r>
              <a:rPr lang="en-US"/>
              <a:t>1/19/21</a:t>
            </a:r>
          </a:p>
        </p:txBody>
      </p:sp>
      <p:sp>
        <p:nvSpPr>
          <p:cNvPr id="5" name="Footer Placeholder 4"/>
          <p:cNvSpPr>
            <a:spLocks noGrp="1"/>
          </p:cNvSpPr>
          <p:nvPr>
            <p:ph type="ftr" sz="quarter" idx="11"/>
          </p:nvPr>
        </p:nvSpPr>
        <p:spPr/>
        <p:txBody>
          <a:bodyPr/>
          <a:lstStyle/>
          <a:p>
            <a:r>
              <a:rPr lang="en-US"/>
              <a:t>Williams - IceCube - Polar Science Workshop 2021</a:t>
            </a:r>
          </a:p>
        </p:txBody>
      </p:sp>
      <p:sp>
        <p:nvSpPr>
          <p:cNvPr id="7" name="Slide Number Placeholder 6"/>
          <p:cNvSpPr>
            <a:spLocks noGrp="1"/>
          </p:cNvSpPr>
          <p:nvPr>
            <p:ph type="sldNum" sz="quarter" idx="12"/>
          </p:nvPr>
        </p:nvSpPr>
        <p:spPr/>
        <p:txBody>
          <a:bodyPr/>
          <a:lstStyle/>
          <a:p>
            <a:fld id="{5F8CD971-1C8B-9D41-8E51-0B4B279DB6EF}" type="slidenum">
              <a:rPr lang="en-US" smtClean="0"/>
              <a:t>6</a:t>
            </a:fld>
            <a:endParaRPr lang="en-US"/>
          </a:p>
        </p:txBody>
      </p:sp>
      <p:pic>
        <p:nvPicPr>
          <p:cNvPr id="8" name="Content Placeholder 7">
            <a:extLst>
              <a:ext uri="{FF2B5EF4-FFF2-40B4-BE49-F238E27FC236}">
                <a16:creationId xmlns:a16="http://schemas.microsoft.com/office/drawing/2014/main" id="{85B7CDBB-3A20-DB48-9018-6A6E35378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6271" y="12700"/>
            <a:ext cx="4485729" cy="4022725"/>
          </a:xfrm>
          <a:prstGeom prst="rect">
            <a:avLst/>
          </a:prstGeom>
        </p:spPr>
      </p:pic>
    </p:spTree>
    <p:extLst>
      <p:ext uri="{BB962C8B-B14F-4D97-AF65-F5344CB8AC3E}">
        <p14:creationId xmlns:p14="http://schemas.microsoft.com/office/powerpoint/2010/main" val="2734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8C7C-1DE7-254E-857B-F16FEC3021BE}"/>
              </a:ext>
            </a:extLst>
          </p:cNvPr>
          <p:cNvSpPr>
            <a:spLocks noGrp="1"/>
          </p:cNvSpPr>
          <p:nvPr>
            <p:ph type="title"/>
          </p:nvPr>
        </p:nvSpPr>
        <p:spPr/>
        <p:txBody>
          <a:bodyPr/>
          <a:lstStyle/>
          <a:p>
            <a:r>
              <a:rPr lang="en-US" dirty="0"/>
              <a:t>Neutrino Signatures in </a:t>
            </a:r>
            <a:r>
              <a:rPr lang="en-US" dirty="0" err="1"/>
              <a:t>IceCube</a:t>
            </a:r>
            <a:endParaRPr lang="en-US" dirty="0"/>
          </a:p>
        </p:txBody>
      </p:sp>
      <p:sp>
        <p:nvSpPr>
          <p:cNvPr id="3" name="Date Placeholder 2">
            <a:extLst>
              <a:ext uri="{FF2B5EF4-FFF2-40B4-BE49-F238E27FC236}">
                <a16:creationId xmlns:a16="http://schemas.microsoft.com/office/drawing/2014/main" id="{EC810300-5387-6C47-A5A3-AF98FFBE7417}"/>
              </a:ext>
            </a:extLst>
          </p:cNvPr>
          <p:cNvSpPr>
            <a:spLocks noGrp="1"/>
          </p:cNvSpPr>
          <p:nvPr>
            <p:ph type="dt" sz="half" idx="10"/>
          </p:nvPr>
        </p:nvSpPr>
        <p:spPr/>
        <p:txBody>
          <a:bodyPr/>
          <a:lstStyle/>
          <a:p>
            <a:r>
              <a:rPr lang="en-US"/>
              <a:t>1/19/21</a:t>
            </a:r>
          </a:p>
        </p:txBody>
      </p:sp>
      <p:sp>
        <p:nvSpPr>
          <p:cNvPr id="4" name="Footer Placeholder 3">
            <a:extLst>
              <a:ext uri="{FF2B5EF4-FFF2-40B4-BE49-F238E27FC236}">
                <a16:creationId xmlns:a16="http://schemas.microsoft.com/office/drawing/2014/main" id="{7AFE5390-ABDB-C048-A6D1-8399F7367DE3}"/>
              </a:ext>
            </a:extLst>
          </p:cNvPr>
          <p:cNvSpPr>
            <a:spLocks noGrp="1"/>
          </p:cNvSpPr>
          <p:nvPr>
            <p:ph type="ftr" sz="quarter" idx="11"/>
          </p:nvPr>
        </p:nvSpPr>
        <p:spPr/>
        <p:txBody>
          <a:bodyPr/>
          <a:lstStyle/>
          <a:p>
            <a:r>
              <a:rPr lang="en-US"/>
              <a:t>Williams - IceCube - Polar Science Workshop 2021</a:t>
            </a:r>
            <a:endParaRPr lang="en-US" dirty="0"/>
          </a:p>
        </p:txBody>
      </p:sp>
      <p:sp>
        <p:nvSpPr>
          <p:cNvPr id="5" name="Slide Number Placeholder 4">
            <a:extLst>
              <a:ext uri="{FF2B5EF4-FFF2-40B4-BE49-F238E27FC236}">
                <a16:creationId xmlns:a16="http://schemas.microsoft.com/office/drawing/2014/main" id="{FE60EBA2-FDC9-B14C-96E9-5DF992673C78}"/>
              </a:ext>
            </a:extLst>
          </p:cNvPr>
          <p:cNvSpPr>
            <a:spLocks noGrp="1"/>
          </p:cNvSpPr>
          <p:nvPr>
            <p:ph type="sldNum" sz="quarter" idx="12"/>
          </p:nvPr>
        </p:nvSpPr>
        <p:spPr/>
        <p:txBody>
          <a:bodyPr/>
          <a:lstStyle/>
          <a:p>
            <a:fld id="{366BC747-08DA-7E48-8147-CAB36B53D1DD}" type="slidenum">
              <a:rPr lang="en-US" smtClean="0"/>
              <a:t>7</a:t>
            </a:fld>
            <a:endParaRPr lang="en-US"/>
          </a:p>
        </p:txBody>
      </p:sp>
      <p:pic>
        <p:nvPicPr>
          <p:cNvPr id="7" name="Picture 6">
            <a:extLst>
              <a:ext uri="{FF2B5EF4-FFF2-40B4-BE49-F238E27FC236}">
                <a16:creationId xmlns:a16="http://schemas.microsoft.com/office/drawing/2014/main" id="{1EB6E108-01B6-E14B-8564-D187ED010907}"/>
              </a:ext>
            </a:extLst>
          </p:cNvPr>
          <p:cNvPicPr>
            <a:picLocks noChangeAspect="1"/>
          </p:cNvPicPr>
          <p:nvPr/>
        </p:nvPicPr>
        <p:blipFill>
          <a:blip r:embed="rId2"/>
          <a:stretch>
            <a:fillRect/>
          </a:stretch>
        </p:blipFill>
        <p:spPr>
          <a:xfrm>
            <a:off x="8512892" y="3783012"/>
            <a:ext cx="2540000" cy="2755900"/>
          </a:xfrm>
          <a:prstGeom prst="rect">
            <a:avLst/>
          </a:prstGeom>
        </p:spPr>
      </p:pic>
      <p:pic>
        <p:nvPicPr>
          <p:cNvPr id="11" name="Picture 10">
            <a:extLst>
              <a:ext uri="{FF2B5EF4-FFF2-40B4-BE49-F238E27FC236}">
                <a16:creationId xmlns:a16="http://schemas.microsoft.com/office/drawing/2014/main" id="{0C71E021-0D93-3B48-8E52-4A6C02D5E6BB}"/>
              </a:ext>
            </a:extLst>
          </p:cNvPr>
          <p:cNvPicPr>
            <a:picLocks noChangeAspect="1"/>
          </p:cNvPicPr>
          <p:nvPr/>
        </p:nvPicPr>
        <p:blipFill>
          <a:blip r:embed="rId3"/>
          <a:stretch>
            <a:fillRect/>
          </a:stretch>
        </p:blipFill>
        <p:spPr>
          <a:xfrm>
            <a:off x="8449392" y="743093"/>
            <a:ext cx="2603500" cy="2552700"/>
          </a:xfrm>
          <a:prstGeom prst="rect">
            <a:avLst/>
          </a:prstGeom>
        </p:spPr>
      </p:pic>
      <p:sp>
        <p:nvSpPr>
          <p:cNvPr id="12" name="TextBox 11">
            <a:extLst>
              <a:ext uri="{FF2B5EF4-FFF2-40B4-BE49-F238E27FC236}">
                <a16:creationId xmlns:a16="http://schemas.microsoft.com/office/drawing/2014/main" id="{ACDDB370-4C29-AD49-8EF4-45280CEE8C46}"/>
              </a:ext>
            </a:extLst>
          </p:cNvPr>
          <p:cNvSpPr txBox="1"/>
          <p:nvPr/>
        </p:nvSpPr>
        <p:spPr>
          <a:xfrm>
            <a:off x="7339496" y="3411637"/>
            <a:ext cx="4886792" cy="369332"/>
          </a:xfrm>
          <a:prstGeom prst="rect">
            <a:avLst/>
          </a:prstGeom>
          <a:noFill/>
        </p:spPr>
        <p:txBody>
          <a:bodyPr wrap="square" rtlCol="0">
            <a:spAutoFit/>
          </a:bodyPr>
          <a:lstStyle/>
          <a:p>
            <a:pPr algn="ctr"/>
            <a:r>
              <a:rPr lang="en-US" b="1" dirty="0"/>
              <a:t>GeV neutrinos in </a:t>
            </a:r>
            <a:r>
              <a:rPr lang="en-US" b="1" dirty="0" err="1"/>
              <a:t>IceCube</a:t>
            </a:r>
            <a:r>
              <a:rPr lang="en-US" b="1" dirty="0"/>
              <a:t> </a:t>
            </a:r>
            <a:r>
              <a:rPr lang="en-US" b="1" dirty="0" err="1"/>
              <a:t>DeepCore</a:t>
            </a:r>
            <a:endParaRPr lang="en-US" b="1" dirty="0"/>
          </a:p>
        </p:txBody>
      </p:sp>
      <p:pic>
        <p:nvPicPr>
          <p:cNvPr id="13" name="Picture 2" descr="ttps://i2.wp.com/www.particlebites.com/wp-content/uploads/2015/04/Screen-Shot-2015-03-31-at-4.31.03-PM.p">
            <a:extLst>
              <a:ext uri="{FF2B5EF4-FFF2-40B4-BE49-F238E27FC236}">
                <a16:creationId xmlns:a16="http://schemas.microsoft.com/office/drawing/2014/main" id="{4A9D4DB4-43A8-E14C-A767-7F76D5AD2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464" y="2131615"/>
            <a:ext cx="5821250" cy="31487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00696A7-2FE1-684D-BB7C-682E98C4F0F0}"/>
              </a:ext>
            </a:extLst>
          </p:cNvPr>
          <p:cNvSpPr txBox="1"/>
          <p:nvPr/>
        </p:nvSpPr>
        <p:spPr>
          <a:xfrm>
            <a:off x="612422" y="5280338"/>
            <a:ext cx="7060616" cy="646331"/>
          </a:xfrm>
          <a:prstGeom prst="rect">
            <a:avLst/>
          </a:prstGeom>
          <a:noFill/>
        </p:spPr>
        <p:txBody>
          <a:bodyPr wrap="square" rtlCol="0">
            <a:spAutoFit/>
          </a:bodyPr>
          <a:lstStyle/>
          <a:p>
            <a:pPr algn="ctr"/>
            <a:r>
              <a:rPr lang="en-US" b="1" dirty="0"/>
              <a:t>A shower (cascade) is also observed for all flavor neutral current events, and for </a:t>
            </a:r>
            <a:r>
              <a:rPr lang="en-US" b="1" dirty="0" err="1"/>
              <a:t>taus</a:t>
            </a:r>
            <a:r>
              <a:rPr lang="en-US" b="1" dirty="0"/>
              <a:t> too low in energy to produce a resolved double cascade</a:t>
            </a:r>
          </a:p>
        </p:txBody>
      </p:sp>
      <p:sp>
        <p:nvSpPr>
          <p:cNvPr id="15" name="TextBox 14">
            <a:extLst>
              <a:ext uri="{FF2B5EF4-FFF2-40B4-BE49-F238E27FC236}">
                <a16:creationId xmlns:a16="http://schemas.microsoft.com/office/drawing/2014/main" id="{7A5BC77F-8566-1248-AD9B-5DA528ED09A8}"/>
              </a:ext>
            </a:extLst>
          </p:cNvPr>
          <p:cNvSpPr txBox="1"/>
          <p:nvPr/>
        </p:nvSpPr>
        <p:spPr>
          <a:xfrm>
            <a:off x="1424066" y="1573967"/>
            <a:ext cx="5051685" cy="369332"/>
          </a:xfrm>
          <a:prstGeom prst="rect">
            <a:avLst/>
          </a:prstGeom>
          <a:noFill/>
        </p:spPr>
        <p:txBody>
          <a:bodyPr wrap="square" rtlCol="0">
            <a:spAutoFit/>
          </a:bodyPr>
          <a:lstStyle/>
          <a:p>
            <a:pPr algn="ctr"/>
            <a:r>
              <a:rPr lang="en-US" b="1" dirty="0"/>
              <a:t>~100 </a:t>
            </a:r>
            <a:r>
              <a:rPr lang="en-US" b="1" dirty="0" err="1"/>
              <a:t>TeV</a:t>
            </a:r>
            <a:r>
              <a:rPr lang="en-US" b="1" dirty="0"/>
              <a:t> – </a:t>
            </a:r>
            <a:r>
              <a:rPr lang="en-US" b="1" dirty="0" err="1"/>
              <a:t>PeV</a:t>
            </a:r>
            <a:r>
              <a:rPr lang="en-US" b="1" dirty="0"/>
              <a:t> neutrinos in </a:t>
            </a:r>
            <a:r>
              <a:rPr lang="en-US" b="1" dirty="0" err="1"/>
              <a:t>IceCube</a:t>
            </a:r>
            <a:endParaRPr lang="en-US" b="1" dirty="0"/>
          </a:p>
        </p:txBody>
      </p:sp>
    </p:spTree>
    <p:extLst>
      <p:ext uri="{BB962C8B-B14F-4D97-AF65-F5344CB8AC3E}">
        <p14:creationId xmlns:p14="http://schemas.microsoft.com/office/powerpoint/2010/main" val="3111878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u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714500"/>
            <a:ext cx="9144000" cy="5143500"/>
          </a:xfrm>
          <a:prstGeom prst="rect">
            <a:avLst/>
          </a:prstGeom>
        </p:spPr>
      </p:pic>
      <p:sp>
        <p:nvSpPr>
          <p:cNvPr id="4" name="TextBox 3"/>
          <p:cNvSpPr txBox="1"/>
          <p:nvPr/>
        </p:nvSpPr>
        <p:spPr>
          <a:xfrm>
            <a:off x="8622714" y="6581002"/>
            <a:ext cx="2045287" cy="276999"/>
          </a:xfrm>
          <a:prstGeom prst="rect">
            <a:avLst/>
          </a:prstGeom>
          <a:noFill/>
        </p:spPr>
        <p:txBody>
          <a:bodyPr wrap="square" rtlCol="0">
            <a:spAutoFit/>
          </a:bodyPr>
          <a:lstStyle/>
          <a:p>
            <a:pPr algn="r"/>
            <a:r>
              <a:rPr lang="en-US" sz="1200" dirty="0" err="1">
                <a:solidFill>
                  <a:srgbClr val="FFFFFF"/>
                </a:solidFill>
              </a:rPr>
              <a:t>IceCube</a:t>
            </a:r>
            <a:r>
              <a:rPr lang="en-US" sz="1200" dirty="0">
                <a:solidFill>
                  <a:srgbClr val="FFFFFF"/>
                </a:solidFill>
              </a:rPr>
              <a:t> Collaboration</a:t>
            </a:r>
          </a:p>
        </p:txBody>
      </p:sp>
      <p:sp>
        <p:nvSpPr>
          <p:cNvPr id="5" name="Title 4"/>
          <p:cNvSpPr>
            <a:spLocks noGrp="1"/>
          </p:cNvSpPr>
          <p:nvPr>
            <p:ph type="title"/>
          </p:nvPr>
        </p:nvSpPr>
        <p:spPr/>
        <p:txBody>
          <a:bodyPr>
            <a:normAutofit/>
          </a:bodyPr>
          <a:lstStyle/>
          <a:p>
            <a:r>
              <a:rPr lang="en-US" dirty="0"/>
              <a:t>Neutrino Signatures in </a:t>
            </a:r>
            <a:r>
              <a:rPr lang="en-US" dirty="0" err="1"/>
              <a:t>IceCube</a:t>
            </a:r>
            <a:r>
              <a:rPr lang="en-US" dirty="0"/>
              <a:t>: Tracks</a:t>
            </a:r>
          </a:p>
        </p:txBody>
      </p:sp>
      <p:pic>
        <p:nvPicPr>
          <p:cNvPr id="3" name="Picture 2" descr="Screen Shot 2015-02-28 at 4.43.3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1" y="1714501"/>
            <a:ext cx="2729797" cy="1608953"/>
          </a:xfrm>
          <a:prstGeom prst="rect">
            <a:avLst/>
          </a:prstGeom>
        </p:spPr>
      </p:pic>
      <p:sp>
        <p:nvSpPr>
          <p:cNvPr id="6" name="Rectangle 5"/>
          <p:cNvSpPr/>
          <p:nvPr/>
        </p:nvSpPr>
        <p:spPr>
          <a:xfrm>
            <a:off x="1524000" y="3350027"/>
            <a:ext cx="2057400" cy="7481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Direction: &gt;0.2°</a:t>
            </a:r>
          </a:p>
          <a:p>
            <a:pPr algn="ctr"/>
            <a:r>
              <a:rPr lang="en-US" dirty="0"/>
              <a:t>Energy: factor of 2</a:t>
            </a:r>
          </a:p>
        </p:txBody>
      </p:sp>
      <p:sp>
        <p:nvSpPr>
          <p:cNvPr id="7" name="Date Placeholder 6"/>
          <p:cNvSpPr>
            <a:spLocks noGrp="1"/>
          </p:cNvSpPr>
          <p:nvPr>
            <p:ph type="dt" sz="half" idx="10"/>
          </p:nvPr>
        </p:nvSpPr>
        <p:spPr/>
        <p:txBody>
          <a:bodyPr/>
          <a:lstStyle/>
          <a:p>
            <a:r>
              <a:rPr lang="en-US"/>
              <a:t>1/19/21</a:t>
            </a:r>
          </a:p>
        </p:txBody>
      </p:sp>
      <p:sp>
        <p:nvSpPr>
          <p:cNvPr id="8" name="Footer Placeholder 7"/>
          <p:cNvSpPr>
            <a:spLocks noGrp="1"/>
          </p:cNvSpPr>
          <p:nvPr>
            <p:ph type="ftr" sz="quarter" idx="11"/>
          </p:nvPr>
        </p:nvSpPr>
        <p:spPr/>
        <p:txBody>
          <a:bodyPr/>
          <a:lstStyle/>
          <a:p>
            <a:r>
              <a:rPr lang="en-US"/>
              <a:t>Williams - IceCube - Polar Science Workshop 2021</a:t>
            </a:r>
          </a:p>
        </p:txBody>
      </p:sp>
      <p:sp>
        <p:nvSpPr>
          <p:cNvPr id="9" name="Slide Number Placeholder 8"/>
          <p:cNvSpPr>
            <a:spLocks noGrp="1"/>
          </p:cNvSpPr>
          <p:nvPr>
            <p:ph type="sldNum" sz="quarter" idx="12"/>
          </p:nvPr>
        </p:nvSpPr>
        <p:spPr/>
        <p:txBody>
          <a:bodyPr/>
          <a:lstStyle/>
          <a:p>
            <a:fld id="{F2203B24-0069-EA46-8B57-340227F504F5}" type="slidenum">
              <a:rPr lang="en-US" smtClean="0"/>
              <a:t>8</a:t>
            </a:fld>
            <a:endParaRPr lang="en-US"/>
          </a:p>
        </p:txBody>
      </p:sp>
    </p:spTree>
    <p:extLst>
      <p:ext uri="{BB962C8B-B14F-4D97-AF65-F5344CB8AC3E}">
        <p14:creationId xmlns:p14="http://schemas.microsoft.com/office/powerpoint/2010/main" val="382917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scad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714500"/>
            <a:ext cx="9144000" cy="5143500"/>
          </a:xfrm>
          <a:prstGeom prst="rect">
            <a:avLst/>
          </a:prstGeom>
        </p:spPr>
      </p:pic>
      <p:sp>
        <p:nvSpPr>
          <p:cNvPr id="4" name="TextBox 3"/>
          <p:cNvSpPr txBox="1"/>
          <p:nvPr/>
        </p:nvSpPr>
        <p:spPr>
          <a:xfrm>
            <a:off x="8622714" y="6581002"/>
            <a:ext cx="2045287" cy="276999"/>
          </a:xfrm>
          <a:prstGeom prst="rect">
            <a:avLst/>
          </a:prstGeom>
          <a:noFill/>
        </p:spPr>
        <p:txBody>
          <a:bodyPr wrap="square" rtlCol="0">
            <a:spAutoFit/>
          </a:bodyPr>
          <a:lstStyle/>
          <a:p>
            <a:pPr algn="r"/>
            <a:r>
              <a:rPr lang="en-US" sz="1200" dirty="0" err="1">
                <a:solidFill>
                  <a:srgbClr val="FFFFFF"/>
                </a:solidFill>
              </a:rPr>
              <a:t>IceCube</a:t>
            </a:r>
            <a:r>
              <a:rPr lang="en-US" sz="1200" dirty="0">
                <a:solidFill>
                  <a:srgbClr val="FFFFFF"/>
                </a:solidFill>
              </a:rPr>
              <a:t> Collaboration</a:t>
            </a:r>
          </a:p>
        </p:txBody>
      </p:sp>
      <p:sp>
        <p:nvSpPr>
          <p:cNvPr id="5" name="Title 4"/>
          <p:cNvSpPr>
            <a:spLocks noGrp="1"/>
          </p:cNvSpPr>
          <p:nvPr>
            <p:ph type="title"/>
          </p:nvPr>
        </p:nvSpPr>
        <p:spPr/>
        <p:txBody>
          <a:bodyPr>
            <a:normAutofit/>
          </a:bodyPr>
          <a:lstStyle/>
          <a:p>
            <a:r>
              <a:rPr lang="en-US" dirty="0"/>
              <a:t>Neutrino Signatures in </a:t>
            </a:r>
            <a:r>
              <a:rPr lang="en-US" dirty="0" err="1"/>
              <a:t>IceCube</a:t>
            </a:r>
            <a:r>
              <a:rPr lang="en-US" dirty="0"/>
              <a:t>: Cascades</a:t>
            </a:r>
          </a:p>
        </p:txBody>
      </p:sp>
      <p:pic>
        <p:nvPicPr>
          <p:cNvPr id="3" name="Picture 2" descr="Screen Shot 2015-02-28 at 4.44.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7812" y="5066822"/>
            <a:ext cx="2540188" cy="1432691"/>
          </a:xfrm>
          <a:prstGeom prst="rect">
            <a:avLst/>
          </a:prstGeom>
        </p:spPr>
      </p:pic>
      <p:sp>
        <p:nvSpPr>
          <p:cNvPr id="6" name="Rectangle 5"/>
          <p:cNvSpPr/>
          <p:nvPr/>
        </p:nvSpPr>
        <p:spPr>
          <a:xfrm>
            <a:off x="8622713" y="4394200"/>
            <a:ext cx="2045287" cy="5915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Direction: 15°</a:t>
            </a:r>
          </a:p>
          <a:p>
            <a:pPr algn="ctr"/>
            <a:r>
              <a:rPr lang="en-US" dirty="0"/>
              <a:t>Energy: 10%</a:t>
            </a:r>
          </a:p>
        </p:txBody>
      </p:sp>
      <p:sp>
        <p:nvSpPr>
          <p:cNvPr id="7" name="Date Placeholder 6"/>
          <p:cNvSpPr>
            <a:spLocks noGrp="1"/>
          </p:cNvSpPr>
          <p:nvPr>
            <p:ph type="dt" sz="half" idx="10"/>
          </p:nvPr>
        </p:nvSpPr>
        <p:spPr/>
        <p:txBody>
          <a:bodyPr/>
          <a:lstStyle/>
          <a:p>
            <a:r>
              <a:rPr lang="en-US"/>
              <a:t>1/19/21</a:t>
            </a:r>
          </a:p>
        </p:txBody>
      </p:sp>
      <p:sp>
        <p:nvSpPr>
          <p:cNvPr id="8" name="Footer Placeholder 7"/>
          <p:cNvSpPr>
            <a:spLocks noGrp="1"/>
          </p:cNvSpPr>
          <p:nvPr>
            <p:ph type="ftr" sz="quarter" idx="11"/>
          </p:nvPr>
        </p:nvSpPr>
        <p:spPr/>
        <p:txBody>
          <a:bodyPr/>
          <a:lstStyle/>
          <a:p>
            <a:r>
              <a:rPr lang="en-US"/>
              <a:t>Williams - IceCube - Polar Science Workshop 2021</a:t>
            </a:r>
          </a:p>
        </p:txBody>
      </p:sp>
      <p:sp>
        <p:nvSpPr>
          <p:cNvPr id="9" name="Slide Number Placeholder 8"/>
          <p:cNvSpPr>
            <a:spLocks noGrp="1"/>
          </p:cNvSpPr>
          <p:nvPr>
            <p:ph type="sldNum" sz="quarter" idx="12"/>
          </p:nvPr>
        </p:nvSpPr>
        <p:spPr/>
        <p:txBody>
          <a:bodyPr/>
          <a:lstStyle/>
          <a:p>
            <a:fld id="{F2203B24-0069-EA46-8B57-340227F504F5}" type="slidenum">
              <a:rPr lang="en-US" smtClean="0"/>
              <a:t>9</a:t>
            </a:fld>
            <a:endParaRPr lang="en-US"/>
          </a:p>
        </p:txBody>
      </p:sp>
    </p:spTree>
    <p:extLst>
      <p:ext uri="{BB962C8B-B14F-4D97-AF65-F5344CB8AC3E}">
        <p14:creationId xmlns:p14="http://schemas.microsoft.com/office/powerpoint/2010/main" val="45795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944</Words>
  <Application>Microsoft Macintosh PowerPoint</Application>
  <PresentationFormat>Widescreen</PresentationFormat>
  <Paragraphs>142</Paragraphs>
  <Slides>18</Slides>
  <Notes>5</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The IceCube Neutrino Observatory and the IceCube Upgrade</vt:lpstr>
      <vt:lpstr>PowerPoint Presentation</vt:lpstr>
      <vt:lpstr>PowerPoint Presentation</vt:lpstr>
      <vt:lpstr>Cosmic accelerators as neutrino sources</vt:lpstr>
      <vt:lpstr>The IceCube Neutrino Observatory</vt:lpstr>
      <vt:lpstr>Inside the IceCube DOM</vt:lpstr>
      <vt:lpstr>Neutrino Signatures in IceCube</vt:lpstr>
      <vt:lpstr>Neutrino Signatures in IceCube: Tracks</vt:lpstr>
      <vt:lpstr>Neutrino Signatures in IceCube: Cascades</vt:lpstr>
      <vt:lpstr>The High Energy Neutrino Sky</vt:lpstr>
      <vt:lpstr>IceCube Science: Multi-messenger Astronomy</vt:lpstr>
      <vt:lpstr>IceCube Science: Neutrino Oscillation Physics</vt:lpstr>
      <vt:lpstr>The IceCube Upgrade</vt:lpstr>
      <vt:lpstr>Upgrade sensors and calibration</vt:lpstr>
      <vt:lpstr>Low energy neutrinos in the IceCube Upgrade</vt:lpstr>
      <vt:lpstr>Upgrade sensitivity to neutrino oscillation</vt:lpstr>
      <vt:lpstr>IceCube-Gen2</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IceCube Neutrino Observatory and the IceCube Upgrade</dc:title>
  <dc:creator>Williams, Dawn</dc:creator>
  <cp:lastModifiedBy>Williams, Dawn</cp:lastModifiedBy>
  <cp:revision>23</cp:revision>
  <dcterms:created xsi:type="dcterms:W3CDTF">2021-01-15T17:04:42Z</dcterms:created>
  <dcterms:modified xsi:type="dcterms:W3CDTF">2021-01-18T18:22:02Z</dcterms:modified>
</cp:coreProperties>
</file>