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Corsiva"/>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224">
          <p15:clr>
            <a:srgbClr val="A4A3A4"/>
          </p15:clr>
        </p15:guide>
        <p15:guide id="2" pos="5472">
          <p15:clr>
            <a:srgbClr val="A4A3A4"/>
          </p15:clr>
        </p15:guide>
        <p15:guide id="3" pos="32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224" orient="horz"/>
        <p:guide pos="5472"/>
        <p:guide pos="32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rsiva-bold.fntdata"/><Relationship Id="rId11" Type="http://schemas.openxmlformats.org/officeDocument/2006/relationships/slide" Target="slides/slide6.xml"/><Relationship Id="rId22" Type="http://schemas.openxmlformats.org/officeDocument/2006/relationships/font" Target="fonts/Corsiva-boldItalic.fntdata"/><Relationship Id="rId10" Type="http://schemas.openxmlformats.org/officeDocument/2006/relationships/slide" Target="slides/slide5.xml"/><Relationship Id="rId21" Type="http://schemas.openxmlformats.org/officeDocument/2006/relationships/font" Target="fonts/Corsiva-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Corsiva-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5be2ca6bb0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be2ca6bb0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be2ca6bb0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5be2ca6bb0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be2ca6bb0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be2ca6bb0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5be2ca6bb0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5be2ca6bb0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5be2ca6bb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5be2ca6bb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be2ca6bb0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be2ca6bb0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cubic km detector (10x volume of icecube)</a:t>
            </a:r>
            <a:endParaRPr/>
          </a:p>
          <a:p>
            <a:pPr indent="0" lvl="0" marL="0" rtl="0" algn="l">
              <a:spcBef>
                <a:spcPts val="0"/>
              </a:spcBef>
              <a:spcAft>
                <a:spcPts val="0"/>
              </a:spcAft>
              <a:buNone/>
            </a:pPr>
            <a:r>
              <a:rPr lang="en"/>
              <a:t>Spacing between strings is 250m instead of 125in IceCube</a:t>
            </a:r>
            <a:endParaRPr/>
          </a:p>
          <a:p>
            <a:pPr indent="0" lvl="0" marL="0" rtl="0" algn="l">
              <a:spcBef>
                <a:spcPts val="0"/>
              </a:spcBef>
              <a:spcAft>
                <a:spcPts val="0"/>
              </a:spcAft>
              <a:buNone/>
            </a:pPr>
            <a:r>
              <a:rPr lang="en"/>
              <a:t>Idea is that with greater area (as shown in the graph)</a:t>
            </a:r>
            <a:endParaRPr/>
          </a:p>
          <a:p>
            <a:pPr indent="0" lvl="0" marL="0" rtl="0" algn="l">
              <a:spcBef>
                <a:spcPts val="0"/>
              </a:spcBef>
              <a:spcAft>
                <a:spcPts val="0"/>
              </a:spcAft>
              <a:buNone/>
            </a:pPr>
            <a:r>
              <a:rPr lang="en"/>
              <a:t>120 strings</a:t>
            </a:r>
            <a:endParaRPr/>
          </a:p>
          <a:p>
            <a:pPr indent="0" lvl="0" marL="0" rtl="0" algn="l">
              <a:spcBef>
                <a:spcPts val="0"/>
              </a:spcBef>
              <a:spcAft>
                <a:spcPts val="0"/>
              </a:spcAft>
              <a:buNone/>
            </a:pPr>
            <a:r>
              <a:rPr lang="en"/>
              <a:t>80 DOMs on each string</a:t>
            </a:r>
            <a:endParaRPr/>
          </a:p>
          <a:p>
            <a:pPr indent="0" lvl="0" marL="0" rtl="0" algn="l">
              <a:spcBef>
                <a:spcPts val="0"/>
              </a:spcBef>
              <a:spcAft>
                <a:spcPts val="0"/>
              </a:spcAft>
              <a:buNone/>
            </a:pPr>
            <a:r>
              <a:rPr lang="en"/>
              <a:t>Each string being 1.3km long</a:t>
            </a:r>
            <a:endParaRPr/>
          </a:p>
          <a:p>
            <a:pPr indent="0" lvl="0" marL="0" rtl="0" algn="l">
              <a:spcBef>
                <a:spcPts val="0"/>
              </a:spcBef>
              <a:spcAft>
                <a:spcPts val="0"/>
              </a:spcAft>
              <a:buNone/>
            </a:pPr>
            <a:r>
              <a:rPr lang="en"/>
              <a:t>Different types of DOMs that could be used for Gen 2: mDOM, D-Egg, POCAM</a:t>
            </a:r>
            <a:endParaRPr/>
          </a:p>
          <a:p>
            <a:pPr indent="0" lvl="0" marL="0" rtl="0" algn="l">
              <a:spcBef>
                <a:spcPts val="0"/>
              </a:spcBef>
              <a:spcAft>
                <a:spcPts val="0"/>
              </a:spcAft>
              <a:buNone/>
            </a:pPr>
            <a:r>
              <a:rPr lang="en"/>
              <a:t>With such improvements, along with the expansion we are able to better detect high energy astrophysical neutrinos which can then tell us more about what’s happening in our universe. Region above 100TeV is sweet spot for neutrino astrophysics and this detector allows us to detect PeV levels of energy.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Instrumented area as a function of zenith of IceCube</a:t>
            </a:r>
            <a:endParaRPr/>
          </a:p>
          <a:p>
            <a:pPr indent="0" lvl="0" marL="0" rtl="0" algn="l">
              <a:spcBef>
                <a:spcPts val="0"/>
              </a:spcBef>
              <a:spcAft>
                <a:spcPts val="0"/>
              </a:spcAft>
              <a:buNone/>
            </a:pPr>
            <a:r>
              <a:rPr lang="en"/>
              <a:t>So as the string spacing increases the ability to see astrophysical neutrinos also increases</a:t>
            </a:r>
            <a:endParaRPr/>
          </a:p>
          <a:p>
            <a:pPr indent="0" lvl="0" marL="0" rtl="0" algn="l">
              <a:spcBef>
                <a:spcPts val="0"/>
              </a:spcBef>
              <a:spcAft>
                <a:spcPts val="0"/>
              </a:spcAft>
              <a:buNone/>
            </a:pPr>
            <a:r>
              <a:rPr lang="en"/>
              <a:t>So the dip that is shown here is due to at the horizon there being far more atmospheric neutrinos so in order to filter these out we have to face this tradeoff of missing out on detecting a lot of astrophysical neutrinos.</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5be2ca6bb0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5be2ca6bb0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5be2ca6bb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5be2ca6bb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5be2ca6bb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5be2ca6bb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5be2ca6bb0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5be2ca6bb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5be2ca6bb0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5be2ca6bb0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be2ca6bb0_2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be2ca6bb0_2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400">
                <a:solidFill>
                  <a:schemeClr val="dk1"/>
                </a:solidFill>
              </a:rPr>
              <a:t>6 LEDs horizontally, and 6 slanted on angle of 45 deg. Saturated data not good indicator. I will be focusing on low intensity data. REU student in the past focused on high intensity data.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5.jpg"/><Relationship Id="rId5"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26.jpg"/><Relationship Id="rId5"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23.jpg"/><Relationship Id="rId5"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2.jpg"/><Relationship Id="rId5"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6.gif"/><Relationship Id="rId5" Type="http://schemas.openxmlformats.org/officeDocument/2006/relationships/image" Target="../media/image16.png"/><Relationship Id="rId6" Type="http://schemas.openxmlformats.org/officeDocument/2006/relationships/image" Target="../media/image17.jpg"/><Relationship Id="rId7" Type="http://schemas.openxmlformats.org/officeDocument/2006/relationships/image" Target="../media/image7.jpg"/><Relationship Id="rId8"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icecube.wisc.edu/gallery/view/153" TargetMode="Externa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nvSpPr>
        <p:spPr>
          <a:xfrm>
            <a:off x="878400" y="494675"/>
            <a:ext cx="3228900" cy="79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rgbClr val="000000"/>
                </a:solidFill>
                <a:latin typeface="Times New Roman"/>
                <a:ea typeface="Times New Roman"/>
                <a:cs typeface="Times New Roman"/>
                <a:sym typeface="Times New Roman"/>
              </a:rPr>
              <a:t>Kendall Alvarez</a:t>
            </a:r>
            <a:endParaRPr sz="3600">
              <a:solidFill>
                <a:srgbClr val="000000"/>
              </a:solidFill>
              <a:latin typeface="Times New Roman"/>
              <a:ea typeface="Times New Roman"/>
              <a:cs typeface="Times New Roman"/>
              <a:sym typeface="Times New Roman"/>
            </a:endParaRPr>
          </a:p>
        </p:txBody>
      </p:sp>
      <p:sp>
        <p:nvSpPr>
          <p:cNvPr id="55" name="Google Shape;55;p13"/>
          <p:cNvSpPr txBox="1"/>
          <p:nvPr/>
        </p:nvSpPr>
        <p:spPr>
          <a:xfrm>
            <a:off x="190650" y="1471975"/>
            <a:ext cx="4604400" cy="261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Times New Roman"/>
                <a:ea typeface="Times New Roman"/>
                <a:cs typeface="Times New Roman"/>
                <a:sym typeface="Times New Roman"/>
              </a:rPr>
              <a:t>REU at University of </a:t>
            </a:r>
            <a:r>
              <a:rPr lang="en" sz="2400">
                <a:latin typeface="Times New Roman"/>
                <a:ea typeface="Times New Roman"/>
                <a:cs typeface="Times New Roman"/>
                <a:sym typeface="Times New Roman"/>
              </a:rPr>
              <a:t>Wisconsin</a:t>
            </a:r>
            <a:r>
              <a:rPr lang="en" sz="2400">
                <a:latin typeface="Times New Roman"/>
                <a:ea typeface="Times New Roman"/>
                <a:cs typeface="Times New Roman"/>
                <a:sym typeface="Times New Roman"/>
              </a:rPr>
              <a:t> River-Falls</a:t>
            </a:r>
            <a:endParaRPr sz="2400">
              <a:latin typeface="Times New Roman"/>
              <a:ea typeface="Times New Roman"/>
              <a:cs typeface="Times New Roman"/>
              <a:sym typeface="Times New Roman"/>
            </a:endParaRPr>
          </a:p>
          <a:p>
            <a:pPr indent="0" lvl="0" marL="0" rtl="0" algn="ctr">
              <a:spcBef>
                <a:spcPts val="0"/>
              </a:spcBef>
              <a:spcAft>
                <a:spcPts val="0"/>
              </a:spcAft>
              <a:buNone/>
            </a:pPr>
            <a:r>
              <a:t/>
            </a:r>
            <a:endParaRPr sz="2400">
              <a:latin typeface="Times New Roman"/>
              <a:ea typeface="Times New Roman"/>
              <a:cs typeface="Times New Roman"/>
              <a:sym typeface="Times New Roman"/>
            </a:endParaRPr>
          </a:p>
          <a:p>
            <a:pPr indent="0" lvl="0" marL="0" rtl="0" algn="ctr">
              <a:spcBef>
                <a:spcPts val="0"/>
              </a:spcBef>
              <a:spcAft>
                <a:spcPts val="0"/>
              </a:spcAft>
              <a:buNone/>
            </a:pPr>
            <a:r>
              <a:rPr lang="en" sz="2400">
                <a:latin typeface="Times New Roman"/>
                <a:ea typeface="Times New Roman"/>
                <a:cs typeface="Times New Roman"/>
                <a:sym typeface="Times New Roman"/>
              </a:rPr>
              <a:t>Rio Hondo Community College</a:t>
            </a:r>
            <a:endParaRPr sz="2400">
              <a:latin typeface="Times New Roman"/>
              <a:ea typeface="Times New Roman"/>
              <a:cs typeface="Times New Roman"/>
              <a:sym typeface="Times New Roman"/>
            </a:endParaRPr>
          </a:p>
          <a:p>
            <a:pPr indent="0" lvl="0" marL="0" rtl="0" algn="ctr">
              <a:spcBef>
                <a:spcPts val="0"/>
              </a:spcBef>
              <a:spcAft>
                <a:spcPts val="0"/>
              </a:spcAft>
              <a:buNone/>
            </a:pPr>
            <a:r>
              <a:t/>
            </a:r>
            <a:endParaRPr sz="2400">
              <a:latin typeface="Times New Roman"/>
              <a:ea typeface="Times New Roman"/>
              <a:cs typeface="Times New Roman"/>
              <a:sym typeface="Times New Roman"/>
            </a:endParaRPr>
          </a:p>
          <a:p>
            <a:pPr indent="0" lvl="0" marL="0" rtl="0" algn="ctr">
              <a:spcBef>
                <a:spcPts val="0"/>
              </a:spcBef>
              <a:spcAft>
                <a:spcPts val="0"/>
              </a:spcAft>
              <a:buNone/>
            </a:pPr>
            <a:r>
              <a:rPr lang="en" sz="2400">
                <a:latin typeface="Times New Roman"/>
                <a:ea typeface="Times New Roman"/>
                <a:cs typeface="Times New Roman"/>
                <a:sym typeface="Times New Roman"/>
              </a:rPr>
              <a:t>Whittier, California </a:t>
            </a:r>
            <a:endParaRPr sz="2400">
              <a:latin typeface="Times New Roman"/>
              <a:ea typeface="Times New Roman"/>
              <a:cs typeface="Times New Roman"/>
              <a:sym typeface="Times New Roman"/>
            </a:endParaRPr>
          </a:p>
        </p:txBody>
      </p:sp>
      <p:pic>
        <p:nvPicPr>
          <p:cNvPr id="56" name="Google Shape;56;p13"/>
          <p:cNvPicPr preferRelativeResize="0"/>
          <p:nvPr/>
        </p:nvPicPr>
        <p:blipFill rotWithShape="1">
          <a:blip r:embed="rId3">
            <a:alphaModFix/>
          </a:blip>
          <a:srcRect b="6648" l="33146" r="28801" t="9515"/>
          <a:stretch/>
        </p:blipFill>
        <p:spPr>
          <a:xfrm>
            <a:off x="5270176" y="314500"/>
            <a:ext cx="1965872" cy="3240902"/>
          </a:xfrm>
          <a:prstGeom prst="rect">
            <a:avLst/>
          </a:prstGeom>
          <a:noFill/>
          <a:ln>
            <a:noFill/>
          </a:ln>
        </p:spPr>
      </p:pic>
      <p:pic>
        <p:nvPicPr>
          <p:cNvPr id="57" name="Google Shape;57;p13"/>
          <p:cNvPicPr preferRelativeResize="0"/>
          <p:nvPr/>
        </p:nvPicPr>
        <p:blipFill rotWithShape="1">
          <a:blip r:embed="rId4">
            <a:alphaModFix/>
          </a:blip>
          <a:srcRect b="11021" l="0" r="27834" t="21570"/>
          <a:stretch/>
        </p:blipFill>
        <p:spPr>
          <a:xfrm>
            <a:off x="6875675" y="3062975"/>
            <a:ext cx="1587056" cy="1976547"/>
          </a:xfrm>
          <a:prstGeom prst="rect">
            <a:avLst/>
          </a:prstGeom>
          <a:noFill/>
          <a:ln>
            <a:noFill/>
          </a:ln>
        </p:spPr>
      </p:pic>
      <p:pic>
        <p:nvPicPr>
          <p:cNvPr id="58" name="Google Shape;58;p13"/>
          <p:cNvPicPr preferRelativeResize="0"/>
          <p:nvPr/>
        </p:nvPicPr>
        <p:blipFill rotWithShape="1">
          <a:blip r:embed="rId5">
            <a:alphaModFix/>
          </a:blip>
          <a:srcRect b="11025" l="0" r="0" t="9198"/>
          <a:stretch/>
        </p:blipFill>
        <p:spPr>
          <a:xfrm>
            <a:off x="4258399" y="3062975"/>
            <a:ext cx="1392951" cy="19765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172450"/>
            <a:ext cx="3369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M</a:t>
            </a:r>
            <a:r>
              <a:rPr lang="en" sz="3000"/>
              <a:t>adison Walder</a:t>
            </a:r>
            <a:endParaRPr sz="3000"/>
          </a:p>
        </p:txBody>
      </p:sp>
      <p:sp>
        <p:nvSpPr>
          <p:cNvPr id="131" name="Google Shape;131;p22"/>
          <p:cNvSpPr txBox="1"/>
          <p:nvPr>
            <p:ph idx="1" type="body"/>
          </p:nvPr>
        </p:nvSpPr>
        <p:spPr>
          <a:xfrm>
            <a:off x="311700" y="1389600"/>
            <a:ext cx="3229500" cy="317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0000"/>
                </a:solidFill>
              </a:rPr>
              <a:t>UWRF REU</a:t>
            </a:r>
            <a:endParaRPr sz="1800">
              <a:solidFill>
                <a:srgbClr val="000000"/>
              </a:solidFill>
            </a:endParaRPr>
          </a:p>
          <a:p>
            <a:pPr indent="0" lvl="0" marL="0" rtl="0" algn="ctr">
              <a:spcBef>
                <a:spcPts val="1600"/>
              </a:spcBef>
              <a:spcAft>
                <a:spcPts val="0"/>
              </a:spcAft>
              <a:buNone/>
            </a:pPr>
            <a:r>
              <a:rPr lang="en" sz="1800">
                <a:solidFill>
                  <a:srgbClr val="000000"/>
                </a:solidFill>
              </a:rPr>
              <a:t>University of Arizona</a:t>
            </a:r>
            <a:endParaRPr sz="1800">
              <a:solidFill>
                <a:srgbClr val="000000"/>
              </a:solidFill>
            </a:endParaRPr>
          </a:p>
          <a:p>
            <a:pPr indent="0" lvl="0" marL="0" rtl="0" algn="ctr">
              <a:spcBef>
                <a:spcPts val="1600"/>
              </a:spcBef>
              <a:spcAft>
                <a:spcPts val="0"/>
              </a:spcAft>
              <a:buNone/>
            </a:pPr>
            <a:r>
              <a:rPr lang="en" sz="1800">
                <a:solidFill>
                  <a:srgbClr val="000000"/>
                </a:solidFill>
              </a:rPr>
              <a:t>Altamonte Springs, FL</a:t>
            </a:r>
            <a:endParaRPr sz="1800">
              <a:solidFill>
                <a:srgbClr val="000000"/>
              </a:solidFill>
            </a:endParaRPr>
          </a:p>
          <a:p>
            <a:pPr indent="0" lvl="0" marL="0" rtl="0" algn="ctr">
              <a:spcBef>
                <a:spcPts val="1600"/>
              </a:spcBef>
              <a:spcAft>
                <a:spcPts val="1600"/>
              </a:spcAft>
              <a:buNone/>
            </a:pPr>
            <a:r>
              <a:rPr lang="en" sz="1800">
                <a:solidFill>
                  <a:srgbClr val="000000"/>
                </a:solidFill>
              </a:rPr>
              <a:t>Fun fact about me: I once had 8 cats in my house at the same time </a:t>
            </a:r>
            <a:endParaRPr sz="1800">
              <a:solidFill>
                <a:srgbClr val="000000"/>
              </a:solidFill>
            </a:endParaRPr>
          </a:p>
        </p:txBody>
      </p:sp>
      <p:pic>
        <p:nvPicPr>
          <p:cNvPr id="132" name="Google Shape;132;p22"/>
          <p:cNvPicPr preferRelativeResize="0"/>
          <p:nvPr/>
        </p:nvPicPr>
        <p:blipFill>
          <a:blip r:embed="rId3">
            <a:alphaModFix/>
          </a:blip>
          <a:stretch>
            <a:fillRect/>
          </a:stretch>
        </p:blipFill>
        <p:spPr>
          <a:xfrm>
            <a:off x="4285300" y="172450"/>
            <a:ext cx="1928813" cy="2571750"/>
          </a:xfrm>
          <a:prstGeom prst="rect">
            <a:avLst/>
          </a:prstGeom>
          <a:noFill/>
          <a:ln>
            <a:noFill/>
          </a:ln>
        </p:spPr>
      </p:pic>
      <p:pic>
        <p:nvPicPr>
          <p:cNvPr id="133" name="Google Shape;133;p22"/>
          <p:cNvPicPr preferRelativeResize="0"/>
          <p:nvPr/>
        </p:nvPicPr>
        <p:blipFill>
          <a:blip r:embed="rId4">
            <a:alphaModFix/>
          </a:blip>
          <a:stretch>
            <a:fillRect/>
          </a:stretch>
        </p:blipFill>
        <p:spPr>
          <a:xfrm>
            <a:off x="6818725" y="152400"/>
            <a:ext cx="1928825" cy="2571774"/>
          </a:xfrm>
          <a:prstGeom prst="rect">
            <a:avLst/>
          </a:prstGeom>
          <a:noFill/>
          <a:ln>
            <a:noFill/>
          </a:ln>
        </p:spPr>
      </p:pic>
      <p:pic>
        <p:nvPicPr>
          <p:cNvPr id="134" name="Google Shape;134;p22"/>
          <p:cNvPicPr preferRelativeResize="0"/>
          <p:nvPr/>
        </p:nvPicPr>
        <p:blipFill>
          <a:blip r:embed="rId5">
            <a:alphaModFix/>
          </a:blip>
          <a:stretch>
            <a:fillRect/>
          </a:stretch>
        </p:blipFill>
        <p:spPr>
          <a:xfrm>
            <a:off x="5507575" y="1848350"/>
            <a:ext cx="1612926" cy="2720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John Sawyer</a:t>
            </a:r>
            <a:endParaRPr sz="2400"/>
          </a:p>
        </p:txBody>
      </p:sp>
      <p:sp>
        <p:nvSpPr>
          <p:cNvPr id="140" name="Google Shape;140;p23"/>
          <p:cNvSpPr txBox="1"/>
          <p:nvPr>
            <p:ph idx="1" type="body"/>
          </p:nvPr>
        </p:nvSpPr>
        <p:spPr>
          <a:xfrm>
            <a:off x="311700" y="1254625"/>
            <a:ext cx="44145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University of Wisconsin-River Falls REU</a:t>
            </a:r>
            <a:endParaRPr>
              <a:solidFill>
                <a:srgbClr val="000000"/>
              </a:solidFill>
            </a:endParaRPr>
          </a:p>
          <a:p>
            <a:pPr indent="0" lvl="0" marL="0" rtl="0" algn="l">
              <a:spcBef>
                <a:spcPts val="1600"/>
              </a:spcBef>
              <a:spcAft>
                <a:spcPts val="0"/>
              </a:spcAft>
              <a:buNone/>
            </a:pPr>
            <a:r>
              <a:rPr lang="en">
                <a:solidFill>
                  <a:srgbClr val="CC0000"/>
                </a:solidFill>
              </a:rPr>
              <a:t> </a:t>
            </a:r>
            <a:r>
              <a:rPr lang="en">
                <a:solidFill>
                  <a:srgbClr val="000000"/>
                </a:solidFill>
              </a:rPr>
              <a:t>Northeast Wisconsin Technical College</a:t>
            </a:r>
            <a:endParaRPr>
              <a:solidFill>
                <a:srgbClr val="000000"/>
              </a:solidFill>
            </a:endParaRPr>
          </a:p>
          <a:p>
            <a:pPr indent="0" lvl="0" marL="0" rtl="0" algn="ctr">
              <a:spcBef>
                <a:spcPts val="1600"/>
              </a:spcBef>
              <a:spcAft>
                <a:spcPts val="0"/>
              </a:spcAft>
              <a:buNone/>
            </a:pPr>
            <a:r>
              <a:rPr lang="en">
                <a:solidFill>
                  <a:srgbClr val="CC0000"/>
                </a:solidFill>
              </a:rPr>
              <a:t> </a:t>
            </a:r>
            <a:r>
              <a:rPr lang="en">
                <a:solidFill>
                  <a:srgbClr val="000000"/>
                </a:solidFill>
              </a:rPr>
              <a:t>Gills Rock, WI</a:t>
            </a:r>
            <a:endParaRPr>
              <a:solidFill>
                <a:srgbClr val="000000"/>
              </a:solidFill>
            </a:endParaRPr>
          </a:p>
          <a:p>
            <a:pPr indent="0" lvl="0" marL="0" rtl="0" algn="ctr">
              <a:spcBef>
                <a:spcPts val="1600"/>
              </a:spcBef>
              <a:spcAft>
                <a:spcPts val="1600"/>
              </a:spcAft>
              <a:buNone/>
            </a:pPr>
            <a:r>
              <a:rPr lang="en">
                <a:solidFill>
                  <a:srgbClr val="000000"/>
                </a:solidFill>
              </a:rPr>
              <a:t>Not fun fact about me: my older sisters once broke my collarbone when I was five years old</a:t>
            </a:r>
            <a:endParaRPr>
              <a:solidFill>
                <a:srgbClr val="000000"/>
              </a:solidFill>
            </a:endParaRPr>
          </a:p>
        </p:txBody>
      </p:sp>
      <p:pic>
        <p:nvPicPr>
          <p:cNvPr id="141" name="Google Shape;141;p23"/>
          <p:cNvPicPr preferRelativeResize="0"/>
          <p:nvPr/>
        </p:nvPicPr>
        <p:blipFill>
          <a:blip r:embed="rId3">
            <a:alphaModFix/>
          </a:blip>
          <a:stretch>
            <a:fillRect/>
          </a:stretch>
        </p:blipFill>
        <p:spPr>
          <a:xfrm>
            <a:off x="4726175" y="394325"/>
            <a:ext cx="3842751" cy="4226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311700" y="21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Investigating long delay after pulses</a:t>
            </a:r>
            <a:endParaRPr/>
          </a:p>
        </p:txBody>
      </p:sp>
      <p:sp>
        <p:nvSpPr>
          <p:cNvPr id="147" name="Google Shape;147;p24"/>
          <p:cNvSpPr txBox="1"/>
          <p:nvPr>
            <p:ph idx="1" type="body"/>
          </p:nvPr>
        </p:nvSpPr>
        <p:spPr>
          <a:xfrm>
            <a:off x="311700" y="3305300"/>
            <a:ext cx="8520600" cy="950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Unsure of what causes these pulses</a:t>
            </a:r>
            <a:endParaRPr/>
          </a:p>
          <a:p>
            <a:pPr indent="-342900" lvl="0" marL="457200" rtl="0" algn="l">
              <a:spcBef>
                <a:spcPts val="0"/>
              </a:spcBef>
              <a:spcAft>
                <a:spcPts val="0"/>
              </a:spcAft>
              <a:buSzPts val="1800"/>
              <a:buChar char="●"/>
            </a:pPr>
            <a:r>
              <a:rPr lang="en"/>
              <a:t>But we do know: </a:t>
            </a:r>
            <a:endParaRPr/>
          </a:p>
          <a:p>
            <a:pPr indent="-317500" lvl="1" marL="914400" rtl="0" algn="l">
              <a:spcBef>
                <a:spcPts val="0"/>
              </a:spcBef>
              <a:spcAft>
                <a:spcPts val="0"/>
              </a:spcAft>
              <a:buSzPts val="1400"/>
              <a:buChar char="○"/>
            </a:pPr>
            <a:r>
              <a:rPr lang="en"/>
              <a:t>they occur ~100𝜇s after main pulse</a:t>
            </a:r>
            <a:endParaRPr/>
          </a:p>
          <a:p>
            <a:pPr indent="-317500" lvl="1" marL="914400" rtl="0" algn="l">
              <a:spcBef>
                <a:spcPts val="0"/>
              </a:spcBef>
              <a:spcAft>
                <a:spcPts val="0"/>
              </a:spcAft>
              <a:buSzPts val="1400"/>
              <a:buChar char="○"/>
            </a:pPr>
            <a:r>
              <a:rPr lang="en"/>
              <a:t>Observed in some PMTs, but not others</a:t>
            </a:r>
            <a:endParaRPr/>
          </a:p>
          <a:p>
            <a:pPr indent="-317500" lvl="1" marL="914400" rtl="0" algn="l">
              <a:spcBef>
                <a:spcPts val="0"/>
              </a:spcBef>
              <a:spcAft>
                <a:spcPts val="0"/>
              </a:spcAft>
              <a:buSzPts val="1400"/>
              <a:buChar char="○"/>
            </a:pPr>
            <a:r>
              <a:rPr lang="en"/>
              <a:t>Plan to build a pico-second pulser to test multiple PMTs</a:t>
            </a:r>
            <a:endParaRPr/>
          </a:p>
        </p:txBody>
      </p:sp>
      <p:pic>
        <p:nvPicPr>
          <p:cNvPr id="148" name="Google Shape;148;p24"/>
          <p:cNvPicPr preferRelativeResize="0"/>
          <p:nvPr/>
        </p:nvPicPr>
        <p:blipFill>
          <a:blip r:embed="rId3">
            <a:alphaModFix/>
          </a:blip>
          <a:stretch>
            <a:fillRect/>
          </a:stretch>
        </p:blipFill>
        <p:spPr>
          <a:xfrm>
            <a:off x="359925" y="899674"/>
            <a:ext cx="5062288" cy="2115250"/>
          </a:xfrm>
          <a:prstGeom prst="rect">
            <a:avLst/>
          </a:prstGeom>
          <a:noFill/>
          <a:ln>
            <a:noFill/>
          </a:ln>
        </p:spPr>
      </p:pic>
      <p:sp>
        <p:nvSpPr>
          <p:cNvPr id="149" name="Google Shape;149;p24"/>
          <p:cNvSpPr txBox="1"/>
          <p:nvPr/>
        </p:nvSpPr>
        <p:spPr>
          <a:xfrm>
            <a:off x="1546050" y="3014925"/>
            <a:ext cx="2113200" cy="2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(Credit: Paolo Desiati et al)</a:t>
            </a:r>
            <a:endParaRPr sz="1000"/>
          </a:p>
        </p:txBody>
      </p:sp>
      <p:pic>
        <p:nvPicPr>
          <p:cNvPr id="150" name="Google Shape;150;p24"/>
          <p:cNvPicPr preferRelativeResize="0"/>
          <p:nvPr/>
        </p:nvPicPr>
        <p:blipFill>
          <a:blip r:embed="rId4">
            <a:alphaModFix/>
          </a:blip>
          <a:stretch>
            <a:fillRect/>
          </a:stretch>
        </p:blipFill>
        <p:spPr>
          <a:xfrm>
            <a:off x="5934325" y="1651750"/>
            <a:ext cx="2897974" cy="2603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5"/>
          <p:cNvSpPr txBox="1"/>
          <p:nvPr>
            <p:ph type="title"/>
          </p:nvPr>
        </p:nvSpPr>
        <p:spPr>
          <a:xfrm>
            <a:off x="462025" y="369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Assembly of a </a:t>
            </a:r>
            <a:r>
              <a:rPr lang="en"/>
              <a:t>pico-second</a:t>
            </a:r>
            <a:r>
              <a:rPr lang="en"/>
              <a:t> light pulser</a:t>
            </a:r>
            <a:endParaRPr/>
          </a:p>
        </p:txBody>
      </p:sp>
      <p:sp>
        <p:nvSpPr>
          <p:cNvPr id="156" name="Google Shape;156;p25"/>
          <p:cNvSpPr txBox="1"/>
          <p:nvPr>
            <p:ph idx="1" type="body"/>
          </p:nvPr>
        </p:nvSpPr>
        <p:spPr>
          <a:xfrm>
            <a:off x="311700" y="1152475"/>
            <a:ext cx="4445100" cy="275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But </a:t>
            </a:r>
            <a:r>
              <a:rPr lang="en">
                <a:solidFill>
                  <a:srgbClr val="000000"/>
                </a:solidFill>
              </a:rPr>
              <a:t>Why?</a:t>
            </a:r>
            <a:endParaRPr>
              <a:solidFill>
                <a:srgbClr val="000000"/>
              </a:solidFill>
            </a:endParaRPr>
          </a:p>
          <a:p>
            <a:pPr indent="-342900" lvl="0" marL="457200" rtl="0" algn="l">
              <a:lnSpc>
                <a:spcPct val="150000"/>
              </a:lnSpc>
              <a:spcBef>
                <a:spcPts val="1600"/>
              </a:spcBef>
              <a:spcAft>
                <a:spcPts val="0"/>
              </a:spcAft>
              <a:buClr>
                <a:srgbClr val="000000"/>
              </a:buClr>
              <a:buSzPts val="1800"/>
              <a:buChar char="●"/>
            </a:pPr>
            <a:r>
              <a:rPr lang="en">
                <a:solidFill>
                  <a:srgbClr val="000000"/>
                </a:solidFill>
              </a:rPr>
              <a:t>Illuminate the cause of the long delay after-pulses by testing various PMTs </a:t>
            </a:r>
            <a:endParaRPr>
              <a:solidFill>
                <a:srgbClr val="000000"/>
              </a:solidFill>
            </a:endParaRPr>
          </a:p>
          <a:p>
            <a:pPr indent="-342900" lvl="0" marL="457200" rtl="0" algn="l">
              <a:lnSpc>
                <a:spcPct val="150000"/>
              </a:lnSpc>
              <a:spcBef>
                <a:spcPts val="0"/>
              </a:spcBef>
              <a:spcAft>
                <a:spcPts val="0"/>
              </a:spcAft>
              <a:buClr>
                <a:srgbClr val="000000"/>
              </a:buClr>
              <a:buSzPts val="1800"/>
              <a:buChar char="●"/>
            </a:pPr>
            <a:r>
              <a:rPr lang="en">
                <a:solidFill>
                  <a:schemeClr val="dk1"/>
                </a:solidFill>
              </a:rPr>
              <a:t>Improve the calibration of the PMTs</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For science!</a:t>
            </a:r>
            <a:endParaRPr>
              <a:solidFill>
                <a:schemeClr val="dk1"/>
              </a:solidFill>
            </a:endParaRPr>
          </a:p>
        </p:txBody>
      </p:sp>
      <p:sp>
        <p:nvSpPr>
          <p:cNvPr id="157" name="Google Shape;157;p25"/>
          <p:cNvSpPr txBox="1"/>
          <p:nvPr/>
        </p:nvSpPr>
        <p:spPr>
          <a:xfrm>
            <a:off x="4058950" y="4552900"/>
            <a:ext cx="1567800" cy="1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5"/>
          <p:cNvSpPr txBox="1"/>
          <p:nvPr/>
        </p:nvSpPr>
        <p:spPr>
          <a:xfrm>
            <a:off x="6185075" y="4713975"/>
            <a:ext cx="24162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25"/>
          <p:cNvPicPr preferRelativeResize="0"/>
          <p:nvPr/>
        </p:nvPicPr>
        <p:blipFill>
          <a:blip r:embed="rId3">
            <a:alphaModFix/>
          </a:blip>
          <a:stretch>
            <a:fillRect/>
          </a:stretch>
        </p:blipFill>
        <p:spPr>
          <a:xfrm>
            <a:off x="5779175" y="845900"/>
            <a:ext cx="2743200" cy="2305050"/>
          </a:xfrm>
          <a:prstGeom prst="rect">
            <a:avLst/>
          </a:prstGeom>
          <a:noFill/>
          <a:ln>
            <a:noFill/>
          </a:ln>
        </p:spPr>
      </p:pic>
      <p:pic>
        <p:nvPicPr>
          <p:cNvPr id="160" name="Google Shape;160;p25"/>
          <p:cNvPicPr preferRelativeResize="0"/>
          <p:nvPr/>
        </p:nvPicPr>
        <p:blipFill>
          <a:blip r:embed="rId4">
            <a:alphaModFix/>
          </a:blip>
          <a:stretch>
            <a:fillRect/>
          </a:stretch>
        </p:blipFill>
        <p:spPr>
          <a:xfrm>
            <a:off x="2254950" y="2856475"/>
            <a:ext cx="4285500" cy="2168925"/>
          </a:xfrm>
          <a:prstGeom prst="rect">
            <a:avLst/>
          </a:prstGeom>
          <a:noFill/>
          <a:ln>
            <a:noFill/>
          </a:ln>
        </p:spPr>
      </p:pic>
      <p:sp>
        <p:nvSpPr>
          <p:cNvPr id="161" name="Google Shape;161;p25"/>
          <p:cNvSpPr txBox="1"/>
          <p:nvPr/>
        </p:nvSpPr>
        <p:spPr>
          <a:xfrm>
            <a:off x="6679050" y="3150950"/>
            <a:ext cx="2050800" cy="9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Image credits and pulser design: M. Rongen and M. Schaufel 2018 JINST 13 P06002</a:t>
            </a: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623400" y="469825"/>
            <a:ext cx="297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Times New Roman"/>
                <a:ea typeface="Times New Roman"/>
                <a:cs typeface="Times New Roman"/>
                <a:sym typeface="Times New Roman"/>
              </a:rPr>
              <a:t>Harsha Jain</a:t>
            </a:r>
            <a:endParaRPr sz="3600">
              <a:latin typeface="Times New Roman"/>
              <a:ea typeface="Times New Roman"/>
              <a:cs typeface="Times New Roman"/>
              <a:sym typeface="Times New Roman"/>
            </a:endParaRPr>
          </a:p>
        </p:txBody>
      </p:sp>
      <p:sp>
        <p:nvSpPr>
          <p:cNvPr id="64" name="Google Shape;64;p14"/>
          <p:cNvSpPr txBox="1"/>
          <p:nvPr>
            <p:ph idx="1" type="body"/>
          </p:nvPr>
        </p:nvSpPr>
        <p:spPr>
          <a:xfrm>
            <a:off x="148725" y="1416425"/>
            <a:ext cx="3445500" cy="34164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lang="en" sz="2000">
                <a:solidFill>
                  <a:schemeClr val="dk1"/>
                </a:solidFill>
                <a:latin typeface="Times New Roman"/>
                <a:ea typeface="Times New Roman"/>
                <a:cs typeface="Times New Roman"/>
                <a:sym typeface="Times New Roman"/>
              </a:rPr>
              <a:t>REU at University of Wisconsin River Falls</a:t>
            </a:r>
            <a:endParaRPr sz="2000">
              <a:solidFill>
                <a:schemeClr val="dk1"/>
              </a:solidFill>
              <a:latin typeface="Times New Roman"/>
              <a:ea typeface="Times New Roman"/>
              <a:cs typeface="Times New Roman"/>
              <a:sym typeface="Times New Roman"/>
            </a:endParaRPr>
          </a:p>
          <a:p>
            <a:pPr indent="457200" lvl="0" marL="0" rtl="0" algn="l">
              <a:lnSpc>
                <a:spcPct val="10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457200" lvl="0" marL="0" rtl="0" algn="l">
              <a:lnSpc>
                <a:spcPct val="100000"/>
              </a:lnSpc>
              <a:spcBef>
                <a:spcPts val="0"/>
              </a:spcBef>
              <a:spcAft>
                <a:spcPts val="0"/>
              </a:spcAft>
              <a:buNone/>
            </a:pPr>
            <a:r>
              <a:rPr lang="en" sz="2000">
                <a:solidFill>
                  <a:schemeClr val="dk1"/>
                </a:solidFill>
                <a:latin typeface="Times New Roman"/>
                <a:ea typeface="Times New Roman"/>
                <a:cs typeface="Times New Roman"/>
                <a:sym typeface="Times New Roman"/>
              </a:rPr>
              <a:t>University of Connecticut</a:t>
            </a:r>
            <a:endParaRPr sz="2000">
              <a:solidFill>
                <a:schemeClr val="dk1"/>
              </a:solidFill>
              <a:latin typeface="Times New Roman"/>
              <a:ea typeface="Times New Roman"/>
              <a:cs typeface="Times New Roman"/>
              <a:sym typeface="Times New Roman"/>
            </a:endParaRPr>
          </a:p>
          <a:p>
            <a:pPr indent="457200" lvl="0" marL="0" rtl="0" algn="l">
              <a:lnSpc>
                <a:spcPct val="15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457200" lvl="0" marL="0" rtl="0" algn="l">
              <a:lnSpc>
                <a:spcPct val="150000"/>
              </a:lnSpc>
              <a:spcBef>
                <a:spcPts val="0"/>
              </a:spcBef>
              <a:spcAft>
                <a:spcPts val="0"/>
              </a:spcAft>
              <a:buClr>
                <a:schemeClr val="dk1"/>
              </a:buClr>
              <a:buSzPts val="1100"/>
              <a:buFont typeface="Arial"/>
              <a:buNone/>
            </a:pPr>
            <a:r>
              <a:rPr lang="en" sz="2000">
                <a:solidFill>
                  <a:schemeClr val="dk1"/>
                </a:solidFill>
                <a:latin typeface="Times New Roman"/>
                <a:ea typeface="Times New Roman"/>
                <a:cs typeface="Times New Roman"/>
                <a:sym typeface="Times New Roman"/>
              </a:rPr>
              <a:t>Riverside, Connecticut</a:t>
            </a:r>
            <a:endParaRPr sz="2000"/>
          </a:p>
          <a:p>
            <a:pPr indent="0" lvl="0" marL="0" rtl="0" algn="l">
              <a:spcBef>
                <a:spcPts val="0"/>
              </a:spcBef>
              <a:spcAft>
                <a:spcPts val="1600"/>
              </a:spcAft>
              <a:buNone/>
            </a:pPr>
            <a:r>
              <a:t/>
            </a:r>
            <a:endParaRPr/>
          </a:p>
        </p:txBody>
      </p:sp>
      <p:pic>
        <p:nvPicPr>
          <p:cNvPr id="65" name="Google Shape;65;p14"/>
          <p:cNvPicPr preferRelativeResize="0"/>
          <p:nvPr/>
        </p:nvPicPr>
        <p:blipFill>
          <a:blip r:embed="rId3">
            <a:alphaModFix/>
          </a:blip>
          <a:stretch>
            <a:fillRect/>
          </a:stretch>
        </p:blipFill>
        <p:spPr>
          <a:xfrm>
            <a:off x="3706488" y="698425"/>
            <a:ext cx="2493026" cy="3324024"/>
          </a:xfrm>
          <a:prstGeom prst="rect">
            <a:avLst/>
          </a:prstGeom>
          <a:noFill/>
          <a:ln>
            <a:noFill/>
          </a:ln>
        </p:spPr>
      </p:pic>
      <p:pic>
        <p:nvPicPr>
          <p:cNvPr id="66" name="Google Shape;66;p14"/>
          <p:cNvPicPr preferRelativeResize="0"/>
          <p:nvPr/>
        </p:nvPicPr>
        <p:blipFill rotWithShape="1">
          <a:blip r:embed="rId4">
            <a:alphaModFix/>
          </a:blip>
          <a:srcRect b="0" l="-3918" r="18725" t="0"/>
          <a:stretch/>
        </p:blipFill>
        <p:spPr>
          <a:xfrm>
            <a:off x="6011050" y="698425"/>
            <a:ext cx="2746600" cy="1805075"/>
          </a:xfrm>
          <a:prstGeom prst="rect">
            <a:avLst/>
          </a:prstGeom>
          <a:noFill/>
          <a:ln>
            <a:noFill/>
          </a:ln>
        </p:spPr>
      </p:pic>
      <p:pic>
        <p:nvPicPr>
          <p:cNvPr id="67" name="Google Shape;67;p14"/>
          <p:cNvPicPr preferRelativeResize="0"/>
          <p:nvPr/>
        </p:nvPicPr>
        <p:blipFill rotWithShape="1">
          <a:blip r:embed="rId5">
            <a:alphaModFix/>
          </a:blip>
          <a:srcRect b="15576" l="0" r="0" t="0"/>
          <a:stretch/>
        </p:blipFill>
        <p:spPr>
          <a:xfrm>
            <a:off x="6140713" y="2351100"/>
            <a:ext cx="2639680" cy="1671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Times New Roman"/>
                <a:ea typeface="Times New Roman"/>
                <a:cs typeface="Times New Roman"/>
                <a:sym typeface="Times New Roman"/>
              </a:rPr>
              <a:t>IceCube-Gen2</a:t>
            </a:r>
            <a:endParaRPr sz="3600">
              <a:latin typeface="Times New Roman"/>
              <a:ea typeface="Times New Roman"/>
              <a:cs typeface="Times New Roman"/>
              <a:sym typeface="Times New Roman"/>
            </a:endParaRPr>
          </a:p>
        </p:txBody>
      </p:sp>
      <p:sp>
        <p:nvSpPr>
          <p:cNvPr id="73" name="Google Shape;73;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4" name="Google Shape;74;p15"/>
          <p:cNvPicPr preferRelativeResize="0"/>
          <p:nvPr/>
        </p:nvPicPr>
        <p:blipFill>
          <a:blip r:embed="rId3">
            <a:alphaModFix/>
          </a:blip>
          <a:stretch>
            <a:fillRect/>
          </a:stretch>
        </p:blipFill>
        <p:spPr>
          <a:xfrm>
            <a:off x="788225" y="1285075"/>
            <a:ext cx="3888874" cy="3352500"/>
          </a:xfrm>
          <a:prstGeom prst="rect">
            <a:avLst/>
          </a:prstGeom>
          <a:noFill/>
          <a:ln>
            <a:noFill/>
          </a:ln>
        </p:spPr>
      </p:pic>
      <p:pic>
        <p:nvPicPr>
          <p:cNvPr id="75" name="Google Shape;75;p15"/>
          <p:cNvPicPr preferRelativeResize="0"/>
          <p:nvPr/>
        </p:nvPicPr>
        <p:blipFill rotWithShape="1">
          <a:blip r:embed="rId4">
            <a:alphaModFix/>
          </a:blip>
          <a:srcRect b="2276" l="1681" r="0" t="0"/>
          <a:stretch/>
        </p:blipFill>
        <p:spPr>
          <a:xfrm>
            <a:off x="5002350" y="1641475"/>
            <a:ext cx="3551150" cy="3013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txBox="1"/>
          <p:nvPr/>
        </p:nvSpPr>
        <p:spPr>
          <a:xfrm>
            <a:off x="3889550" y="301875"/>
            <a:ext cx="4528200" cy="60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Gen-2 Triggers </a:t>
            </a:r>
            <a:endParaRPr sz="3000">
              <a:latin typeface="Times New Roman"/>
              <a:ea typeface="Times New Roman"/>
              <a:cs typeface="Times New Roman"/>
              <a:sym typeface="Times New Roman"/>
            </a:endParaRPr>
          </a:p>
        </p:txBody>
      </p:sp>
      <p:pic>
        <p:nvPicPr>
          <p:cNvPr id="81" name="Google Shape;81;p16"/>
          <p:cNvPicPr preferRelativeResize="0"/>
          <p:nvPr/>
        </p:nvPicPr>
        <p:blipFill>
          <a:blip r:embed="rId3">
            <a:alphaModFix/>
          </a:blip>
          <a:stretch>
            <a:fillRect/>
          </a:stretch>
        </p:blipFill>
        <p:spPr>
          <a:xfrm>
            <a:off x="152400" y="301875"/>
            <a:ext cx="3737150" cy="2968424"/>
          </a:xfrm>
          <a:prstGeom prst="rect">
            <a:avLst/>
          </a:prstGeom>
          <a:noFill/>
          <a:ln>
            <a:noFill/>
          </a:ln>
        </p:spPr>
      </p:pic>
      <p:sp>
        <p:nvSpPr>
          <p:cNvPr id="82" name="Google Shape;82;p16"/>
          <p:cNvSpPr txBox="1"/>
          <p:nvPr/>
        </p:nvSpPr>
        <p:spPr>
          <a:xfrm>
            <a:off x="292275" y="3736925"/>
            <a:ext cx="3381900" cy="8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rgbClr val="333333"/>
                </a:solidFill>
                <a:highlight>
                  <a:srgbClr val="FFFFFF"/>
                </a:highlight>
              </a:rPr>
              <a:t>A possible IceCube-Gen2 configuration. IceCube, in red, and the infill subdetector DeepCore, in green, show the current configuration. The blue volume shows the full instrumented next-generation detector, with PINGU displayed in grey as a denser infill extension within DeepCore.</a:t>
            </a:r>
            <a:endParaRPr/>
          </a:p>
        </p:txBody>
      </p:sp>
      <p:pic>
        <p:nvPicPr>
          <p:cNvPr id="83" name="Google Shape;83;p16"/>
          <p:cNvPicPr preferRelativeResize="0"/>
          <p:nvPr/>
        </p:nvPicPr>
        <p:blipFill>
          <a:blip r:embed="rId4">
            <a:alphaModFix/>
          </a:blip>
          <a:stretch>
            <a:fillRect/>
          </a:stretch>
        </p:blipFill>
        <p:spPr>
          <a:xfrm>
            <a:off x="5390625" y="905775"/>
            <a:ext cx="2094334" cy="3932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7"/>
          <p:cNvSpPr txBox="1"/>
          <p:nvPr>
            <p:ph idx="1" type="body"/>
          </p:nvPr>
        </p:nvSpPr>
        <p:spPr>
          <a:xfrm>
            <a:off x="311700" y="187425"/>
            <a:ext cx="8520600" cy="3416400"/>
          </a:xfrm>
          <a:prstGeom prst="rect">
            <a:avLst/>
          </a:prstGeom>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rPr lang="en" sz="3600">
                <a:solidFill>
                  <a:schemeClr val="dk1"/>
                </a:solidFill>
                <a:latin typeface="Times New Roman"/>
                <a:ea typeface="Times New Roman"/>
                <a:cs typeface="Times New Roman"/>
                <a:sym typeface="Times New Roman"/>
              </a:rPr>
              <a:t>Natalie Jones</a:t>
            </a:r>
            <a:endParaRPr sz="2400">
              <a:solidFill>
                <a:schemeClr val="dk1"/>
              </a:solidFill>
              <a:latin typeface="Times New Roman"/>
              <a:ea typeface="Times New Roman"/>
              <a:cs typeface="Times New Roman"/>
              <a:sym typeface="Times New Roman"/>
            </a:endParaRPr>
          </a:p>
          <a:p>
            <a:pPr indent="457200" lvl="0" marL="0" rtl="0" algn="l">
              <a:lnSpc>
                <a:spcPct val="150000"/>
              </a:lnSpc>
              <a:spcBef>
                <a:spcPts val="0"/>
              </a:spcBef>
              <a:spcAft>
                <a:spcPts val="0"/>
              </a:spcAft>
              <a:buNone/>
            </a:pPr>
            <a:r>
              <a:rPr lang="en" sz="2000">
                <a:solidFill>
                  <a:schemeClr val="dk1"/>
                </a:solidFill>
                <a:latin typeface="Times New Roman"/>
                <a:ea typeface="Times New Roman"/>
                <a:cs typeface="Times New Roman"/>
                <a:sym typeface="Times New Roman"/>
              </a:rPr>
              <a:t>REU at University of Wisconsin - River Falls</a:t>
            </a:r>
            <a:endParaRPr sz="2000">
              <a:solidFill>
                <a:schemeClr val="dk1"/>
              </a:solidFill>
              <a:latin typeface="Times New Roman"/>
              <a:ea typeface="Times New Roman"/>
              <a:cs typeface="Times New Roman"/>
              <a:sym typeface="Times New Roman"/>
            </a:endParaRPr>
          </a:p>
          <a:p>
            <a:pPr indent="457200" lvl="0" marL="0" rtl="0" algn="l">
              <a:lnSpc>
                <a:spcPct val="150000"/>
              </a:lnSpc>
              <a:spcBef>
                <a:spcPts val="0"/>
              </a:spcBef>
              <a:spcAft>
                <a:spcPts val="0"/>
              </a:spcAft>
              <a:buNone/>
            </a:pPr>
            <a:r>
              <a:rPr lang="en" sz="2000">
                <a:solidFill>
                  <a:schemeClr val="dk1"/>
                </a:solidFill>
                <a:latin typeface="Times New Roman"/>
                <a:ea typeface="Times New Roman"/>
                <a:cs typeface="Times New Roman"/>
                <a:sym typeface="Times New Roman"/>
              </a:rPr>
              <a:t>UC Berkeley</a:t>
            </a:r>
            <a:endParaRPr sz="2000">
              <a:solidFill>
                <a:schemeClr val="dk1"/>
              </a:solidFill>
              <a:latin typeface="Times New Roman"/>
              <a:ea typeface="Times New Roman"/>
              <a:cs typeface="Times New Roman"/>
              <a:sym typeface="Times New Roman"/>
            </a:endParaRPr>
          </a:p>
          <a:p>
            <a:pPr indent="457200" lvl="0" marL="0" rtl="0" algn="l">
              <a:lnSpc>
                <a:spcPct val="150000"/>
              </a:lnSpc>
              <a:spcBef>
                <a:spcPts val="0"/>
              </a:spcBef>
              <a:spcAft>
                <a:spcPts val="0"/>
              </a:spcAft>
              <a:buNone/>
            </a:pPr>
            <a:r>
              <a:rPr lang="en" sz="2000">
                <a:solidFill>
                  <a:schemeClr val="dk1"/>
                </a:solidFill>
                <a:latin typeface="Times New Roman"/>
                <a:ea typeface="Times New Roman"/>
                <a:cs typeface="Times New Roman"/>
                <a:sym typeface="Times New Roman"/>
              </a:rPr>
              <a:t>Marin County, CA</a:t>
            </a:r>
            <a:endParaRPr sz="2000"/>
          </a:p>
        </p:txBody>
      </p:sp>
      <p:pic>
        <p:nvPicPr>
          <p:cNvPr id="89" name="Google Shape;89;p17"/>
          <p:cNvPicPr preferRelativeResize="0"/>
          <p:nvPr/>
        </p:nvPicPr>
        <p:blipFill>
          <a:blip r:embed="rId3">
            <a:alphaModFix/>
          </a:blip>
          <a:stretch>
            <a:fillRect/>
          </a:stretch>
        </p:blipFill>
        <p:spPr>
          <a:xfrm>
            <a:off x="6641600" y="765375"/>
            <a:ext cx="2190701" cy="3028948"/>
          </a:xfrm>
          <a:prstGeom prst="rect">
            <a:avLst/>
          </a:prstGeom>
          <a:noFill/>
          <a:ln>
            <a:noFill/>
          </a:ln>
        </p:spPr>
      </p:pic>
      <p:pic>
        <p:nvPicPr>
          <p:cNvPr id="90" name="Google Shape;90;p17"/>
          <p:cNvPicPr preferRelativeResize="0"/>
          <p:nvPr/>
        </p:nvPicPr>
        <p:blipFill rotWithShape="1">
          <a:blip r:embed="rId4">
            <a:alphaModFix/>
          </a:blip>
          <a:srcRect b="11215" l="0" r="0" t="12594"/>
          <a:stretch/>
        </p:blipFill>
        <p:spPr>
          <a:xfrm>
            <a:off x="4110350" y="1885950"/>
            <a:ext cx="2333001" cy="3028951"/>
          </a:xfrm>
          <a:prstGeom prst="rect">
            <a:avLst/>
          </a:prstGeom>
          <a:noFill/>
          <a:ln>
            <a:noFill/>
          </a:ln>
        </p:spPr>
      </p:pic>
      <p:pic>
        <p:nvPicPr>
          <p:cNvPr id="91" name="Google Shape;91;p17"/>
          <p:cNvPicPr preferRelativeResize="0"/>
          <p:nvPr/>
        </p:nvPicPr>
        <p:blipFill>
          <a:blip r:embed="rId5">
            <a:alphaModFix/>
          </a:blip>
          <a:stretch>
            <a:fillRect/>
          </a:stretch>
        </p:blipFill>
        <p:spPr>
          <a:xfrm>
            <a:off x="335150" y="2571750"/>
            <a:ext cx="3576950" cy="2228850"/>
          </a:xfrm>
          <a:prstGeom prst="rect">
            <a:avLst/>
          </a:prstGeom>
          <a:noFill/>
          <a:ln>
            <a:noFill/>
          </a:ln>
        </p:spPr>
      </p:pic>
      <p:sp>
        <p:nvSpPr>
          <p:cNvPr id="92" name="Google Shape;92;p17"/>
          <p:cNvSpPr txBox="1"/>
          <p:nvPr/>
        </p:nvSpPr>
        <p:spPr>
          <a:xfrm>
            <a:off x="6641600" y="4000500"/>
            <a:ext cx="2333100" cy="8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orsiva"/>
                <a:ea typeface="Corsiva"/>
                <a:cs typeface="Corsiva"/>
                <a:sym typeface="Corsiva"/>
              </a:rPr>
              <a:t>Obvious </a:t>
            </a:r>
            <a:r>
              <a:rPr b="1" lang="en" sz="1800">
                <a:latin typeface="Corsiva"/>
                <a:ea typeface="Corsiva"/>
                <a:cs typeface="Corsiva"/>
                <a:sym typeface="Corsiva"/>
              </a:rPr>
              <a:t>fact: I love my dog (his name is Winston)</a:t>
            </a:r>
            <a:endParaRPr b="1" sz="1800">
              <a:latin typeface="Corsiva"/>
              <a:ea typeface="Corsiva"/>
              <a:cs typeface="Corsiva"/>
              <a:sym typeface="Corsi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8"/>
          <p:cNvSpPr txBox="1"/>
          <p:nvPr>
            <p:ph idx="1" type="subTitle"/>
          </p:nvPr>
        </p:nvSpPr>
        <p:spPr>
          <a:xfrm>
            <a:off x="470850" y="282750"/>
            <a:ext cx="4882200" cy="208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600">
                <a:solidFill>
                  <a:schemeClr val="dk1"/>
                </a:solidFill>
                <a:latin typeface="Times New Roman"/>
                <a:ea typeface="Times New Roman"/>
                <a:cs typeface="Times New Roman"/>
                <a:sym typeface="Times New Roman"/>
              </a:rPr>
              <a:t>Measuring the Properties of the Ice in Gen 2</a:t>
            </a:r>
            <a:endParaRPr sz="2400">
              <a:solidFill>
                <a:srgbClr val="24292E"/>
              </a:solidFill>
              <a:highlight>
                <a:srgbClr val="FFFFFF"/>
              </a:highlight>
              <a:latin typeface="Times New Roman"/>
              <a:ea typeface="Times New Roman"/>
              <a:cs typeface="Times New Roman"/>
              <a:sym typeface="Times New Roman"/>
            </a:endParaRPr>
          </a:p>
          <a:p>
            <a:pPr indent="457200" lvl="0" marL="0" rtl="0" algn="l">
              <a:lnSpc>
                <a:spcPct val="115000"/>
              </a:lnSpc>
              <a:spcBef>
                <a:spcPts val="0"/>
              </a:spcBef>
              <a:spcAft>
                <a:spcPts val="0"/>
              </a:spcAft>
              <a:buNone/>
            </a:pPr>
            <a:r>
              <a:t/>
            </a:r>
            <a:endParaRPr sz="2400">
              <a:solidFill>
                <a:srgbClr val="24292E"/>
              </a:solidFill>
              <a:highlight>
                <a:srgbClr val="FFFFFF"/>
              </a:highlight>
              <a:latin typeface="Times New Roman"/>
              <a:ea typeface="Times New Roman"/>
              <a:cs typeface="Times New Roman"/>
              <a:sym typeface="Times New Roman"/>
            </a:endParaRPr>
          </a:p>
          <a:p>
            <a:pPr indent="457200" lvl="0" marL="0" rtl="0" algn="l">
              <a:lnSpc>
                <a:spcPct val="115000"/>
              </a:lnSpc>
              <a:spcBef>
                <a:spcPts val="0"/>
              </a:spcBef>
              <a:spcAft>
                <a:spcPts val="0"/>
              </a:spcAft>
              <a:buNone/>
            </a:pPr>
            <a:r>
              <a:rPr lang="en" sz="2400">
                <a:solidFill>
                  <a:srgbClr val="24292E"/>
                </a:solidFill>
                <a:highlight>
                  <a:srgbClr val="FFFFFF"/>
                </a:highlight>
                <a:latin typeface="Times New Roman"/>
                <a:ea typeface="Times New Roman"/>
                <a:cs typeface="Times New Roman"/>
                <a:sym typeface="Times New Roman"/>
              </a:rPr>
              <a:t>LED Flasher Board </a:t>
            </a:r>
            <a:r>
              <a:rPr b="1" lang="en" sz="2400">
                <a:solidFill>
                  <a:srgbClr val="78BC49"/>
                </a:solidFill>
                <a:highlight>
                  <a:srgbClr val="FFFFFF"/>
                </a:highlight>
                <a:latin typeface="Times New Roman"/>
                <a:ea typeface="Times New Roman"/>
                <a:cs typeface="Times New Roman"/>
                <a:sym typeface="Times New Roman"/>
              </a:rPr>
              <a:t>🗸</a:t>
            </a:r>
            <a:endParaRPr b="1" sz="2400">
              <a:solidFill>
                <a:srgbClr val="78BC49"/>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800">
                <a:solidFill>
                  <a:srgbClr val="24292E"/>
                </a:solidFill>
                <a:highlight>
                  <a:srgbClr val="FFFFFF"/>
                </a:highlight>
                <a:latin typeface="Times New Roman"/>
                <a:ea typeface="Times New Roman"/>
                <a:cs typeface="Times New Roman"/>
                <a:sym typeface="Times New Roman"/>
              </a:rPr>
              <a:t>Flashers fixed in place; DOM </a:t>
            </a:r>
            <a:endParaRPr sz="1800">
              <a:solidFill>
                <a:srgbClr val="24292E"/>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800">
                <a:solidFill>
                  <a:srgbClr val="24292E"/>
                </a:solidFill>
                <a:highlight>
                  <a:srgbClr val="FFFFFF"/>
                </a:highlight>
                <a:latin typeface="Times New Roman"/>
                <a:ea typeface="Times New Roman"/>
                <a:cs typeface="Times New Roman"/>
                <a:sym typeface="Times New Roman"/>
              </a:rPr>
              <a:t>orientation unknown.</a:t>
            </a:r>
            <a:endParaRPr sz="1800">
              <a:solidFill>
                <a:srgbClr val="24292E"/>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000">
              <a:solidFill>
                <a:srgbClr val="24292E"/>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2400">
                <a:solidFill>
                  <a:srgbClr val="24292E"/>
                </a:solidFill>
                <a:highlight>
                  <a:srgbClr val="FFFFFF"/>
                </a:highlight>
                <a:latin typeface="Times New Roman"/>
                <a:ea typeface="Times New Roman"/>
                <a:cs typeface="Times New Roman"/>
                <a:sym typeface="Times New Roman"/>
              </a:rPr>
              <a:t>Standard Candle  </a:t>
            </a:r>
            <a:r>
              <a:rPr b="1" lang="en" sz="2400">
                <a:solidFill>
                  <a:srgbClr val="78BC49"/>
                </a:solidFill>
                <a:highlight>
                  <a:srgbClr val="FFFFFF"/>
                </a:highlight>
                <a:latin typeface="Times New Roman"/>
                <a:ea typeface="Times New Roman"/>
                <a:cs typeface="Times New Roman"/>
                <a:sym typeface="Times New Roman"/>
              </a:rPr>
              <a:t>🗸</a:t>
            </a:r>
            <a:r>
              <a:rPr lang="en" sz="2400">
                <a:solidFill>
                  <a:srgbClr val="24292E"/>
                </a:solidFill>
                <a:highlight>
                  <a:srgbClr val="FFFFFF"/>
                </a:highlight>
                <a:latin typeface="Times New Roman"/>
                <a:ea typeface="Times New Roman"/>
                <a:cs typeface="Times New Roman"/>
                <a:sym typeface="Times New Roman"/>
              </a:rPr>
              <a:t> </a:t>
            </a:r>
            <a:r>
              <a:rPr lang="en" sz="2400">
                <a:solidFill>
                  <a:srgbClr val="24292E"/>
                </a:solidFill>
                <a:latin typeface="Times New Roman"/>
                <a:ea typeface="Times New Roman"/>
                <a:cs typeface="Times New Roman"/>
                <a:sym typeface="Times New Roman"/>
              </a:rPr>
              <a:t>(</a:t>
            </a:r>
            <a:r>
              <a:rPr lang="en" sz="2400">
                <a:solidFill>
                  <a:srgbClr val="000000"/>
                </a:solidFill>
                <a:latin typeface="Times New Roman"/>
                <a:ea typeface="Times New Roman"/>
                <a:cs typeface="Times New Roman"/>
                <a:sym typeface="Times New Roman"/>
              </a:rPr>
              <a:t>🕱)</a:t>
            </a:r>
            <a:endParaRPr sz="2400">
              <a:solidFill>
                <a:srgbClr val="000000"/>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b="1" sz="1000">
              <a:solidFill>
                <a:srgbClr val="78BC49"/>
              </a:solidFill>
              <a:highlight>
                <a:srgbClr val="FFFFFF"/>
              </a:highlight>
              <a:latin typeface="Times New Roman"/>
              <a:ea typeface="Times New Roman"/>
              <a:cs typeface="Times New Roman"/>
              <a:sym typeface="Times New Roman"/>
            </a:endParaRPr>
          </a:p>
          <a:p>
            <a:pPr indent="457200" lvl="0" marL="0" rtl="0" algn="l">
              <a:lnSpc>
                <a:spcPct val="115000"/>
              </a:lnSpc>
              <a:spcBef>
                <a:spcPts val="0"/>
              </a:spcBef>
              <a:spcAft>
                <a:spcPts val="0"/>
              </a:spcAft>
              <a:buNone/>
            </a:pPr>
            <a:r>
              <a:rPr lang="en" sz="2400">
                <a:solidFill>
                  <a:srgbClr val="24292E"/>
                </a:solidFill>
                <a:highlight>
                  <a:srgbClr val="FFFFFF"/>
                </a:highlight>
                <a:latin typeface="Times New Roman"/>
                <a:ea typeface="Times New Roman"/>
                <a:cs typeface="Times New Roman"/>
                <a:sym typeface="Times New Roman"/>
              </a:rPr>
              <a:t>Laser (pencil beam) </a:t>
            </a:r>
            <a:r>
              <a:rPr lang="en" sz="1800">
                <a:solidFill>
                  <a:srgbClr val="24292E"/>
                </a:solidFill>
                <a:highlight>
                  <a:srgbClr val="FFFFFF"/>
                </a:highlight>
                <a:latin typeface="Times New Roman"/>
                <a:ea typeface="Times New Roman"/>
                <a:cs typeface="Times New Roman"/>
                <a:sym typeface="Times New Roman"/>
              </a:rPr>
              <a:t>⭐</a:t>
            </a:r>
            <a:endParaRPr sz="1800">
              <a:solidFill>
                <a:srgbClr val="24292E"/>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800">
                <a:solidFill>
                  <a:srgbClr val="24292E"/>
                </a:solidFill>
                <a:highlight>
                  <a:srgbClr val="FFFFFF"/>
                </a:highlight>
                <a:latin typeface="Times New Roman"/>
                <a:ea typeface="Times New Roman"/>
                <a:cs typeface="Times New Roman"/>
                <a:sym typeface="Times New Roman"/>
              </a:rPr>
              <a:t>Should be able to move in all directions </a:t>
            </a:r>
            <a:endParaRPr sz="1800">
              <a:solidFill>
                <a:srgbClr val="24292E"/>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800">
                <a:solidFill>
                  <a:srgbClr val="24292E"/>
                </a:solidFill>
                <a:highlight>
                  <a:srgbClr val="FFFFFF"/>
                </a:highlight>
                <a:latin typeface="Times New Roman"/>
                <a:ea typeface="Times New Roman"/>
                <a:cs typeface="Times New Roman"/>
                <a:sym typeface="Times New Roman"/>
              </a:rPr>
              <a:t>inside the DOM regardless of orientation.</a:t>
            </a:r>
            <a:endParaRPr sz="2400">
              <a:solidFill>
                <a:srgbClr val="24292E"/>
              </a:solidFill>
              <a:highlight>
                <a:srgbClr val="FFFFFF"/>
              </a:highlight>
              <a:latin typeface="Times New Roman"/>
              <a:ea typeface="Times New Roman"/>
              <a:cs typeface="Times New Roman"/>
              <a:sym typeface="Times New Roman"/>
            </a:endParaRPr>
          </a:p>
        </p:txBody>
      </p:sp>
      <p:pic>
        <p:nvPicPr>
          <p:cNvPr id="98" name="Google Shape;98;p18"/>
          <p:cNvPicPr preferRelativeResize="0"/>
          <p:nvPr/>
        </p:nvPicPr>
        <p:blipFill>
          <a:blip r:embed="rId3">
            <a:alphaModFix/>
          </a:blip>
          <a:stretch>
            <a:fillRect/>
          </a:stretch>
        </p:blipFill>
        <p:spPr>
          <a:xfrm>
            <a:off x="4714825" y="851475"/>
            <a:ext cx="4319575" cy="1992750"/>
          </a:xfrm>
          <a:prstGeom prst="rect">
            <a:avLst/>
          </a:prstGeom>
          <a:noFill/>
          <a:ln>
            <a:noFill/>
          </a:ln>
        </p:spPr>
      </p:pic>
      <p:pic>
        <p:nvPicPr>
          <p:cNvPr id="99" name="Google Shape;99;p18"/>
          <p:cNvPicPr preferRelativeResize="0"/>
          <p:nvPr/>
        </p:nvPicPr>
        <p:blipFill rotWithShape="1">
          <a:blip r:embed="rId4">
            <a:alphaModFix/>
          </a:blip>
          <a:srcRect b="53260" l="0" r="0" t="0"/>
          <a:stretch/>
        </p:blipFill>
        <p:spPr>
          <a:xfrm>
            <a:off x="5143500" y="3056550"/>
            <a:ext cx="3543300" cy="17108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Times New Roman"/>
                <a:ea typeface="Times New Roman"/>
                <a:cs typeface="Times New Roman"/>
                <a:sym typeface="Times New Roman"/>
              </a:rPr>
              <a:t>Pencil Beam Simulation with CLsim</a:t>
            </a:r>
            <a:endParaRPr sz="3600">
              <a:latin typeface="Times New Roman"/>
              <a:ea typeface="Times New Roman"/>
              <a:cs typeface="Times New Roman"/>
              <a:sym typeface="Times New Roman"/>
            </a:endParaRPr>
          </a:p>
        </p:txBody>
      </p:sp>
      <p:sp>
        <p:nvSpPr>
          <p:cNvPr id="105" name="Google Shape;105;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a:solidFill>
                  <a:srgbClr val="24292E"/>
                </a:solidFill>
                <a:highlight>
                  <a:srgbClr val="FFFFFF"/>
                </a:highlight>
                <a:latin typeface="Times New Roman"/>
                <a:ea typeface="Times New Roman"/>
                <a:cs typeface="Times New Roman"/>
                <a:sym typeface="Times New Roman"/>
              </a:rPr>
              <a:t>“An OpenCL-based photon-tracking simulation using a ray tracing algorithm modeling scattering and absorption of light in the deep glacial ice at the South Pole.” - Claudio Kopper</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1600"/>
              </a:spcBef>
              <a:spcAft>
                <a:spcPts val="0"/>
              </a:spcAft>
              <a:buNone/>
            </a:pPr>
            <a:r>
              <a:rPr lang="en">
                <a:solidFill>
                  <a:srgbClr val="24292E"/>
                </a:solidFill>
                <a:highlight>
                  <a:srgbClr val="FFFFFF"/>
                </a:highlight>
                <a:latin typeface="Times New Roman"/>
                <a:ea typeface="Times New Roman"/>
                <a:cs typeface="Times New Roman"/>
                <a:sym typeface="Times New Roman"/>
              </a:rPr>
              <a:t>In order to better understand the absorption and scattering properties of the ice, I will use CLsim to simulate - and then test with different ice models - a pencil beam laser with the following parameters:</a:t>
            </a:r>
            <a:endParaRPr b="1">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1600"/>
              </a:spcBef>
              <a:spcAft>
                <a:spcPts val="0"/>
              </a:spcAft>
              <a:buNone/>
            </a:pPr>
            <a:r>
              <a:rPr b="1" lang="en">
                <a:solidFill>
                  <a:srgbClr val="24292E"/>
                </a:solidFill>
                <a:highlight>
                  <a:srgbClr val="FFFFFF"/>
                </a:highlight>
                <a:latin typeface="Times New Roman"/>
                <a:ea typeface="Times New Roman"/>
                <a:cs typeface="Times New Roman"/>
                <a:sym typeface="Times New Roman"/>
              </a:rPr>
              <a:t>Azimuth</a:t>
            </a:r>
            <a:r>
              <a:rPr lang="en">
                <a:solidFill>
                  <a:srgbClr val="24292E"/>
                </a:solidFill>
                <a:highlight>
                  <a:srgbClr val="FFFFFF"/>
                </a:highlight>
                <a:latin typeface="Times New Roman"/>
                <a:ea typeface="Times New Roman"/>
                <a:cs typeface="Times New Roman"/>
                <a:sym typeface="Times New Roman"/>
              </a:rPr>
              <a:t> and </a:t>
            </a:r>
            <a:r>
              <a:rPr b="1" lang="en">
                <a:solidFill>
                  <a:srgbClr val="24292E"/>
                </a:solidFill>
                <a:highlight>
                  <a:srgbClr val="FFFFFF"/>
                </a:highlight>
                <a:latin typeface="Times New Roman"/>
                <a:ea typeface="Times New Roman"/>
                <a:cs typeface="Times New Roman"/>
                <a:sym typeface="Times New Roman"/>
              </a:rPr>
              <a:t>zenith </a:t>
            </a:r>
            <a:r>
              <a:rPr lang="en">
                <a:solidFill>
                  <a:srgbClr val="24292E"/>
                </a:solidFill>
                <a:highlight>
                  <a:srgbClr val="FFFFFF"/>
                </a:highlight>
                <a:latin typeface="Times New Roman"/>
                <a:ea typeface="Times New Roman"/>
                <a:cs typeface="Times New Roman"/>
                <a:sym typeface="Times New Roman"/>
              </a:rPr>
              <a:t>to control the direction of the photon beam</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a:solidFill>
                  <a:srgbClr val="24292E"/>
                </a:solidFill>
                <a:highlight>
                  <a:srgbClr val="FFFFFF"/>
                </a:highlight>
                <a:latin typeface="Times New Roman"/>
                <a:ea typeface="Times New Roman"/>
                <a:cs typeface="Times New Roman"/>
                <a:sym typeface="Times New Roman"/>
              </a:rPr>
              <a:t>Photon count (intensity) </a:t>
            </a:r>
            <a:r>
              <a:rPr lang="en">
                <a:solidFill>
                  <a:srgbClr val="24292E"/>
                </a:solidFill>
                <a:highlight>
                  <a:srgbClr val="FFFFFF"/>
                </a:highlight>
                <a:latin typeface="Times New Roman"/>
                <a:ea typeface="Times New Roman"/>
                <a:cs typeface="Times New Roman"/>
                <a:sym typeface="Times New Roman"/>
              </a:rPr>
              <a:t>for calibration</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b="1" lang="en">
                <a:solidFill>
                  <a:srgbClr val="24292E"/>
                </a:solidFill>
                <a:highlight>
                  <a:srgbClr val="FFFFFF"/>
                </a:highlight>
                <a:latin typeface="Times New Roman"/>
                <a:ea typeface="Times New Roman"/>
                <a:cs typeface="Times New Roman"/>
                <a:sym typeface="Times New Roman"/>
              </a:rPr>
              <a:t>Wavelength (energy)</a:t>
            </a:r>
            <a:r>
              <a:rPr lang="en">
                <a:solidFill>
                  <a:srgbClr val="24292E"/>
                </a:solidFill>
                <a:highlight>
                  <a:srgbClr val="FFFFFF"/>
                </a:highlight>
                <a:latin typeface="Times New Roman"/>
                <a:ea typeface="Times New Roman"/>
                <a:cs typeface="Times New Roman"/>
                <a:sym typeface="Times New Roman"/>
              </a:rPr>
              <a:t> of photons emitted</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a:solidFill>
                  <a:srgbClr val="24292E"/>
                </a:solidFill>
                <a:highlight>
                  <a:srgbClr val="FFFFFF"/>
                </a:highlight>
                <a:latin typeface="Times New Roman"/>
                <a:ea typeface="Times New Roman"/>
                <a:cs typeface="Times New Roman"/>
                <a:sym typeface="Times New Roman"/>
              </a:rPr>
              <a:t>Angular emission profile</a:t>
            </a:r>
            <a:r>
              <a:rPr lang="en">
                <a:solidFill>
                  <a:srgbClr val="24292E"/>
                </a:solidFill>
                <a:highlight>
                  <a:srgbClr val="FFFFFF"/>
                </a:highlight>
                <a:latin typeface="Times New Roman"/>
                <a:ea typeface="Times New Roman"/>
                <a:cs typeface="Times New Roman"/>
                <a:sym typeface="Times New Roman"/>
              </a:rPr>
              <a:t>, changeable width of the photon beam</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rgbClr val="24292E"/>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rgbClr val="24292E"/>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id="110" name="Google Shape;110;p20"/>
          <p:cNvPicPr preferRelativeResize="0"/>
          <p:nvPr/>
        </p:nvPicPr>
        <p:blipFill/>
        <p:spPr>
          <a:xfrm>
            <a:off x="5170263" y="2862037"/>
            <a:ext cx="1128050" cy="1122400"/>
          </a:xfrm>
          <a:prstGeom prst="rect">
            <a:avLst/>
          </a:prstGeom>
          <a:noFill/>
          <a:ln>
            <a:noFill/>
          </a:ln>
        </p:spPr>
      </p:pic>
      <p:pic>
        <p:nvPicPr>
          <p:cNvPr id="111" name="Google Shape;111;p20"/>
          <p:cNvPicPr preferRelativeResize="0"/>
          <p:nvPr/>
        </p:nvPicPr>
        <p:blipFill>
          <a:blip r:embed="rId3">
            <a:alphaModFix/>
          </a:blip>
          <a:stretch>
            <a:fillRect/>
          </a:stretch>
        </p:blipFill>
        <p:spPr>
          <a:xfrm>
            <a:off x="5143503" y="4157913"/>
            <a:ext cx="1181575" cy="925089"/>
          </a:xfrm>
          <a:prstGeom prst="rect">
            <a:avLst/>
          </a:prstGeom>
          <a:noFill/>
          <a:ln>
            <a:noFill/>
          </a:ln>
        </p:spPr>
      </p:pic>
      <p:pic>
        <p:nvPicPr>
          <p:cNvPr id="112" name="Google Shape;112;p20"/>
          <p:cNvPicPr preferRelativeResize="0"/>
          <p:nvPr/>
        </p:nvPicPr>
        <p:blipFill>
          <a:blip r:embed="rId4">
            <a:alphaModFix/>
          </a:blip>
          <a:stretch>
            <a:fillRect/>
          </a:stretch>
        </p:blipFill>
        <p:spPr>
          <a:xfrm>
            <a:off x="6804100" y="2802850"/>
            <a:ext cx="1181575" cy="1181575"/>
          </a:xfrm>
          <a:prstGeom prst="rect">
            <a:avLst/>
          </a:prstGeom>
          <a:noFill/>
          <a:ln>
            <a:noFill/>
          </a:ln>
        </p:spPr>
      </p:pic>
      <p:pic>
        <p:nvPicPr>
          <p:cNvPr id="113" name="Google Shape;113;p20"/>
          <p:cNvPicPr preferRelativeResize="0"/>
          <p:nvPr/>
        </p:nvPicPr>
        <p:blipFill>
          <a:blip r:embed="rId5">
            <a:alphaModFix/>
          </a:blip>
          <a:stretch>
            <a:fillRect/>
          </a:stretch>
        </p:blipFill>
        <p:spPr>
          <a:xfrm>
            <a:off x="6857997" y="4099650"/>
            <a:ext cx="1181575" cy="586063"/>
          </a:xfrm>
          <a:prstGeom prst="rect">
            <a:avLst/>
          </a:prstGeom>
          <a:noFill/>
          <a:ln>
            <a:noFill/>
          </a:ln>
        </p:spPr>
      </p:pic>
      <p:pic>
        <p:nvPicPr>
          <p:cNvPr id="114" name="Google Shape;114;p20"/>
          <p:cNvPicPr preferRelativeResize="0"/>
          <p:nvPr/>
        </p:nvPicPr>
        <p:blipFill>
          <a:blip r:embed="rId6">
            <a:alphaModFix/>
          </a:blip>
          <a:stretch>
            <a:fillRect/>
          </a:stretch>
        </p:blipFill>
        <p:spPr>
          <a:xfrm>
            <a:off x="996101" y="933500"/>
            <a:ext cx="3341800" cy="1597800"/>
          </a:xfrm>
          <a:prstGeom prst="rect">
            <a:avLst/>
          </a:prstGeom>
          <a:noFill/>
          <a:ln>
            <a:noFill/>
          </a:ln>
        </p:spPr>
      </p:pic>
      <p:pic>
        <p:nvPicPr>
          <p:cNvPr id="115" name="Google Shape;115;p20"/>
          <p:cNvPicPr preferRelativeResize="0"/>
          <p:nvPr/>
        </p:nvPicPr>
        <p:blipFill>
          <a:blip r:embed="rId7">
            <a:alphaModFix/>
          </a:blip>
          <a:stretch>
            <a:fillRect/>
          </a:stretch>
        </p:blipFill>
        <p:spPr>
          <a:xfrm>
            <a:off x="599500" y="2280738"/>
            <a:ext cx="2499925" cy="1877200"/>
          </a:xfrm>
          <a:prstGeom prst="rect">
            <a:avLst/>
          </a:prstGeom>
          <a:noFill/>
          <a:ln>
            <a:noFill/>
          </a:ln>
        </p:spPr>
      </p:pic>
      <p:pic>
        <p:nvPicPr>
          <p:cNvPr id="116" name="Google Shape;116;p20"/>
          <p:cNvPicPr preferRelativeResize="0"/>
          <p:nvPr/>
        </p:nvPicPr>
        <p:blipFill>
          <a:blip r:embed="rId8">
            <a:alphaModFix/>
          </a:blip>
          <a:stretch>
            <a:fillRect/>
          </a:stretch>
        </p:blipFill>
        <p:spPr>
          <a:xfrm>
            <a:off x="3281600" y="2171647"/>
            <a:ext cx="1307900" cy="2095366"/>
          </a:xfrm>
          <a:prstGeom prst="rect">
            <a:avLst/>
          </a:prstGeom>
          <a:noFill/>
          <a:ln>
            <a:noFill/>
          </a:ln>
        </p:spPr>
      </p:pic>
      <p:sp>
        <p:nvSpPr>
          <p:cNvPr id="117" name="Google Shape;117;p20"/>
          <p:cNvSpPr txBox="1"/>
          <p:nvPr/>
        </p:nvSpPr>
        <p:spPr>
          <a:xfrm>
            <a:off x="4697875" y="586120"/>
            <a:ext cx="3341700" cy="32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t>Faizah Siddique </a:t>
            </a:r>
            <a:endParaRPr sz="3000"/>
          </a:p>
          <a:p>
            <a:pPr indent="0" lvl="0" marL="0" rtl="0" algn="ctr">
              <a:spcBef>
                <a:spcPts val="0"/>
              </a:spcBef>
              <a:spcAft>
                <a:spcPts val="0"/>
              </a:spcAft>
              <a:buNone/>
            </a:pPr>
            <a:r>
              <a:t/>
            </a:r>
            <a:endParaRPr sz="1800"/>
          </a:p>
          <a:p>
            <a:pPr indent="0" lvl="0" marL="0" rtl="0" algn="ctr">
              <a:spcBef>
                <a:spcPts val="0"/>
              </a:spcBef>
              <a:spcAft>
                <a:spcPts val="0"/>
              </a:spcAft>
              <a:buNone/>
            </a:pPr>
            <a:r>
              <a:rPr lang="en" sz="1800"/>
              <a:t>University of Massachusetts,</a:t>
            </a:r>
            <a:endParaRPr sz="1800"/>
          </a:p>
          <a:p>
            <a:pPr indent="0" lvl="0" marL="0" rtl="0" algn="ctr">
              <a:spcBef>
                <a:spcPts val="0"/>
              </a:spcBef>
              <a:spcAft>
                <a:spcPts val="0"/>
              </a:spcAft>
              <a:buNone/>
            </a:pPr>
            <a:r>
              <a:rPr lang="en" sz="1800"/>
              <a:t>Amherst</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en" sz="1800"/>
              <a:t>UWRF REU Participant</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311700" y="2738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DOM Flasher Linearity</a:t>
            </a:r>
            <a:endParaRPr b="1"/>
          </a:p>
        </p:txBody>
      </p:sp>
      <p:sp>
        <p:nvSpPr>
          <p:cNvPr id="123" name="Google Shape;123;p21"/>
          <p:cNvSpPr txBox="1"/>
          <p:nvPr>
            <p:ph idx="1" type="body"/>
          </p:nvPr>
        </p:nvSpPr>
        <p:spPr>
          <a:xfrm>
            <a:off x="311713" y="3715075"/>
            <a:ext cx="3876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Previous project analysis courtesy</a:t>
            </a:r>
            <a:r>
              <a:rPr lang="en" sz="1200"/>
              <a:t> of Katherine UWRF REU 2018.</a:t>
            </a:r>
            <a:endParaRPr sz="1200"/>
          </a:p>
          <a:p>
            <a:pPr indent="0" lvl="0" marL="0" rtl="0" algn="l">
              <a:spcBef>
                <a:spcPts val="1600"/>
              </a:spcBef>
              <a:spcAft>
                <a:spcPts val="1600"/>
              </a:spcAft>
              <a:buNone/>
            </a:pPr>
            <a:r>
              <a:rPr lang="en" sz="1200"/>
              <a:t>Image courtesy of </a:t>
            </a:r>
            <a:r>
              <a:rPr lang="en" sz="1100" u="sng">
                <a:solidFill>
                  <a:schemeClr val="hlink"/>
                </a:solidFill>
                <a:hlinkClick r:id="rId3"/>
              </a:rPr>
              <a:t>https://icecube.wisc.edu/gallery/view/153</a:t>
            </a:r>
            <a:r>
              <a:rPr lang="en" sz="1200"/>
              <a:t> </a:t>
            </a:r>
            <a:endParaRPr sz="1200"/>
          </a:p>
        </p:txBody>
      </p:sp>
      <p:sp>
        <p:nvSpPr>
          <p:cNvPr id="124" name="Google Shape;124;p21"/>
          <p:cNvSpPr txBox="1"/>
          <p:nvPr/>
        </p:nvSpPr>
        <p:spPr>
          <a:xfrm>
            <a:off x="4089525" y="1040025"/>
            <a:ext cx="4905300" cy="37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Study relationship between light intensity and DOM energy measurements.</a:t>
            </a:r>
            <a:endParaRPr sz="1800"/>
          </a:p>
          <a:p>
            <a:pPr indent="0" lvl="0" marL="0" rtl="0" algn="l">
              <a:spcBef>
                <a:spcPts val="0"/>
              </a:spcBef>
              <a:spcAft>
                <a:spcPts val="0"/>
              </a:spcAft>
              <a:buNone/>
            </a:pPr>
            <a:r>
              <a:t/>
            </a:r>
            <a:endParaRPr sz="1800"/>
          </a:p>
          <a:p>
            <a:pPr indent="-342900" lvl="0" marL="457200" rtl="0" algn="l">
              <a:spcBef>
                <a:spcPts val="0"/>
              </a:spcBef>
              <a:spcAft>
                <a:spcPts val="0"/>
              </a:spcAft>
              <a:buClr>
                <a:schemeClr val="dk1"/>
              </a:buClr>
              <a:buSzPts val="1800"/>
              <a:buChar char="●"/>
            </a:pPr>
            <a:r>
              <a:rPr lang="en" sz="1800">
                <a:solidFill>
                  <a:schemeClr val="dk1"/>
                </a:solidFill>
              </a:rPr>
              <a:t>Linearity between the sum of individual LEDs on horizontal plane of DOM compared to total signal observed.</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SzPts val="1800"/>
              <a:buChar char="●"/>
            </a:pPr>
            <a:r>
              <a:rPr lang="en" sz="1800">
                <a:solidFill>
                  <a:schemeClr val="dk1"/>
                </a:solidFill>
              </a:rPr>
              <a:t>Compare the data between low brightness LED data versus full brightness data. </a:t>
            </a:r>
            <a:endParaRPr b="1" sz="1800"/>
          </a:p>
        </p:txBody>
      </p:sp>
      <p:pic>
        <p:nvPicPr>
          <p:cNvPr id="125" name="Google Shape;125;p21"/>
          <p:cNvPicPr preferRelativeResize="0"/>
          <p:nvPr/>
        </p:nvPicPr>
        <p:blipFill>
          <a:blip r:embed="rId4">
            <a:alphaModFix/>
          </a:blip>
          <a:stretch>
            <a:fillRect/>
          </a:stretch>
        </p:blipFill>
        <p:spPr>
          <a:xfrm>
            <a:off x="757913" y="1040025"/>
            <a:ext cx="2983936" cy="22379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